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FF"/>
    <a:srgbClr val="005CB0"/>
    <a:srgbClr val="0000CC"/>
    <a:srgbClr val="8989FF"/>
    <a:srgbClr val="3737FF"/>
    <a:srgbClr val="000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121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780A-A925-430D-A8BF-F041D609927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4F8E-D4DB-437C-839A-B52B5D22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1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780A-A925-430D-A8BF-F041D609927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4F8E-D4DB-437C-839A-B52B5D22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7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780A-A925-430D-A8BF-F041D609927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4F8E-D4DB-437C-839A-B52B5D22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3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780A-A925-430D-A8BF-F041D609927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4F8E-D4DB-437C-839A-B52B5D22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1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780A-A925-430D-A8BF-F041D609927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4F8E-D4DB-437C-839A-B52B5D22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6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780A-A925-430D-A8BF-F041D609927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4F8E-D4DB-437C-839A-B52B5D22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2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780A-A925-430D-A8BF-F041D609927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4F8E-D4DB-437C-839A-B52B5D22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9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780A-A925-430D-A8BF-F041D609927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4F8E-D4DB-437C-839A-B52B5D22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8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780A-A925-430D-A8BF-F041D609927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4F8E-D4DB-437C-839A-B52B5D22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5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780A-A925-430D-A8BF-F041D609927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4F8E-D4DB-437C-839A-B52B5D22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6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780A-A925-430D-A8BF-F041D609927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4F8E-D4DB-437C-839A-B52B5D22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5780A-A925-430D-A8BF-F041D609927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14F8E-D4DB-437C-839A-B52B5D22B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57" y="240632"/>
            <a:ext cx="8486059" cy="6360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1213" y="2126827"/>
            <a:ext cx="1947969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D18"/>
                  </a:glow>
                  <a:outerShdw blurRad="38100" dist="101600" dir="2700000" algn="tl">
                    <a:schemeClr val="tx1"/>
                  </a:outerShdw>
                </a:effectLst>
              </a:rPr>
              <a:t>Sharing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D18"/>
                  </a:glow>
                  <a:outerShdw blurRad="38100" dist="101600" dir="2700000" algn="tl">
                    <a:schemeClr val="tx1"/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D18"/>
                  </a:glow>
                  <a:outerShdw blurRad="38100" dist="101600" dir="2700000" algn="tl">
                    <a:schemeClr val="tx1"/>
                  </a:outerShdw>
                </a:effectLst>
              </a:rPr>
              <a:t>the Need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D18"/>
                  </a:glow>
                  <a:outerShdw blurRad="38100" dist="101600" dir="2700000" algn="tl">
                    <a:schemeClr val="tx1"/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D18"/>
                  </a:glow>
                  <a:outerShdw blurRad="38100" dist="101600" dir="2700000" algn="tl">
                    <a:schemeClr val="tx1"/>
                  </a:outerShdw>
                </a:effectLst>
              </a:rPr>
              <a:t>for Christ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0D18"/>
                </a:glow>
                <a:outerShdw blurRad="38100" dist="101600" dir="2700000" algn="tl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50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ttp://www.marismith.com/wp-content/uploads/2010/12/commitment-234x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5714" r="8181" b="13333"/>
          <a:stretch/>
        </p:blipFill>
        <p:spPr bwMode="auto">
          <a:xfrm>
            <a:off x="313508" y="653143"/>
            <a:ext cx="4480560" cy="55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52395" y="1043118"/>
            <a:ext cx="403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"Determination is often the 1</a:t>
            </a:r>
            <a:r>
              <a:rPr lang="en-US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chap-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book of excellence."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94068" y="3896533"/>
            <a:ext cx="403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ready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begin running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Race?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22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333" y="-15240"/>
            <a:ext cx="8473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7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</a:t>
            </a:r>
            <a:r>
              <a:rPr lang="en-US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Condition</a:t>
            </a:r>
            <a:endParaRPr lang="en-U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144" y="1331323"/>
            <a:ext cx="4561896" cy="155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Rom 3:23 “For all have sinned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&amp; f</a:t>
            </a:r>
            <a:r>
              <a:rPr lang="en-US" sz="3600" b="1" i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of the glory of God.”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453152"/>
            <a:ext cx="2661926" cy="2259321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25696" y="3098993"/>
            <a:ext cx="4946354" cy="1066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Isa.53:6  "For 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all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we like </a:t>
            </a:r>
            <a:b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sheep have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g</a:t>
            </a:r>
            <a:r>
              <a:rPr lang="en-US" sz="3600" b="1" i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one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3600" b="1" i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astra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y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.”</a:t>
            </a:r>
            <a:endParaRPr lang="en-US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5680" y="4232329"/>
            <a:ext cx="5105400" cy="252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8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 7:20  “There is not a righteous man on earth who continually does good and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en-US" sz="3600" b="1" i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59" y="4232329"/>
            <a:ext cx="1947485" cy="215323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3732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8037" y="24312"/>
            <a:ext cx="79846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sz="6000" b="1" i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Widespread</a:t>
            </a:r>
            <a:r>
              <a:rPr lang="en-US" sz="60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Sin ?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blogs.smithsonianmag.com/science/files/2010/04/modis_wonderglobe_lr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98" y="2092818"/>
            <a:ext cx="2215945" cy="22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76291" y="1306359"/>
            <a:ext cx="6408429" cy="155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Rom 1:29  “</a:t>
            </a:r>
            <a:r>
              <a:rPr lang="en-US" sz="3600" i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greed</a:t>
            </a:r>
            <a:r>
              <a:rPr lang="en-US" sz="36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smtClean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envy</a:t>
            </a:r>
            <a:r>
              <a:rPr lang="en-US" sz="36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murder</a:t>
            </a:r>
            <a:r>
              <a:rPr lang="en-US" sz="36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36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i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deceit</a:t>
            </a:r>
            <a:r>
              <a:rPr lang="en-US" sz="36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gossips</a:t>
            </a:r>
            <a:r>
              <a:rPr lang="en-US" sz="36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v30 </a:t>
            </a:r>
            <a:r>
              <a:rPr lang="en-US" sz="3600" i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disobedient</a:t>
            </a:r>
            <a:r>
              <a:rPr lang="en-US" sz="36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parents..”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876291" y="3034209"/>
            <a:ext cx="5729507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ts val="3800"/>
              </a:lnSpc>
            </a:pPr>
            <a:r>
              <a:rPr lang="en-US" sz="3600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Rom.3:14 “Whose mouth </a:t>
            </a:r>
            <a:br>
              <a:rPr lang="en-US" sz="3600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full </a:t>
            </a:r>
            <a:r>
              <a:rPr lang="en-US" sz="3600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i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cursing</a:t>
            </a:r>
            <a:r>
              <a:rPr lang="en-US" sz="3600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3600" i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bitterness</a:t>
            </a:r>
            <a:r>
              <a:rPr lang="en-US" sz="3600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3600" dirty="0">
              <a:solidFill>
                <a:prstClr val="whit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51" y="4308763"/>
            <a:ext cx="8694429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ts val="3800"/>
              </a:lnSpc>
            </a:pPr>
            <a:r>
              <a:rPr lang="en-US" sz="3600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1Cor 6:9  “</a:t>
            </a:r>
            <a:r>
              <a:rPr lang="en-US" sz="3600" i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Immoral</a:t>
            </a:r>
            <a:r>
              <a:rPr lang="en-US" sz="3600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adulterers</a:t>
            </a:r>
            <a:r>
              <a:rPr lang="en-US" sz="3600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3600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i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homosexuals</a:t>
            </a:r>
            <a:r>
              <a:rPr lang="en-US" sz="3600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drunkards</a:t>
            </a:r>
            <a:r>
              <a:rPr lang="en-US" sz="3600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..” </a:t>
            </a:r>
            <a:r>
              <a:rPr lang="en-US" sz="3600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4784" y="5484703"/>
            <a:ext cx="8919216" cy="1067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ts val="3800"/>
              </a:lnSpc>
            </a:pPr>
            <a:r>
              <a:rPr lang="en-US" sz="3600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Eph 4:28 “</a:t>
            </a:r>
            <a:r>
              <a:rPr lang="en-US" sz="3600" i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stealing</a:t>
            </a:r>
            <a:r>
              <a:rPr lang="en-US" sz="3600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unwholesome words</a:t>
            </a:r>
            <a:r>
              <a:rPr lang="en-US" sz="3600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3600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i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rage</a:t>
            </a:r>
            <a:r>
              <a:rPr lang="en-US" sz="3600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clamor</a:t>
            </a:r>
            <a:r>
              <a:rPr lang="en-US" sz="3600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(yelling), </a:t>
            </a:r>
            <a:r>
              <a:rPr lang="en-US" sz="3600" i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slander</a:t>
            </a:r>
            <a:r>
              <a:rPr lang="en-US" sz="3600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be put away.” </a:t>
            </a:r>
            <a:r>
              <a:rPr lang="en-US" sz="3600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9383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orefieldforum.files.wordpress.com/2010/06/calculator-on-notep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3" y="1310618"/>
            <a:ext cx="2817069" cy="1800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2735" y="116477"/>
            <a:ext cx="8858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Sins Age 20/30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9526" y="1066547"/>
            <a:ext cx="4572001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John 5:17) All unrighteousness 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sin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6903" y="2133506"/>
            <a:ext cx="5329472" cy="1066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times age </a:t>
            </a:r>
            <a:b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up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955" y="3289704"/>
            <a:ext cx="8696643" cy="350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1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__; x52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____; x20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</a:t>
            </a:r>
          </a:p>
          <a:p>
            <a:pPr>
              <a:lnSpc>
                <a:spcPts val="38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Swear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1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__; x52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___; x20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</a:t>
            </a:r>
          </a:p>
          <a:p>
            <a:pPr>
              <a:lnSpc>
                <a:spcPts val="38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Gossip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1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__; x52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____; x 20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</a:t>
            </a:r>
          </a:p>
          <a:p>
            <a:pPr>
              <a:lnSpc>
                <a:spcPts val="38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Cheated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(tests, sports, games, job)_____</a:t>
            </a:r>
          </a:p>
          <a:p>
            <a:pPr>
              <a:lnSpc>
                <a:spcPts val="38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All bad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52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___; x20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</a:t>
            </a:r>
          </a:p>
          <a:p>
            <a:pPr>
              <a:lnSpc>
                <a:spcPts val="38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Broken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 &amp; traffic laws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x15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</a:p>
          <a:p>
            <a:pPr>
              <a:lnSpc>
                <a:spcPts val="38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Sins for God to forgive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230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018" y="130628"/>
            <a:ext cx="8354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Man’s </a:t>
            </a:r>
            <a:r>
              <a:rPr lang="en-US" sz="7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Hopeless</a:t>
            </a:r>
            <a:r>
              <a:rPr lang="en-US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endParaRPr lang="en-U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627" y="1438420"/>
            <a:ext cx="4664226" cy="1066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People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 pay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our sins. (Rom 3:10)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115" y="2422533"/>
            <a:ext cx="4331250" cy="1067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 pay for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sins. 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10:4)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661" y="3459419"/>
            <a:ext cx="836022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 pay for our sins. (Ps 50:10-12)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heartsandminds.org/fotos/MSCAsmokingInJ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11" y="1417321"/>
            <a:ext cx="3259818" cy="192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16115" y="4739640"/>
            <a:ext cx="7994774" cy="198773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00"/>
              </a:lnSpc>
            </a:pPr>
            <a:r>
              <a:rPr lang="en-US" sz="3200" b="1" dirty="0" smtClean="0">
                <a:effectLst>
                  <a:glow rad="228600">
                    <a:srgbClr val="000408"/>
                  </a:glow>
                </a:effectLst>
              </a:rPr>
              <a:t>If the Lord is a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glow rad="228600">
                    <a:srgbClr val="000408"/>
                  </a:glow>
                </a:effectLst>
              </a:rPr>
              <a:t>RIGHTEOUS</a:t>
            </a:r>
            <a:r>
              <a:rPr lang="en-US" sz="3200" b="1" dirty="0" smtClean="0">
                <a:effectLst>
                  <a:glow rad="228600">
                    <a:srgbClr val="000408"/>
                  </a:glow>
                </a:effectLst>
              </a:rPr>
              <a:t> judge (Ps 7:11)</a:t>
            </a:r>
            <a:br>
              <a:rPr lang="en-US" sz="3200" b="1" dirty="0" smtClean="0">
                <a:effectLst>
                  <a:glow rad="228600">
                    <a:srgbClr val="000408"/>
                  </a:glow>
                </a:effectLst>
              </a:rPr>
            </a:br>
            <a:r>
              <a:rPr lang="en-US" sz="3200" b="1" dirty="0" smtClean="0">
                <a:effectLst>
                  <a:glow rad="228600">
                    <a:srgbClr val="000408"/>
                  </a:glow>
                </a:effectLst>
              </a:rPr>
              <a:t>He must also abide by His own laws and</a:t>
            </a:r>
            <a:br>
              <a:rPr lang="en-US" sz="3200" b="1" dirty="0" smtClean="0">
                <a:effectLst>
                  <a:glow rad="228600">
                    <a:srgbClr val="000408"/>
                  </a:glow>
                </a:effectLst>
              </a:rPr>
            </a:br>
            <a:r>
              <a:rPr lang="en-US" sz="3200" b="1" dirty="0" smtClean="0">
                <a:effectLst>
                  <a:glow rad="228600">
                    <a:srgbClr val="000408"/>
                  </a:glow>
                </a:effectLst>
              </a:rPr>
              <a:t>can’t simply let us go without penalty.</a:t>
            </a:r>
            <a:br>
              <a:rPr lang="en-US" sz="3200" b="1" dirty="0" smtClean="0">
                <a:effectLst>
                  <a:glow rad="228600">
                    <a:srgbClr val="000408"/>
                  </a:glow>
                </a:effectLst>
              </a:rPr>
            </a:br>
            <a:r>
              <a:rPr lang="en-US" sz="3200" b="1" dirty="0" smtClean="0">
                <a:effectLst>
                  <a:glow rad="228600">
                    <a:srgbClr val="000408"/>
                  </a:glow>
                </a:effectLst>
              </a:rPr>
              <a:t>So, man was without hope (Eph 2:12)</a:t>
            </a:r>
            <a:endParaRPr lang="en-US" sz="3200" b="1" dirty="0">
              <a:effectLst>
                <a:glow rad="228600">
                  <a:srgbClr val="000408"/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099529"/>
            <a:ext cx="8625839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Works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 pay for out sins. (Isa 64:6)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788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animBg="1"/>
      <p:bldP spid="1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4082" b="29235"/>
          <a:stretch/>
        </p:blipFill>
        <p:spPr>
          <a:xfrm>
            <a:off x="6245651" y="1437739"/>
            <a:ext cx="2473806" cy="2585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018" y="130628"/>
            <a:ext cx="84428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Man’s </a:t>
            </a:r>
            <a:r>
              <a:rPr lang="en-US" sz="7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r>
              <a:rPr lang="en-US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Christ</a:t>
            </a:r>
            <a:endParaRPr lang="en-U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018" y="1549394"/>
            <a:ext cx="5941633" cy="2528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Isa 53:5 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He was pierced thru</a:t>
            </a:r>
            <a:b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for our transgressions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,  He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was crushed for our iniquities.</a:t>
            </a:r>
          </a:p>
          <a:p>
            <a:pPr marR="0" algn="ctr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The chastening for our well-</a:t>
            </a:r>
            <a:b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being fell upon Him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19" y="4189946"/>
            <a:ext cx="8091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 53:6 “The Lord has caused the iniquity of us all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fall on Him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627870" y="5390275"/>
            <a:ext cx="8091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 6:23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"The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gift of God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eternal life in Christ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Jesus.”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0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20"/>
            <a:ext cx="9144000" cy="69799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578338" y="191588"/>
            <a:ext cx="82554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</a:t>
            </a:r>
            <a:r>
              <a:rPr lang="en-US" sz="6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r>
              <a:rPr lang="en-US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Salvation</a:t>
            </a:r>
            <a:endParaRPr lang="en-US" sz="6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338" y="1405225"/>
            <a:ext cx="8032262" cy="4965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325" marR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tabLst>
                <a:tab pos="3017520" algn="l"/>
              </a:tabLst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in Jesus as Son:     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   (John 8:24; Acts 4:11)       </a:t>
            </a:r>
          </a:p>
          <a:p>
            <a:pPr marL="60325" marR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 smtClean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325" marR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i="1" dirty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Repentance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from sin:    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   (Acts 3:19; 17:30)</a:t>
            </a:r>
          </a:p>
          <a:p>
            <a:pPr marL="60325" marR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 smtClean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325" marR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i="1" dirty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Confession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of faith:   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   (Rom 10:9-10; 1Tim 6:12-13)</a:t>
            </a:r>
          </a:p>
          <a:p>
            <a:pPr marL="60325" marR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 smtClean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325" marR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i="1" dirty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Baptism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into Christ:    Gal 3:27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7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attfradd.files.wordpress.com/2013/04/baptism-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0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160" y="228600"/>
            <a:ext cx="7452360" cy="13106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28575" cmpd="sng">
                  <a:solidFill>
                    <a:srgbClr val="8989FF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Christian</a:t>
            </a:r>
            <a:endParaRPr lang="en-US" sz="5400" b="1" cap="none" spc="50" dirty="0">
              <a:ln w="28575" cmpd="sng">
                <a:solidFill>
                  <a:srgbClr val="8989FF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1" y="3534013"/>
            <a:ext cx="8625840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32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you ever been baptized?  _______________</a:t>
            </a:r>
          </a:p>
          <a:p>
            <a:pPr marR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32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were you baptized? ____________________</a:t>
            </a:r>
          </a:p>
          <a:p>
            <a:pPr marR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were you  baptized?   ___________________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744" y="5196006"/>
            <a:ext cx="8921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lnSpc>
                <a:spcPts val="3600"/>
              </a:lnSpc>
            </a:pPr>
            <a:r>
              <a:rPr lang="en-US" sz="32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3200" b="1" i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Mk 16:15;__________  Acts 2:38_________  </a:t>
            </a:r>
            <a:endParaRPr lang="en-US" sz="3200" b="1" dirty="0" smtClean="0">
              <a:solidFill>
                <a:prstClr val="black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hangingPunct="0">
              <a:lnSpc>
                <a:spcPts val="3600"/>
              </a:lnSpc>
            </a:pPr>
            <a:r>
              <a:rPr lang="en-US" sz="32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3200" b="1" i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Rom 6:3-4;  Acts 8:38 __________________</a:t>
            </a:r>
          </a:p>
          <a:p>
            <a:pPr lvl="0" hangingPunct="0">
              <a:lnSpc>
                <a:spcPts val="3600"/>
              </a:lnSpc>
            </a:pPr>
            <a:r>
              <a:rPr lang="en-US" sz="32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200" b="1" i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Acts 2:38; Acts 22:16; 1Pet.3:21__________  </a:t>
            </a:r>
          </a:p>
        </p:txBody>
      </p:sp>
    </p:spTree>
    <p:extLst>
      <p:ext uri="{BB962C8B-B14F-4D97-AF65-F5344CB8AC3E}">
        <p14:creationId xmlns:p14="http://schemas.microsoft.com/office/powerpoint/2010/main" val="38598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h.constantcontact.com/fs069/1102184301023/img/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074" y="-99392"/>
            <a:ext cx="88599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i="1" dirty="0" smtClean="0">
                <a:solidFill>
                  <a:schemeClr val="bg1"/>
                </a:solidFill>
                <a:effectLst>
                  <a:glow rad="228600">
                    <a:srgbClr val="005CB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Christian’s </a:t>
            </a:r>
            <a:r>
              <a:rPr lang="en-US" sz="6600" b="1" i="1" u="sng" dirty="0" smtClean="0">
                <a:solidFill>
                  <a:srgbClr val="FFFF00"/>
                </a:solidFill>
                <a:effectLst>
                  <a:glow rad="228600">
                    <a:srgbClr val="005CB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Commitment</a:t>
            </a:r>
            <a:endParaRPr lang="en-US" sz="6600" b="1" i="1" dirty="0">
              <a:solidFill>
                <a:schemeClr val="bg1"/>
              </a:solidFill>
              <a:effectLst>
                <a:glow rad="228600">
                  <a:srgbClr val="005CB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587" y="1322331"/>
            <a:ext cx="870090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:       (Rom 12:1; 1Cor 6:20)</a:t>
            </a:r>
          </a:p>
          <a:p>
            <a:pPr marR="0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:       (Rom 12:2; 1Pet 3:21)</a:t>
            </a:r>
          </a:p>
          <a:p>
            <a:pPr marR="0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3600" b="1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Eph 4:15-16,25,29)</a:t>
            </a:r>
            <a:endParaRPr lang="en-US" sz="3600" b="1" dirty="0" smtClean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Emotions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(Eph 4:26,31-32) </a:t>
            </a:r>
          </a:p>
          <a:p>
            <a:pPr marR="0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:  (Mat 7:21-23; 1Cor 10:31-33) </a:t>
            </a:r>
          </a:p>
          <a:p>
            <a:pPr marR="0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(Mat.10:37; Acts 5:29) </a:t>
            </a:r>
          </a:p>
          <a:p>
            <a:pPr marR="0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Finances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(1Tim 5:8 &amp; 2Cor 8:3-4) </a:t>
            </a:r>
          </a:p>
          <a:p>
            <a:pPr marR="0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   (Eph 5:22- 6:4) </a:t>
            </a:r>
          </a:p>
          <a:p>
            <a:pPr marR="0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   (Phil 3:13-14; Mat 6:21) </a:t>
            </a:r>
          </a:p>
          <a:p>
            <a:pPr hangingPunct="0">
              <a:lnSpc>
                <a:spcPts val="4200"/>
              </a:lnSpc>
              <a:tabLst>
                <a:tab pos="2286000" algn="l"/>
              </a:tabLst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          (Mat 10:38-39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; Rev.2:10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8914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429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Hawthorne</dc:creator>
  <cp:lastModifiedBy>Paul Hawthorne</cp:lastModifiedBy>
  <cp:revision>33</cp:revision>
  <dcterms:created xsi:type="dcterms:W3CDTF">2015-12-16T21:07:28Z</dcterms:created>
  <dcterms:modified xsi:type="dcterms:W3CDTF">2015-12-18T05:47:52Z</dcterms:modified>
</cp:coreProperties>
</file>