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75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65" r:id="rId12"/>
    <p:sldId id="269" r:id="rId13"/>
    <p:sldId id="270" r:id="rId14"/>
    <p:sldId id="288" r:id="rId15"/>
    <p:sldId id="274" r:id="rId16"/>
    <p:sldId id="289" r:id="rId17"/>
    <p:sldId id="290" r:id="rId18"/>
    <p:sldId id="273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CC"/>
    <a:srgbClr val="FFFFFF"/>
    <a:srgbClr val="2F0A03"/>
    <a:srgbClr val="EE3712"/>
    <a:srgbClr val="3E2C00"/>
    <a:srgbClr val="000000"/>
    <a:srgbClr val="FF9933"/>
    <a:srgbClr val="4D4D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682" autoAdjust="0"/>
  </p:normalViewPr>
  <p:slideViewPr>
    <p:cSldViewPr>
      <p:cViewPr varScale="1">
        <p:scale>
          <a:sx n="50" d="100"/>
          <a:sy n="50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417FF-5BF0-4E5F-A9E0-3114E2808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1CAD6E9-D82D-4F3D-B955-29C9FB78CC0B}" type="datetime1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F426-2440-46DB-B699-A0842D4B3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2B245BA-9308-489A-A62C-2D5BBEBC24EF}" type="datetime1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C8B2-4CB4-4B0D-96CA-FB43A0B9E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04AFDF95-1B8B-45C5-9934-96F6F7B72A49}" type="datetime1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3398-E39B-4D94-A54E-072809E0C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CD5D1EEC-23F2-4851-AE11-6AFC9675C58F}" type="datetime1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6C51-5AC5-4D1F-A7E4-301379485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6E82D94-4F07-4403-80E7-38D43319A37F}" type="datetime1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3089-A721-408A-935F-D7F8C53A6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D7703B39-4E96-4E03-85EA-95B8B868E55A}" type="datetime1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7391" y="6458174"/>
            <a:ext cx="733864" cy="274320"/>
          </a:xfrm>
        </p:spPr>
        <p:txBody>
          <a:bodyPr/>
          <a:lstStyle/>
          <a:p>
            <a:fld id="{8D8E3C05-8CDA-4204-B662-AC2B9BA06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EC2B9273-C32A-4160-9699-E4038306CED8}" type="datetime1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6EF2-2E6D-4EE0-8F8D-8B274CEA6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9F475BF-EEEF-40D6-A900-0E8DCE2928DA}" type="datetime1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7532-D99D-4760-AF33-2F41D7599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264AF3F4-378E-44EB-B64D-9DD931BA03EC}" type="datetime1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F3AF-B0C2-41CE-9061-A17ADDC88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51CDEFCE-672B-4A6E-8F41-641AB7737640}" type="datetime1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1E8D-7D17-4E27-A82F-2C8B4220D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2C21AEC5-EB6C-4506-9151-E34590D6A6F3}" type="datetime1">
              <a:rPr lang="en-US" smtClean="0"/>
              <a:t>1/8/2016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1A5B1E-7748-478C-A22B-424B5D414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3388" y="646176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72A2FA9E-CD34-4B45-9937-5A21A9F892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9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06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488" b="12579"/>
          <a:stretch/>
        </p:blipFill>
        <p:spPr>
          <a:xfrm>
            <a:off x="1573056" y="4446201"/>
            <a:ext cx="5751243" cy="1223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430538"/>
            <a:ext cx="4176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Book of </a:t>
            </a:r>
            <a:endParaRPr lang="en-US" sz="6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018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941896" y="1447800"/>
            <a:ext cx="3800003" cy="362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1974" y="97514"/>
            <a:ext cx="917121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Author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of Book of Revelation</a:t>
            </a:r>
            <a:endParaRPr kumimoji="1" lang="en-US" sz="40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630" y="912466"/>
            <a:ext cx="735036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1:4 “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John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to the seven churches”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1:9  “I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John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, your brother”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22:8 “I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John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am the </a:t>
            </a:r>
            <a:b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                  one who saw</a:t>
            </a:r>
            <a:b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		 these things.”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631" y="3687901"/>
            <a:ext cx="7731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Early writers 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said: John</a:t>
            </a:r>
            <a:r>
              <a:rPr lang="en-US" sz="4000" b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!</a:t>
            </a:r>
            <a:endParaRPr lang="en-US" sz="4000" b="1" dirty="0">
              <a:solidFill>
                <a:prstClr val="white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  <a:p>
            <a:pPr lvl="0">
              <a:lnSpc>
                <a:spcPts val="4000"/>
              </a:lnSpc>
              <a:buFont typeface="Arial" pitchFamily="34" charset="0"/>
              <a:buChar char="•"/>
            </a:pP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Justin Martyr  	140 AD</a:t>
            </a:r>
          </a:p>
          <a:p>
            <a:pPr lvl="0">
              <a:lnSpc>
                <a:spcPts val="4000"/>
              </a:lnSpc>
              <a:buFont typeface="Arial" pitchFamily="34" charset="0"/>
              <a:buChar char="•"/>
            </a:pP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Irenaeus 		180 AD</a:t>
            </a:r>
          </a:p>
          <a:p>
            <a:pPr lvl="0">
              <a:lnSpc>
                <a:spcPts val="4000"/>
              </a:lnSpc>
              <a:buFont typeface="Arial" pitchFamily="34" charset="0"/>
              <a:buChar char="•"/>
            </a:pP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Tertullian 		220 AD</a:t>
            </a:r>
          </a:p>
          <a:p>
            <a:pPr lvl="0">
              <a:lnSpc>
                <a:spcPts val="4000"/>
              </a:lnSpc>
              <a:buFont typeface="Arial" pitchFamily="34" charset="0"/>
              <a:buChar char="•"/>
            </a:pP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Origen 		</a:t>
            </a:r>
            <a:r>
              <a:rPr lang="en-US" sz="4000" b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	223 </a:t>
            </a: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AD</a:t>
            </a:r>
          </a:p>
          <a:p>
            <a:pPr lvl="0">
              <a:lnSpc>
                <a:spcPts val="4000"/>
              </a:lnSpc>
              <a:buFont typeface="Arial" pitchFamily="34" charset="0"/>
              <a:buChar char="•"/>
            </a:pPr>
            <a:r>
              <a:rPr lang="en-US" sz="4000" b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Early </a:t>
            </a:r>
            <a:r>
              <a:rPr lang="en-US" sz="4000" b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Christians </a:t>
            </a:r>
            <a:r>
              <a:rPr lang="en-US" sz="4000" b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universally  </a:t>
            </a:r>
            <a:r>
              <a:rPr lang="en-US" sz="2800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JFB</a:t>
            </a:r>
            <a:endParaRPr lang="en-US" sz="4000" i="1" dirty="0">
              <a:solidFill>
                <a:prstClr val="white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9101" y="3569604"/>
            <a:ext cx="3941795" cy="2903387"/>
            <a:chOff x="5747869" y="3257589"/>
            <a:chExt cx="3941795" cy="2903387"/>
          </a:xfrm>
        </p:grpSpPr>
        <p:sp>
          <p:nvSpPr>
            <p:cNvPr id="7" name="Explosion 1 6"/>
            <p:cNvSpPr/>
            <p:nvPr/>
          </p:nvSpPr>
          <p:spPr>
            <a:xfrm rot="20743387">
              <a:off x="5747869" y="3257589"/>
              <a:ext cx="3941795" cy="290338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3E2C00"/>
              </a:solidFill>
            </a:ln>
            <a:effectLst>
              <a:outerShdw blurRad="381000"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600"/>
                </a:lnSpc>
              </a:pPr>
              <a:endParaRPr lang="en-US" sz="3200" b="1" dirty="0">
                <a:effectLst>
                  <a:glow rad="228600">
                    <a:srgbClr val="2F0A0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039407">
              <a:off x="6140997" y="3840791"/>
              <a:ext cx="294746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3600"/>
                </a:lnSpc>
              </a:pPr>
              <a:r>
                <a:rPr lang="en-US" sz="3200" b="1" dirty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Modern critics 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/>
              </a:r>
              <a:b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</a:br>
              <a: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deny </a:t>
              </a:r>
              <a:r>
                <a:rPr lang="en-US" sz="3200" b="1" dirty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it on 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stylistically</a:t>
              </a:r>
              <a:b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</a:br>
              <a:r>
                <a:rPr lang="en-US" sz="3200" b="1" dirty="0" smtClean="0">
                  <a:solidFill>
                    <a:prstClr val="white"/>
                  </a:solidFill>
                  <a:effectLst>
                    <a:glow rad="228600">
                      <a:srgbClr val="2F0A03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differences.</a:t>
              </a:r>
              <a:endParaRPr lang="en-US" sz="3200" b="1" dirty="0">
                <a:solidFill>
                  <a:prstClr val="white"/>
                </a:solidFill>
                <a:effectLst>
                  <a:glow rad="228600">
                    <a:srgbClr val="2F0A0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674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1974" y="97514"/>
            <a:ext cx="917121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Date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Revelation was Written </a:t>
            </a:r>
            <a:endParaRPr kumimoji="1" lang="en-US" sz="40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300" y="997060"/>
            <a:ext cx="865866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Controversial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, but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date is AD 96</a:t>
            </a:r>
            <a:endParaRPr lang="en-US" sz="3600" i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365" y="1421998"/>
            <a:ext cx="8610600" cy="1945469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historian Eusebius quoted  Irenaeus’ testimony that John wrote the book of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Revelation near the end of Domitian’s reign.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Domitian was executed in 96 A.D.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422" y="3305240"/>
            <a:ext cx="9023378" cy="3503523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“If it were necessary that his name [Antichrist] should be distinctly revealed in this present time, it would have been announced by him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who beheld the </a:t>
            </a:r>
            <a:r>
              <a:rPr lang="en-US" sz="36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apocalyptic vision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For that was seen no very long time since, </a:t>
            </a:r>
            <a:r>
              <a:rPr lang="en-US" sz="3600" b="1" i="1" u="sng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but almost in our da</a:t>
            </a:r>
            <a:r>
              <a:rPr lang="en-US" sz="3600" b="1" i="1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y, </a:t>
            </a:r>
            <a:r>
              <a:rPr lang="en-US" sz="3600" b="1" i="1" u="sng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towards the end of Domitian’s rei</a:t>
            </a:r>
            <a:r>
              <a:rPr lang="en-US" sz="3600" b="1" i="1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3600" b="1" i="1" u="sng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n-US" sz="3600" b="1" i="1" dirty="0" smtClean="0">
                <a:solidFill>
                  <a:srgbClr val="FF33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.”  </a:t>
            </a:r>
            <a:r>
              <a:rPr lang="en-US" sz="3600" b="1" i="1" dirty="0" smtClean="0"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[ie AD 96] 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—Irenaeus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1974" y="97514"/>
            <a:ext cx="917121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Date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Revelation was Written </a:t>
            </a:r>
            <a:endParaRPr kumimoji="1" lang="en-US" sz="40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91000" y="608339"/>
            <a:ext cx="4573314" cy="4577743"/>
            <a:chOff x="4178110" y="451457"/>
            <a:chExt cx="4573314" cy="4577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78110" y="451457"/>
              <a:ext cx="4573314" cy="45777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14950" y="957943"/>
              <a:ext cx="225895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 96</a:t>
              </a:r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885" y="4183023"/>
            <a:ext cx="8860301" cy="2400657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“Eusebius also quoted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Hegesippus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’  about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(AD 150) that John returned to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Ephesus    </a:t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upon being released from exile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after the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accession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Nerva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AD 96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(HE III. xx).”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Nerva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was the successor to Domitian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933" y="990600"/>
            <a:ext cx="8153400" cy="31700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i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Rev 1:9  “I John, your brother and fellow partaker in the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tribulation</a:t>
            </a:r>
            <a:r>
              <a:rPr lang="en-US" sz="3600" b="1" i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kingdom and perseverance which are in Jesus, was on the island called </a:t>
            </a:r>
            <a:r>
              <a:rPr lang="en-US" sz="3600" b="1" i="1" u="sng" dirty="0" smtClean="0">
                <a:solidFill>
                  <a:srgbClr val="0033CC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Patmos, </a:t>
            </a:r>
            <a:r>
              <a:rPr lang="en-US" sz="3600" b="1" i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because of the word of God and the testimony </a:t>
            </a:r>
            <a:br>
              <a:rPr lang="en-US" sz="3600" b="1" i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i="1" dirty="0" smtClean="0"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Jesus.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338" name="Picture 2" descr="http://deeperstudy.com/img/pat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36143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1974" y="97514"/>
            <a:ext cx="917121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Date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Revelation was Written </a:t>
            </a:r>
            <a:endParaRPr kumimoji="1" lang="en-US" sz="40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858" y="827969"/>
            <a:ext cx="4859215" cy="286232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“There is no question that Revelation was written while John was a prisoner of the Roman state,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exiled to the prison island of Patmos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r>
              <a:rPr lang="en-US" sz="3200" b="1" i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1" y="3690291"/>
            <a:ext cx="8774721" cy="3323987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ancient sources, both Christian and secular, place the banishment of </a:t>
            </a:r>
            <a:r>
              <a:rPr lang="en-US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Christians to Patmos during the reign of Domitian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(AD 81-96).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Not a single early source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(within 500 years of John) places John's banishment under the reign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Nero, as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Preterists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claim.”</a:t>
            </a:r>
            <a:r>
              <a:rPr lang="en-US" sz="3200" b="1" i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600" y="6396335"/>
            <a:ext cx="8698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solidFill>
                  <a:srgbClr val="0033CC"/>
                </a:solidFill>
                <a:effectLst>
                  <a:glow rad="139700">
                    <a:srgbClr val="FFFFFF"/>
                  </a:glow>
                </a:effectLst>
                <a:latin typeface="Calibri" pitchFamily="34" charset="0"/>
                <a:cs typeface="Calibri" pitchFamily="34" charset="0"/>
              </a:rPr>
              <a:t>1,2  </a:t>
            </a:r>
            <a:r>
              <a:rPr lang="en-US" b="1" dirty="0" smtClean="0">
                <a:solidFill>
                  <a:srgbClr val="0033CC"/>
                </a:solidFill>
                <a:effectLst>
                  <a:glow rad="139700">
                    <a:srgbClr val="FFFFFF"/>
                  </a:glow>
                </a:effectLst>
                <a:latin typeface="Calibri" pitchFamily="34" charset="0"/>
                <a:cs typeface="Calibri" pitchFamily="34" charset="0"/>
              </a:rPr>
              <a:t>Pristine Faith Restoration Society   (www.pfrs.org/preterism)</a:t>
            </a:r>
            <a:endParaRPr lang="en-US" dirty="0">
              <a:solidFill>
                <a:srgbClr val="0033CC"/>
              </a:solidFill>
              <a:effectLst>
                <a:glow rad="139700">
                  <a:srgbClr val="FFFFFF"/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11974" y="97514"/>
            <a:ext cx="917121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Date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Revelation was Written </a:t>
            </a:r>
            <a:endParaRPr kumimoji="1" lang="en-US" sz="40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064" y="1219200"/>
            <a:ext cx="875713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Revelation was written about  </a:t>
            </a:r>
            <a:r>
              <a:rPr lang="en-US" sz="54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AD 96</a:t>
            </a:r>
            <a:endParaRPr lang="en-US" sz="5400" i="1" dirty="0" smtClean="0">
              <a:solidFill>
                <a:srgbClr val="FF0000"/>
              </a:solidFill>
              <a:effectLst>
                <a:glow rad="228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79" y="1744408"/>
            <a:ext cx="8944707" cy="20621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Time for the 7 churches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needed to grow &amp; decline.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Ephesians had left their first love (Rev 2:4).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Laodicians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had their city destroyed (AD 60)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then rebuilt and grew apathetic.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90" y="3993276"/>
            <a:ext cx="8944707" cy="2554545"/>
          </a:xfrm>
          <a:prstGeom prst="rect">
            <a:avLst/>
          </a:prstGeom>
          <a:solidFill>
            <a:srgbClr val="FFFFFF">
              <a:alpha val="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Great Harlot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drunk with the blood of martyrs, is the “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Great city which rules over the kings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  (Rev 17:18).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Jerusalem 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DIDN’T RULE kings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the first century…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WAS RULED.  Jerusalem was a small provincial religious city in a small country.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97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slamicantichrist2016.com/wp-content/uploads/2014/05/romans-destroy_burned_jerusalem70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2FC4-DD96-4E3D-96AD-93C58ABFA20E}" type="slidenum">
              <a:rPr lang="en-US"/>
              <a:pPr/>
              <a:t>15</a:t>
            </a:fld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477" y="983397"/>
            <a:ext cx="880403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Preterist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 </a:t>
            </a:r>
            <a:r>
              <a:rPr kumimoji="1" lang="en-US" sz="36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(fulfilled) </a:t>
            </a:r>
            <a:r>
              <a:rPr kumimoji="1" lang="en-US" sz="280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Early date AD 69.</a:t>
            </a:r>
            <a:endParaRPr kumimoji="1" lang="en-US" sz="3600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7892" y="1705928"/>
            <a:ext cx="8077200" cy="164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3800"/>
              </a:lnSpc>
              <a:buFontTx/>
              <a:buChar char="•"/>
            </a:pP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Destruction </a:t>
            </a:r>
            <a:r>
              <a:rPr kumimoji="1"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 Jerusalem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held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by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authors</a:t>
            </a:r>
            <a:b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 Foy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 Wallace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; Arthur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Ogden: Avenging of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Apostles &amp;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Prophets.  This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requires a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date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of John’s writing about  65-69  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741" y="3990160"/>
            <a:ext cx="8639907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Does (Rev 17:9-12) apply to Nero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died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68 AD? </a:t>
            </a:r>
            <a:b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Is Temple still standing? (Rev 11:1-19) </a:t>
            </a:r>
            <a:b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Problems AD 69: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No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emperor worship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/>
            </a:r>
            <a:b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exile not well established?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27214" y="76200"/>
            <a:ext cx="917121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8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Methods</a:t>
            </a:r>
            <a:r>
              <a:rPr kumimoji="1" lang="en-US" sz="48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8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of Interpretation</a:t>
            </a:r>
            <a:endParaRPr kumimoji="1" lang="en-US" sz="48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7214" y="76200"/>
            <a:ext cx="917121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8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Methods</a:t>
            </a:r>
            <a:r>
              <a:rPr kumimoji="1" lang="en-US" sz="48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8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of Interpretation</a:t>
            </a:r>
            <a:endParaRPr kumimoji="1" lang="en-US" sz="48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711" y="1944509"/>
            <a:ext cx="8900642" cy="45243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 6  Seven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Seals 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Roman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Persecution 96-365 AD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 8 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Trumpets 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Barbarian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conquests 500’s AD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10 Strong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Angel 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Reformation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w Wycliffe &amp;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              Luther Bible 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being given to the people.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11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7</a:t>
            </a:r>
            <a:r>
              <a:rPr lang="en-US" sz="3200" b="1" baseline="30000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Trumpet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French Revolution</a:t>
            </a:r>
            <a:r>
              <a:rPr lang="en-US" sz="3200" b="1" i="1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(1792-1795)</a:t>
            </a:r>
            <a:b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				Loss of papal power.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13 Beast 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Catholic church</a:t>
            </a:r>
            <a:r>
              <a:rPr lang="en-US" sz="3200" b="1" i="1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pope 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Alexander III</a:t>
            </a:r>
            <a:b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			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issued 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sanctions against heretics.</a:t>
            </a:r>
          </a:p>
          <a:p>
            <a:pPr lvl="0">
              <a:lnSpc>
                <a:spcPct val="90000"/>
              </a:lnSpc>
            </a:pP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Rev 16 Bowls = </a:t>
            </a:r>
            <a:r>
              <a:rPr lang="en-US" sz="3200" b="1" i="1" u="sng" dirty="0">
                <a:solidFill>
                  <a:srgbClr val="FFFF00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Napoleon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becomes the emperor, arrests pope 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1809</a:t>
            </a:r>
            <a:r>
              <a:rPr lang="en-US" sz="3200" b="1" dirty="0">
                <a:solidFill>
                  <a:prstClr val="white"/>
                </a:solidFill>
                <a:effectLst>
                  <a:outerShdw dist="1270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 Decline of the Papacy: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1021488"/>
            <a:ext cx="900125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4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World Historical Method</a:t>
            </a:r>
            <a:r>
              <a:rPr kumimoji="1" lang="en-US" sz="32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.</a:t>
            </a:r>
            <a:endParaRPr kumimoji="1" lang="en-US" sz="3200" dirty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104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9130" y="1991173"/>
            <a:ext cx="8678526" cy="11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3600"/>
              </a:lnSpc>
            </a:pP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Held 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by John Wycliffe, Martin Luther, Albert Barnes;</a:t>
            </a:r>
            <a:b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JT. Hinds Gospel Advocate Commentary.</a:t>
            </a:r>
            <a:b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Summers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: Worthy is the Lamb </a:t>
            </a: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Commentary.</a:t>
            </a:r>
            <a:endParaRPr kumimoji="1" lang="en-US" sz="3200" i="1" dirty="0">
              <a:solidFill>
                <a:srgbClr val="FFFFFF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7214" y="76200"/>
            <a:ext cx="917121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8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Methods</a:t>
            </a:r>
            <a:r>
              <a:rPr kumimoji="1" lang="en-US" sz="48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48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of Interpretation</a:t>
            </a:r>
            <a:endParaRPr kumimoji="1" lang="en-US" sz="48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" y="1021488"/>
            <a:ext cx="900125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4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World Historical Method </a:t>
            </a:r>
            <a:r>
              <a:rPr kumimoji="1" lang="en-US" sz="32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cont.</a:t>
            </a:r>
            <a:endParaRPr kumimoji="1" lang="en-US" sz="3200" dirty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05095"/>
            <a:ext cx="9144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Problems with this Theory? 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Highly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Speculative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“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666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(Rev 13:18) has been interpreted as Nero; Luther;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Diocletian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Man, Roman, Trajan; Mohammed; Pope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Benedict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IX; and Napoleon.</a:t>
            </a:r>
          </a:p>
          <a:p>
            <a:pPr lvl="0" algn="ctr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Name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won’t work—try the Title.</a:t>
            </a:r>
          </a:p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it won’t work in 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Greek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—try Hebrew or Latin.</a:t>
            </a:r>
          </a:p>
          <a:p>
            <a:pPr lvl="0" algn="ctr">
              <a:lnSpc>
                <a:spcPct val="90000"/>
              </a:lnSpc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</a:t>
            </a:r>
            <a:r>
              <a:rPr lang="en-US" sz="32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right spellin</a:t>
            </a:r>
            <a:r>
              <a:rPr lang="en-US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won’t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work, try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variants or defective.</a:t>
            </a:r>
          </a:p>
        </p:txBody>
      </p:sp>
    </p:spTree>
    <p:extLst>
      <p:ext uri="{BB962C8B-B14F-4D97-AF65-F5344CB8AC3E}">
        <p14:creationId xmlns:p14="http://schemas.microsoft.com/office/powerpoint/2010/main" val="22703632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40A3-154B-43BE-9567-A2AE61881049}" type="slidenum">
              <a:rPr lang="en-US"/>
              <a:pPr/>
              <a:t>18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04803"/>
            <a:ext cx="9001255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5400" b="1" i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Premillennial </a:t>
            </a:r>
            <a:r>
              <a:rPr kumimoji="1" lang="en-US" sz="5400" b="1" i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View</a:t>
            </a:r>
            <a:endParaRPr kumimoji="1" lang="en-US" sz="5400" b="1" i="1" dirty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671918" y="11510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Held 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by Hal Lindsey, John </a:t>
            </a:r>
            <a:r>
              <a:rPr kumimoji="1" lang="en-US" sz="3200" i="1" dirty="0" err="1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Walvorood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b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	and </a:t>
            </a: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is popular with 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most denominations</a:t>
            </a:r>
            <a:r>
              <a:rPr kumimoji="1"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9647" y="2294964"/>
            <a:ext cx="8283388" cy="81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       They 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hold that The Revelation deals with </a:t>
            </a:r>
            <a:r>
              <a:rPr kumimoji="1" lang="en-US" sz="32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up -</a:t>
            </a: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	coming battles of Russia &amp; China vs. Palestine</a:t>
            </a:r>
            <a:r>
              <a:rPr kumimoji="1"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3403458"/>
            <a:ext cx="9179859" cy="33547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indent="-342900" algn="ctr" eaLnBrk="1" hangingPunct="1"/>
            <a:r>
              <a:rPr kumimoji="1"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Problems with this theory: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Makes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Jesus </a:t>
            </a:r>
            <a:r>
              <a:rPr kumimoji="1"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False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his promises (Mk 1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14-15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Means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gentiles </a:t>
            </a:r>
            <a:r>
              <a:rPr kumimoji="1"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Can’t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yet be saved (Acts 15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14-18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kumimoji="1" lang="en-US" sz="3200" b="1" i="1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Belittles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Christ’s </a:t>
            </a:r>
            <a:r>
              <a:rPr kumimoji="1"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Church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as afterthought (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Eph 3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9-11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Makes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coming </a:t>
            </a:r>
            <a:r>
              <a:rPr kumimoji="1" lang="en-US" sz="3200" b="1" i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kumimoji="1"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Failure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(Gal 4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4-5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John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1-14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It </a:t>
            </a:r>
            <a:r>
              <a:rPr kumimoji="1"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Mixes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Judaism &amp; Christianity (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Heb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5-7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 9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9-10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kumimoji="1"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It </a:t>
            </a:r>
            <a:r>
              <a:rPr kumimoji="1"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Denies</a:t>
            </a:r>
            <a:r>
              <a:rPr kumimoji="1" lang="en-US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Christ </a:t>
            </a:r>
            <a:r>
              <a:rPr kumimoji="1" lang="en-US" sz="3200" b="1" i="1" u="sng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now rei</a:t>
            </a:r>
            <a:r>
              <a:rPr kumimoji="1" lang="en-US" sz="32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kumimoji="1" lang="en-US" sz="3200" b="1" i="1" u="sng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ns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(Acts 2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33-36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 1Cor 15</a:t>
            </a:r>
            <a:r>
              <a:rPr kumimoji="1" lang="en-US" sz="3200" b="1" baseline="30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25-27</a:t>
            </a:r>
            <a:r>
              <a:rPr kumimoji="1" lang="en-U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04803"/>
            <a:ext cx="9001255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5400" b="1" i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Dispensational View</a:t>
            </a:r>
            <a:endParaRPr kumimoji="1" lang="en-US" sz="5400" b="1" i="1" dirty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28133"/>
            <a:ext cx="81457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ts val="4200"/>
              </a:lnSpc>
            </a:pPr>
            <a:r>
              <a:rPr kumimoji="1" lang="en-US" sz="3600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Premillennial</a:t>
            </a:r>
            <a:r>
              <a:rPr kumimoji="1" lang="en-US" sz="3600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 DISPENSATIONALISM</a:t>
            </a:r>
            <a:r>
              <a:rPr kumimoji="1" lang="en-US" sz="3600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— </a:t>
            </a:r>
            <a:r>
              <a:rPr kumimoji="1" lang="en-US" sz="3600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claims  </a:t>
            </a:r>
            <a:r>
              <a:rPr kumimoji="1" lang="en-US" sz="3600" i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7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Churches </a:t>
            </a:r>
            <a:r>
              <a:rPr kumimoji="1" lang="en-US" sz="3600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are “ 7 </a:t>
            </a:r>
            <a:r>
              <a:rPr kumimoji="1" lang="en-US" sz="3600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AGES ”</a:t>
            </a:r>
            <a:endParaRPr kumimoji="1" lang="en-US" sz="3600" i="1" dirty="0">
              <a:solidFill>
                <a:srgbClr val="FFFFFF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297" y="2508969"/>
            <a:ext cx="8988703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en-US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Ephesian a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50- 170  Paul, The Church Age</a:t>
            </a:r>
          </a:p>
          <a:p>
            <a:pPr lvl="0">
              <a:lnSpc>
                <a:spcPts val="4400"/>
              </a:lnSpc>
            </a:pPr>
            <a:r>
              <a:rPr lang="en-US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Smyrna </a:t>
            </a: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170-312  Irenaeus Age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persecution?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4400"/>
              </a:lnSpc>
            </a:pP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Pergamum age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312-606  Age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pagan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rituals?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4400"/>
              </a:lnSpc>
            </a:pP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Thyatira age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606-1520  Catholic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church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growth?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4400"/>
              </a:lnSpc>
            </a:pP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Sardis age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1520-1750  Luther; Age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justification?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4400"/>
              </a:lnSpc>
            </a:pP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Philadelphia age 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1750-1906 Wesley;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sanctification?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4400"/>
              </a:lnSpc>
            </a:pPr>
            <a:r>
              <a:rPr lang="en-US" sz="3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Laodicea age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1906-present; Age of Cult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leaders?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935160">
            <a:off x="-6301720" y="3520715"/>
            <a:ext cx="5867400" cy="16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Absolutely  arbitrary and with no hint of legitimacy.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77612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84583 0.058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2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assets.entrepreneur.com/article/h1/uncover-your-sites-overlooked-profit-opportun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82"/>
            <a:ext cx="9176498" cy="6248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0999" y="42561"/>
            <a:ext cx="82296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8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The </a:t>
            </a:r>
            <a:r>
              <a:rPr kumimoji="1" lang="en-US" sz="48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Name</a:t>
            </a:r>
            <a:r>
              <a:rPr kumimoji="1" lang="en-US" sz="48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of the Book</a:t>
            </a:r>
            <a:endParaRPr kumimoji="1" lang="en-US" sz="48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699" y="1102478"/>
            <a:ext cx="7696200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A. TITLE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:   APO-KA- LUP-SIS  (Rev 1:1) “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Revelation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of Jesus Christ”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9" y="2873800"/>
            <a:ext cx="8534400" cy="15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Disclosure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:  “A disclosure of truth.. concerning divine things before unknown.” 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Thayer‘s Greek Lexicon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665" y="4505080"/>
            <a:ext cx="8250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 Uncovering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:  “A drawing away by Christ of the veil of darkness.”  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28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Vine’s Expository Dictionary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665" y="6059352"/>
            <a:ext cx="862115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It’s Revelation—Not book of  “Revelation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2169501"/>
            <a:ext cx="1981200" cy="0"/>
          </a:xfrm>
          <a:prstGeom prst="line">
            <a:avLst/>
          </a:prstGeom>
          <a:ln w="76200"/>
          <a:effectLst>
            <a:glow rad="228600">
              <a:srgbClr val="000000">
                <a:alpha val="40000"/>
              </a:srgbClr>
            </a:glow>
            <a:outerShdw blurRad="50800" dist="381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5057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04803"/>
            <a:ext cx="900125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800" b="1" i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Traditional Biblical  View</a:t>
            </a:r>
            <a:endParaRPr kumimoji="1" lang="en-US" sz="4800" b="1" i="1" dirty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6855" y="958339"/>
            <a:ext cx="8305800" cy="10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kumimoji="1" lang="en-US" sz="32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Fall </a:t>
            </a:r>
            <a:r>
              <a:rPr kumimoji="1" lang="en-US" sz="32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kumimoji="1" lang="en-US" sz="32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Rome</a:t>
            </a:r>
            <a:r>
              <a:rPr kumimoji="1" lang="en-US" sz="32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:   Author Jim </a:t>
            </a:r>
            <a:r>
              <a:rPr kumimoji="1" lang="en-US" sz="3200" b="1" i="1" dirty="0" err="1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McGuiggan</a:t>
            </a: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kumimoji="1" lang="en-US" sz="32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en-US" sz="32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b="1" i="1" dirty="0" smtClean="0">
                <a:solidFill>
                  <a:srgbClr val="00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kumimoji="1" lang="en-US" sz="3200" b="1" i="1" dirty="0">
                <a:solidFill>
                  <a:srgbClr val="00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Book of </a:t>
            </a:r>
            <a:r>
              <a:rPr kumimoji="1" lang="en-US" sz="3200" b="1" i="1" dirty="0" smtClean="0">
                <a:solidFill>
                  <a:srgbClr val="00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Revelation</a:t>
            </a:r>
            <a:r>
              <a:rPr kumimoji="1" lang="en-US" sz="32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1" lang="en-US" sz="3200" b="1" i="1" dirty="0">
              <a:solidFill>
                <a:srgbClr val="FFFFFF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8255" y="3811012"/>
            <a:ext cx="8763000" cy="30469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(Rev 1:9)</a:t>
            </a:r>
            <a:r>
              <a:rPr kumimoji="0" lang="en-US" sz="3200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exile was common practice.  (Rev 3:17) Laodicea had an earthquake that destroyed the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city AD 60 &amp; needed time to rebuild &amp; prosper.</a:t>
            </a:r>
            <a:b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Irenaeus AD 180 testifies that Revelation was written near the end of the reign of the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emperor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Domition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. (AD 96)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255" y="1676400"/>
            <a:ext cx="8763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90000"/>
              </a:lnSpc>
            </a:pPr>
            <a:endParaRPr kumimoji="1" lang="en-US" sz="3200" b="1" i="1" dirty="0">
              <a:solidFill>
                <a:srgbClr val="FFFFFF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 eaLnBrk="1" hangingPunct="1">
              <a:lnSpc>
                <a:spcPct val="90000"/>
              </a:lnSpc>
            </a:pP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Most authors of </a:t>
            </a:r>
            <a:r>
              <a:rPr kumimoji="1" lang="en-US" sz="32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antiquity</a:t>
            </a: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assert </a:t>
            </a:r>
            <a:r>
              <a:rPr kumimoji="1" lang="en-US" sz="32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AD 96 </a:t>
            </a: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is the time.</a:t>
            </a:r>
            <a:b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 Justin Martyr 140; Irenaeus 180; Tertullian 220;  </a:t>
            </a:r>
            <a:b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32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</a:rPr>
              <a:t>Origen 223, and early churches universally JFB 	</a:t>
            </a:r>
          </a:p>
        </p:txBody>
      </p:sp>
    </p:spTree>
    <p:extLst>
      <p:ext uri="{BB962C8B-B14F-4D97-AF65-F5344CB8AC3E}">
        <p14:creationId xmlns:p14="http://schemas.microsoft.com/office/powerpoint/2010/main" val="28311761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7214" y="76200"/>
            <a:ext cx="917121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How Soon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kumimoji="1" lang="en-US" sz="3600" b="1" i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Would Events Happen?</a:t>
            </a:r>
            <a:endParaRPr kumimoji="1" lang="en-US" sz="36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793" y="1102645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Rev 1:1  “Things which must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shortly </a:t>
            </a:r>
            <a:b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come to pass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.”  (2:16)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53323"/>
            <a:ext cx="8635093" cy="23083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1:19  Write therefore the things which you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(a)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have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seen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, and the things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(b)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which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are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, and the things which shall take place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(c)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after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these things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800600"/>
            <a:ext cx="8938846" cy="147732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Rev 20:3 Until the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thousand 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years were completed; after these.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Some things </a:t>
            </a:r>
            <a:r>
              <a:rPr lang="en-US" sz="3600" b="1" dirty="0" smtClean="0">
                <a:solidFill>
                  <a:srgbClr val="00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happen </a:t>
            </a:r>
            <a:r>
              <a:rPr lang="en-US" sz="3600" b="1" dirty="0">
                <a:solidFill>
                  <a:srgbClr val="00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much later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52781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http://img09.deviantart.net/263c/i/2015/352/f/1/7_headed_red_dragon_of_the_apocalypse_by_zrcalo_sveta-d9kinc7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419707"/>
            <a:ext cx="9171214" cy="64382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7214" y="42561"/>
            <a:ext cx="917121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4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The </a:t>
            </a:r>
            <a:r>
              <a:rPr kumimoji="1" lang="en-US" sz="44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Lan</a:t>
            </a:r>
            <a:r>
              <a:rPr kumimoji="1" lang="en-US" sz="44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g</a:t>
            </a:r>
            <a:r>
              <a:rPr kumimoji="1" lang="en-US" sz="44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ua</a:t>
            </a:r>
            <a:r>
              <a:rPr kumimoji="1" lang="en-US" sz="44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g</a:t>
            </a:r>
            <a:r>
              <a:rPr kumimoji="1" lang="en-US" sz="44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e</a:t>
            </a:r>
            <a:r>
              <a:rPr kumimoji="1" lang="en-US" sz="44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of this Book</a:t>
            </a:r>
            <a:endParaRPr kumimoji="1" lang="en-US" sz="44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750447"/>
            <a:ext cx="441100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Most everybody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recognizes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Revelation is a 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book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SYMBOLS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92032"/>
            <a:ext cx="869833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symbol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(word, picture, sign) stands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 something else that is </a:t>
            </a:r>
            <a:r>
              <a:rPr lang="en-US" sz="3600" b="1" i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REAL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98" y="3898881"/>
            <a:ext cx="852580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 is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REAL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, yet not a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LITERAL Red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7-headed reptile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outer space. (Rev 12:3)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19512"/>
            <a:ext cx="8796804" cy="15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It’s Biblical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code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Christians to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understand.</a:t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(Rev 1:1a) “The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Revelation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…which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 gave Him to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SHOW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bond-servants.”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44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7214" y="42561"/>
            <a:ext cx="917121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4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kumimoji="1" lang="en-US" sz="44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y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 Understanding  this Book</a:t>
            </a:r>
            <a:endParaRPr kumimoji="1"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3074" name="Picture 2" descr="https://vincekotchian.com/wp-content/uploads/2015/11/Golden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8" y="65419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893909"/>
            <a:ext cx="60748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KEY to understanding this book is the </a:t>
            </a:r>
            <a:r>
              <a:rPr lang="en-US" sz="3600" b="1" dirty="0" smtClean="0">
                <a:solidFill>
                  <a:srgbClr val="0033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Old Testament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PERIOD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478" y="2580326"/>
            <a:ext cx="8727830" cy="117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There are 404 verses in Revelation and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400 symbols 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come from the OT.</a:t>
            </a:r>
            <a:endParaRPr lang="en-US" sz="4000" i="1" dirty="0" smtClean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78" y="3765886"/>
            <a:ext cx="8727830" cy="170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So when we encounter a symbol</a:t>
            </a:r>
            <a:b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let’s see what the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context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says, then go</a:t>
            </a:r>
            <a:b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to the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OT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to see the meaning given to it.</a:t>
            </a:r>
            <a:endParaRPr lang="en-US" sz="4000" i="1" dirty="0" smtClean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1" y="5550520"/>
            <a:ext cx="8727830" cy="117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Christians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were meant to understand it</a:t>
            </a:r>
            <a:b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and </a:t>
            </a:r>
            <a:r>
              <a:rPr lang="en-US" sz="4000" b="1" i="1" dirty="0" smtClean="0">
                <a:solidFill>
                  <a:srgbClr val="FF9933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Roman persecutors </a:t>
            </a:r>
            <a:r>
              <a:rPr lang="en-US" sz="4000" b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were not.</a:t>
            </a:r>
            <a:endParaRPr lang="en-US" sz="4000" i="1" dirty="0" smtClean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39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contrast="30000"/>
          </a:blip>
          <a:srcRect r="67608"/>
          <a:stretch/>
        </p:blipFill>
        <p:spPr>
          <a:xfrm>
            <a:off x="1" y="-33752"/>
            <a:ext cx="2971799" cy="68917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102499"/>
            <a:ext cx="917121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OT Ke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y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 Understand Revelation</a:t>
            </a:r>
            <a:endParaRPr kumimoji="1"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9015" y="4213503"/>
            <a:ext cx="59163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1:13  One </a:t>
            </a: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like a son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</a:t>
            </a: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man, clothed in a robe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reach-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ing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the feet, and girded across His breast with a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golden</a:t>
            </a: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girdle.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134280"/>
            <a:ext cx="5742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10:5  “There </a:t>
            </a:r>
            <a:r>
              <a:rPr lang="en-US" sz="3600" b="1" i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was a certain man dressed in linen, whose waist was girded with a belt of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pure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gold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b="1" i="1" dirty="0">
              <a:solidFill>
                <a:schemeClr val="bg1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5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http://cdn2-b.examiner.com/sites/default/files/styles/image_content_width/hash/48/4b/484b078086563fb91e15b9261fbb7483.jpg?itok=UzNPC3l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0" y="0"/>
            <a:ext cx="9108831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1164309"/>
            <a:ext cx="35052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0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Book </a:t>
            </a:r>
            <a:r>
              <a:rPr lang="en-US" sz="40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of </a:t>
            </a:r>
            <a:r>
              <a:rPr lang="en-US" sz="40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Life</a:t>
            </a:r>
            <a:endParaRPr lang="en-US" sz="4000" b="1" i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4739" y="1755466"/>
            <a:ext cx="3962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800"/>
              </a:lnSpc>
            </a:pP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Ps 69:28  “May </a:t>
            </a:r>
            <a:r>
              <a:rPr lang="en-US" sz="36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they be blotted out of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</a:rPr>
              <a:t>the book of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</a:rPr>
              <a:t>life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476066"/>
            <a:ext cx="8077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</a:pP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Rev 3:5  “He </a:t>
            </a:r>
            <a:r>
              <a:rPr lang="en-US" sz="3600" b="1" i="1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who overcomes shall thus be clothed in white garments; and I will not erase his name from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</a:rPr>
              <a:t>the book of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</a:rPr>
              <a:t>life</a:t>
            </a:r>
            <a:r>
              <a:rPr lang="en-US" sz="36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</a:rPr>
              <a:t>”</a:t>
            </a:r>
            <a:endParaRPr lang="en-US" sz="3600" b="1" i="1" dirty="0">
              <a:solidFill>
                <a:srgbClr val="FFFFFF"/>
              </a:solidFill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102499"/>
            <a:ext cx="917121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OT Ke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y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 Understand Revelation</a:t>
            </a:r>
            <a:endParaRPr kumimoji="1"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149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8020" y="5094386"/>
            <a:ext cx="272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Ezek 1:5, 10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7109" y="6024135"/>
            <a:ext cx="1959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 4:6-8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" y="102499"/>
            <a:ext cx="917121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OT Ke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y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 Understand Revelation</a:t>
            </a:r>
            <a:endParaRPr kumimoji="1"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5"/>
          <a:stretch/>
        </p:blipFill>
        <p:spPr>
          <a:xfrm>
            <a:off x="138549" y="833518"/>
            <a:ext cx="3722222" cy="4499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191000" y="562519"/>
            <a:ext cx="4461260" cy="3103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rot="350260">
            <a:off x="4431937" y="3086792"/>
            <a:ext cx="4547450" cy="32000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8020" y="5875326"/>
            <a:ext cx="3238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Living Beings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67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102499"/>
            <a:ext cx="917121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36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OT Ke</a:t>
            </a:r>
            <a:r>
              <a:rPr kumimoji="1" lang="en-US" sz="36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y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to Understand Revelation</a:t>
            </a:r>
            <a:endParaRPr kumimoji="1" lang="en-US" sz="3600" b="1" dirty="0"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92" y="818903"/>
            <a:ext cx="88040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2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Throne Vision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4; Ezek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Plagues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 (Rev 6:1-8; Ezek 5:12).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Seal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on Faithful’s foreheads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7:3-4 Ezek 9:4)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Eat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the Book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10:8-11; Ezek 2:8)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5.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Measure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the Temple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11:1-2; Ezek 40:5ff)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6.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Jerusalem &amp; Sodom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11:8; Ezek 16)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Great Harlot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17:1 15ff; Ezek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16:15ff).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Scavengers feast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19:17-18; Ezek 39:4)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First Resurrection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20:4-6; Ezek 37:10).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War of God &amp; Magog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. 20:7-9/Ezek 38-39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11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New Jerusalem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21:2; Ezek 40:2)</a:t>
            </a:r>
          </a:p>
          <a:p>
            <a:pPr>
              <a:lnSpc>
                <a:spcPts val="38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12 </a:t>
            </a: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River of Life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(Rev 22; Ezek 47:1-9)</a:t>
            </a:r>
          </a:p>
        </p:txBody>
      </p:sp>
    </p:spTree>
    <p:extLst>
      <p:ext uri="{BB962C8B-B14F-4D97-AF65-F5344CB8AC3E}">
        <p14:creationId xmlns:p14="http://schemas.microsoft.com/office/powerpoint/2010/main" val="17748635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3C05-8CDA-4204-B662-AC2B9BA06C9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6" name="Picture 4" descr="https://royaltywalk.files.wordpress.com/2014/12/armour-of-god.jpg?w=495&amp;h=308"/>
          <p:cNvPicPr>
            <a:picLocks noChangeAspect="1" noChangeArrowheads="1"/>
          </p:cNvPicPr>
          <p:nvPr/>
        </p:nvPicPr>
        <p:blipFill rotWithShape="1"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r="51515"/>
          <a:stretch/>
        </p:blipFill>
        <p:spPr bwMode="auto">
          <a:xfrm>
            <a:off x="35169" y="707282"/>
            <a:ext cx="4114799" cy="61163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9420" y="131462"/>
            <a:ext cx="8381999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Pur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p</a:t>
            </a:r>
            <a:r>
              <a:rPr kumimoji="1" lang="en-US" sz="4000" b="1" i="1" u="sng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ose</a:t>
            </a:r>
            <a:r>
              <a:rPr kumimoji="1" lang="en-US" sz="4000" b="1" i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:  </a:t>
            </a:r>
            <a:r>
              <a:rPr kumimoji="1" lang="en-US" sz="40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Book of Revelation:  </a:t>
            </a:r>
            <a: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kumimoji="1" lang="en-US" sz="3600" b="1" dirty="0" smtClean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kumimoji="1" lang="en-US" sz="3600" b="1" dirty="0" smtClean="0">
                <a:solidFill>
                  <a:srgbClr val="00FFFF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Our VICTORY over Satan ! </a:t>
            </a:r>
            <a:endParaRPr kumimoji="1" lang="en-US" sz="3600" b="1" dirty="0">
              <a:solidFill>
                <a:srgbClr val="00FFFF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1304" y="1462564"/>
            <a:ext cx="59670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Christianity: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Suspect Religion</a:t>
            </a:r>
          </a:p>
          <a:p>
            <a:pPr marL="571500" indent="-571500" algn="ctr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Won’t worship Caesar</a:t>
            </a:r>
          </a:p>
          <a:p>
            <a:pPr marL="571500" indent="-571500" algn="ctr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Worship a Criminal</a:t>
            </a:r>
          </a:p>
          <a:p>
            <a:pPr marL="571500" indent="-571500" algn="ctr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Eat human flesh</a:t>
            </a:r>
          </a:p>
          <a:p>
            <a:pPr marL="571500" indent="-571500" algn="ctr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Drink Blood</a:t>
            </a:r>
            <a:endParaRPr lang="en-US" sz="3600" b="1" i="1" dirty="0">
              <a:solidFill>
                <a:schemeClr val="bg1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919" y="4977630"/>
            <a:ext cx="7262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Rev 6:9  Your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blood</a:t>
            </a:r>
            <a:r>
              <a:rPr lang="en-US" sz="3600" b="1" i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will be avenged.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031" y="6118469"/>
            <a:ext cx="8686800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</a:pPr>
            <a:r>
              <a:rPr lang="en-US" sz="3600" b="1" i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</a:t>
            </a:r>
            <a:r>
              <a:rPr lang="en-US" sz="3600" b="1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15:2   Your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victory</a:t>
            </a:r>
            <a:r>
              <a:rPr lang="en-US" sz="3600" b="1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is assured.  (20:9-10)</a:t>
            </a:r>
            <a:endParaRPr lang="en-US" sz="3600" i="1" dirty="0">
              <a:solidFill>
                <a:prstClr val="white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159" y="5553560"/>
            <a:ext cx="7643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</a:pPr>
            <a:r>
              <a:rPr lang="en-US" sz="3600" b="1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Rev 8:3,5  Your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prayer</a:t>
            </a:r>
            <a:r>
              <a:rPr lang="en-US" sz="3600" b="1" i="1" dirty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 changes things.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7898" y="3909356"/>
            <a:ext cx="5326967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3600"/>
              </a:lnSpc>
            </a:pPr>
            <a:r>
              <a:rPr lang="en-US" sz="3600" b="1" i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Rome threw everything </a:t>
            </a:r>
            <a:br>
              <a:rPr lang="en-US" sz="3600" b="1" i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</a:br>
            <a:r>
              <a:rPr lang="en-US" sz="3600" b="1" i="1" dirty="0" smtClean="0">
                <a:solidFill>
                  <a:prstClr val="white"/>
                </a:solidFill>
                <a:effectLst>
                  <a:glow rad="228600">
                    <a:srgbClr val="000000"/>
                  </a:glow>
                </a:effectLst>
                <a:latin typeface="Calibri" panose="020F0502020204030204" pitchFamily="34" charset="0"/>
              </a:rPr>
              <a:t>at them and lost !</a:t>
            </a:r>
            <a:endParaRPr lang="en-US" sz="3600" b="1" i="1" dirty="0">
              <a:solidFill>
                <a:prstClr val="white"/>
              </a:solidFill>
              <a:effectLst>
                <a:glow rad="228600">
                  <a:srgbClr val="000000"/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952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4" grpId="0" build="allAtOnce"/>
      <p:bldP spid="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2137</TotalTime>
  <Words>1225</Words>
  <Application>Microsoft Office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Corbel</vt:lpstr>
      <vt:lpstr>Helvetica</vt:lpstr>
      <vt:lpstr>Times New Roman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Campus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Hawthorne</dc:creator>
  <cp:lastModifiedBy>Paul Hawthorne</cp:lastModifiedBy>
  <cp:revision>119</cp:revision>
  <dcterms:created xsi:type="dcterms:W3CDTF">2003-11-29T19:38:40Z</dcterms:created>
  <dcterms:modified xsi:type="dcterms:W3CDTF">2016-01-09T00:28:20Z</dcterms:modified>
</cp:coreProperties>
</file>