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63" r:id="rId2"/>
    <p:sldId id="265" r:id="rId3"/>
    <p:sldId id="266" r:id="rId4"/>
    <p:sldId id="267" r:id="rId5"/>
    <p:sldId id="268" r:id="rId6"/>
    <p:sldId id="269" r:id="rId7"/>
    <p:sldId id="256" r:id="rId8"/>
    <p:sldId id="270" r:id="rId9"/>
    <p:sldId id="278" r:id="rId10"/>
    <p:sldId id="264" r:id="rId11"/>
    <p:sldId id="273" r:id="rId12"/>
    <p:sldId id="274" r:id="rId13"/>
    <p:sldId id="275" r:id="rId14"/>
    <p:sldId id="277" r:id="rId15"/>
    <p:sldId id="261" r:id="rId16"/>
    <p:sldId id="279"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FF"/>
    <a:srgbClr val="000036"/>
    <a:srgbClr val="00060C"/>
    <a:srgbClr val="000066"/>
    <a:srgbClr val="000000"/>
    <a:srgbClr val="00FFFF"/>
    <a:srgbClr val="660066"/>
    <a:srgbClr val="80808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323" autoAdjust="0"/>
  </p:normalViewPr>
  <p:slideViewPr>
    <p:cSldViewPr snapToGrid="0">
      <p:cViewPr varScale="1">
        <p:scale>
          <a:sx n="46" d="100"/>
          <a:sy n="46" d="100"/>
        </p:scale>
        <p:origin x="1330" y="38"/>
      </p:cViewPr>
      <p:guideLst/>
    </p:cSldViewPr>
  </p:slideViewPr>
  <p:notesTextViewPr>
    <p:cViewPr>
      <p:scale>
        <a:sx n="1" d="1"/>
        <a:sy n="1" d="1"/>
      </p:scale>
      <p:origin x="0" y="0"/>
    </p:cViewPr>
  </p:notesTextViewPr>
  <p:notesViewPr>
    <p:cSldViewPr snapToGrid="0">
      <p:cViewPr varScale="1">
        <p:scale>
          <a:sx n="38" d="100"/>
          <a:sy n="38" d="100"/>
        </p:scale>
        <p:origin x="2342"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18ECD-B06B-4E5B-BB03-DE3D3125811F}" type="datetimeFigureOut">
              <a:rPr lang="en-US" smtClean="0"/>
              <a:t>8/7/2016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B5D96C-F18E-4B3D-9AE1-C9578CF3E57A}" type="slidenum">
              <a:rPr lang="en-US" smtClean="0"/>
              <a:t>‹#›</a:t>
            </a:fld>
            <a:endParaRPr lang="en-US"/>
          </a:p>
        </p:txBody>
      </p:sp>
    </p:spTree>
    <p:extLst>
      <p:ext uri="{BB962C8B-B14F-4D97-AF65-F5344CB8AC3E}">
        <p14:creationId xmlns:p14="http://schemas.microsoft.com/office/powerpoint/2010/main" val="914158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ewadvent.org/cathen/01476d.htm"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newadvent.org/cathen/08673a.ht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kuow.org/post/hanging-paddle-20-years-washington-banned-corporal-punishment-public-school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
            </a:r>
            <a:br>
              <a:rPr lang="en-US" b="1" dirty="0" smtClean="0"/>
            </a:br>
            <a:endParaRPr lang="en-US"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0"/>
          </p:nvPr>
        </p:nvSpPr>
        <p:spPr/>
        <p:txBody>
          <a:bodyPr/>
          <a:lstStyle/>
          <a:p>
            <a:fld id="{C7B5D96C-F18E-4B3D-9AE1-C9578CF3E57A}" type="slidenum">
              <a:rPr lang="en-US" smtClean="0"/>
              <a:t>1</a:t>
            </a:fld>
            <a:endParaRPr lang="en-US"/>
          </a:p>
        </p:txBody>
      </p:sp>
      <p:sp>
        <p:nvSpPr>
          <p:cNvPr id="5" name="TextBox 4"/>
          <p:cNvSpPr txBox="1"/>
          <p:nvPr/>
        </p:nvSpPr>
        <p:spPr>
          <a:xfrm>
            <a:off x="1371600" y="5161280"/>
            <a:ext cx="3737049" cy="923330"/>
          </a:xfrm>
          <a:prstGeom prst="rect">
            <a:avLst/>
          </a:prstGeom>
          <a:noFill/>
        </p:spPr>
        <p:txBody>
          <a:bodyPr wrap="none" rtlCol="0">
            <a:spAutoFit/>
          </a:bodyPr>
          <a:lstStyle/>
          <a:p>
            <a:r>
              <a:rPr lang="en-US" dirty="0" smtClean="0"/>
              <a:t>Do you know that serial killer’s brains </a:t>
            </a:r>
            <a:br>
              <a:rPr lang="en-US" dirty="0" smtClean="0"/>
            </a:br>
            <a:r>
              <a:rPr lang="en-US" dirty="0" smtClean="0"/>
              <a:t>look a little different from ours?</a:t>
            </a:r>
            <a:br>
              <a:rPr lang="en-US" dirty="0" smtClean="0"/>
            </a:br>
            <a:r>
              <a:rPr lang="en-US" dirty="0" smtClean="0"/>
              <a:t>So WHAT??? It’s still murder !!!</a:t>
            </a:r>
            <a:endParaRPr lang="en-US" dirty="0"/>
          </a:p>
        </p:txBody>
      </p:sp>
    </p:spTree>
    <p:extLst>
      <p:ext uri="{BB962C8B-B14F-4D97-AF65-F5344CB8AC3E}">
        <p14:creationId xmlns:p14="http://schemas.microsoft.com/office/powerpoint/2010/main" val="2783466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Coffman--  </a:t>
            </a:r>
            <a:r>
              <a:rPr lang="en-US" sz="1200" b="1" u="sng" dirty="0" smtClean="0">
                <a:effectLst>
                  <a:outerShdw blurRad="38100" dist="38100" dir="2700000" algn="tl">
                    <a:srgbClr val="000000">
                      <a:alpha val="43137"/>
                    </a:srgbClr>
                  </a:outerShdw>
                </a:effectLst>
              </a:rPr>
              <a:t>Written in ordinances</a:t>
            </a:r>
            <a:r>
              <a:rPr lang="en-US" sz="1200" b="1" dirty="0" smtClean="0"/>
              <a:t>:  </a:t>
            </a:r>
            <a:r>
              <a:rPr lang="en-US" sz="1200" dirty="0" smtClean="0"/>
              <a:t>this verse, </a:t>
            </a:r>
            <a:br>
              <a:rPr lang="en-US" sz="1200" dirty="0" smtClean="0"/>
            </a:br>
            <a:r>
              <a:rPr lang="en-US" sz="1200" dirty="0" smtClean="0"/>
              <a:t>signifies the tables of stone inscribed by the </a:t>
            </a:r>
            <a:br>
              <a:rPr lang="en-US" sz="1200" dirty="0" smtClean="0"/>
            </a:br>
            <a:r>
              <a:rPr lang="en-US" sz="1200" dirty="0" smtClean="0"/>
              <a:t>finger of God…The Decalogue is here indicated. </a:t>
            </a:r>
            <a:endParaRPr lang="en-US" sz="1200" b="1" dirty="0" smtClean="0">
              <a:effectLst>
                <a:outerShdw blurRad="38100" dist="38100" dir="2700000" algn="tl">
                  <a:srgbClr val="000000">
                    <a:alpha val="43137"/>
                  </a:srgbClr>
                </a:outerShdw>
              </a:effectLst>
            </a:endParaRPr>
          </a:p>
          <a:p>
            <a:endParaRPr lang="en-US" dirty="0"/>
          </a:p>
        </p:txBody>
      </p:sp>
      <p:sp>
        <p:nvSpPr>
          <p:cNvPr id="4" name="Slide Number Placeholder 3"/>
          <p:cNvSpPr>
            <a:spLocks noGrp="1"/>
          </p:cNvSpPr>
          <p:nvPr>
            <p:ph type="sldNum" sz="quarter" idx="10"/>
          </p:nvPr>
        </p:nvSpPr>
        <p:spPr/>
        <p:txBody>
          <a:bodyPr/>
          <a:lstStyle/>
          <a:p>
            <a:fld id="{C7B5D96C-F18E-4B3D-9AE1-C9578CF3E57A}" type="slidenum">
              <a:rPr lang="en-US" smtClean="0"/>
              <a:t>4</a:t>
            </a:fld>
            <a:endParaRPr lang="en-US"/>
          </a:p>
        </p:txBody>
      </p:sp>
    </p:spTree>
    <p:extLst>
      <p:ext uri="{BB962C8B-B14F-4D97-AF65-F5344CB8AC3E}">
        <p14:creationId xmlns:p14="http://schemas.microsoft.com/office/powerpoint/2010/main" val="3508450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Irenaeus (130-202AD):   Against Heresies Bk</a:t>
            </a:r>
            <a:r>
              <a:rPr lang="en-US" baseline="0" dirty="0" smtClean="0"/>
              <a:t> 1, </a:t>
            </a:r>
            <a:r>
              <a:rPr lang="en-US" baseline="0" dirty="0" err="1" smtClean="0"/>
              <a:t>Ch</a:t>
            </a:r>
            <a:r>
              <a:rPr lang="en-US" baseline="0" dirty="0" smtClean="0"/>
              <a:t> 31, v2.</a:t>
            </a:r>
            <a:br>
              <a:rPr lang="en-US" baseline="0" dirty="0" smtClean="0"/>
            </a:br>
            <a:r>
              <a:rPr lang="en-US" baseline="0" dirty="0" smtClean="0"/>
              <a:t>“</a:t>
            </a:r>
            <a:r>
              <a:rPr lang="en-US" dirty="0" smtClean="0"/>
              <a:t>An </a:t>
            </a:r>
            <a:r>
              <a:rPr lang="en-US" dirty="0" smtClean="0">
                <a:hlinkClick r:id="rId3"/>
              </a:rPr>
              <a:t>angel</a:t>
            </a:r>
            <a:r>
              <a:rPr lang="en-US" dirty="0" smtClean="0"/>
              <a:t>, they maintain, attends them in every one of their sinful and abominable actions, and urges them to venture on. Whatever may be the nature of the action, they declare that they do it in the name of the </a:t>
            </a:r>
            <a:r>
              <a:rPr lang="en-US" dirty="0" smtClean="0">
                <a:hlinkClick r:id="rId3"/>
              </a:rPr>
              <a:t>angel</a:t>
            </a:r>
            <a:r>
              <a:rPr lang="en-US" dirty="0" smtClean="0"/>
              <a:t>, saying, O you </a:t>
            </a:r>
            <a:r>
              <a:rPr lang="en-US" dirty="0" smtClean="0">
                <a:hlinkClick r:id="rId3"/>
              </a:rPr>
              <a:t>angel</a:t>
            </a:r>
            <a:r>
              <a:rPr lang="en-US" dirty="0" smtClean="0"/>
              <a:t>, I use your work; O you power, I accomplish your operation! And they maintain that this is perfect </a:t>
            </a:r>
            <a:r>
              <a:rPr lang="en-US" dirty="0" smtClean="0">
                <a:hlinkClick r:id="rId4"/>
              </a:rPr>
              <a:t>knowledge</a:t>
            </a:r>
            <a:r>
              <a:rPr lang="en-US" dirty="0" smtClean="0"/>
              <a:t>.”</a:t>
            </a:r>
            <a:endParaRPr lang="en-US" dirty="0"/>
          </a:p>
        </p:txBody>
      </p:sp>
      <p:sp>
        <p:nvSpPr>
          <p:cNvPr id="4" name="Slide Number Placeholder 3"/>
          <p:cNvSpPr>
            <a:spLocks noGrp="1"/>
          </p:cNvSpPr>
          <p:nvPr>
            <p:ph type="sldNum" sz="quarter" idx="10"/>
          </p:nvPr>
        </p:nvSpPr>
        <p:spPr/>
        <p:txBody>
          <a:bodyPr/>
          <a:lstStyle/>
          <a:p>
            <a:fld id="{C7B5D96C-F18E-4B3D-9AE1-C9578CF3E57A}" type="slidenum">
              <a:rPr lang="en-US" smtClean="0"/>
              <a:t>6</a:t>
            </a:fld>
            <a:endParaRPr lang="en-US"/>
          </a:p>
        </p:txBody>
      </p:sp>
    </p:spTree>
    <p:extLst>
      <p:ext uri="{BB962C8B-B14F-4D97-AF65-F5344CB8AC3E}">
        <p14:creationId xmlns:p14="http://schemas.microsoft.com/office/powerpoint/2010/main" val="469568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B5D96C-F18E-4B3D-9AE1-C9578CF3E57A}" type="slidenum">
              <a:rPr lang="en-US" smtClean="0"/>
              <a:t>7</a:t>
            </a:fld>
            <a:endParaRPr lang="en-US"/>
          </a:p>
        </p:txBody>
      </p:sp>
    </p:spTree>
    <p:extLst>
      <p:ext uri="{BB962C8B-B14F-4D97-AF65-F5344CB8AC3E}">
        <p14:creationId xmlns:p14="http://schemas.microsoft.com/office/powerpoint/2010/main" val="2328468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*Put Off: </a:t>
            </a:r>
            <a:r>
              <a:rPr lang="en-US" dirty="0" smtClean="0"/>
              <a:t>Our</a:t>
            </a:r>
            <a:r>
              <a:rPr lang="en-US" baseline="0" dirty="0" smtClean="0"/>
              <a:t> </a:t>
            </a:r>
            <a:r>
              <a:rPr lang="en-US" dirty="0" smtClean="0"/>
              <a:t>Colorado the family</a:t>
            </a:r>
            <a:r>
              <a:rPr lang="en-US" baseline="0" dirty="0" smtClean="0"/>
              <a:t> has pigs and they </a:t>
            </a:r>
            <a:r>
              <a:rPr lang="en-US" b="1" i="1" baseline="0" dirty="0" smtClean="0">
                <a:effectLst>
                  <a:outerShdw blurRad="38100" dist="38100" dir="2700000" algn="tl">
                    <a:srgbClr val="000000">
                      <a:alpha val="43137"/>
                    </a:srgbClr>
                  </a:outerShdw>
                </a:effectLst>
              </a:rPr>
              <a:t>love to wallow</a:t>
            </a:r>
            <a:r>
              <a:rPr lang="en-US" baseline="0" dirty="0" smtClean="0"/>
              <a:t/>
            </a:r>
            <a:br>
              <a:rPr lang="en-US" baseline="0" dirty="0" smtClean="0"/>
            </a:br>
            <a:r>
              <a:rPr lang="en-US" baseline="0" dirty="0" smtClean="0"/>
              <a:t>in the cool mud and muddy water—and when they get</a:t>
            </a:r>
            <a:br>
              <a:rPr lang="en-US" baseline="0" dirty="0" smtClean="0"/>
            </a:br>
            <a:r>
              <a:rPr lang="en-US" baseline="0" dirty="0" smtClean="0"/>
              <a:t>out they want to </a:t>
            </a:r>
            <a:r>
              <a:rPr lang="en-US" b="1" i="1" u="sng" baseline="0" dirty="0" smtClean="0"/>
              <a:t>shake</a:t>
            </a:r>
            <a:r>
              <a:rPr lang="en-US" baseline="0" dirty="0" smtClean="0"/>
              <a:t> off excess.  Then </a:t>
            </a:r>
            <a:r>
              <a:rPr lang="en-US" baseline="0" dirty="0" err="1" smtClean="0"/>
              <a:t>yer</a:t>
            </a:r>
            <a:r>
              <a:rPr lang="en-US" baseline="0" dirty="0" smtClean="0"/>
              <a:t> muddy.</a:t>
            </a:r>
          </a:p>
          <a:p>
            <a:r>
              <a:rPr lang="en-US" baseline="0" dirty="0" smtClean="0"/>
              <a:t>Or if you’re working on heavy equipment—</a:t>
            </a:r>
            <a:r>
              <a:rPr lang="en-US" baseline="0" dirty="0" err="1" smtClean="0"/>
              <a:t>yer</a:t>
            </a:r>
            <a:r>
              <a:rPr lang="en-US" baseline="0" dirty="0" smtClean="0"/>
              <a:t> dirty.</a:t>
            </a:r>
          </a:p>
          <a:p>
            <a:endParaRPr lang="en-US" baseline="0" dirty="0" smtClean="0"/>
          </a:p>
          <a:p>
            <a:r>
              <a:rPr lang="en-US" b="1" i="1" baseline="0" dirty="0" smtClean="0"/>
              <a:t>*Put on:  </a:t>
            </a:r>
            <a:r>
              <a:rPr lang="en-US" baseline="0" dirty="0" smtClean="0"/>
              <a:t>Now it’s time to put on clean clothes</a:t>
            </a:r>
            <a:br>
              <a:rPr lang="en-US" baseline="0" dirty="0" smtClean="0"/>
            </a:br>
            <a:r>
              <a:rPr lang="en-US" baseline="0" dirty="0" smtClean="0"/>
              <a:t>and have dinner, play with family or go to church.</a:t>
            </a:r>
            <a:endParaRPr lang="en-US" dirty="0"/>
          </a:p>
        </p:txBody>
      </p:sp>
      <p:sp>
        <p:nvSpPr>
          <p:cNvPr id="4" name="Slide Number Placeholder 3"/>
          <p:cNvSpPr>
            <a:spLocks noGrp="1"/>
          </p:cNvSpPr>
          <p:nvPr>
            <p:ph type="sldNum" sz="quarter" idx="10"/>
          </p:nvPr>
        </p:nvSpPr>
        <p:spPr/>
        <p:txBody>
          <a:bodyPr/>
          <a:lstStyle/>
          <a:p>
            <a:fld id="{C7B5D96C-F18E-4B3D-9AE1-C9578CF3E57A}" type="slidenum">
              <a:rPr lang="en-US" smtClean="0"/>
              <a:t>9</a:t>
            </a:fld>
            <a:endParaRPr lang="en-US"/>
          </a:p>
        </p:txBody>
      </p:sp>
    </p:spTree>
    <p:extLst>
      <p:ext uri="{BB962C8B-B14F-4D97-AF65-F5344CB8AC3E}">
        <p14:creationId xmlns:p14="http://schemas.microsoft.com/office/powerpoint/2010/main" val="1547657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state does NOT allow corporal punishment </a:t>
            </a:r>
            <a:br>
              <a:rPr lang="en-US" dirty="0" smtClean="0"/>
            </a:br>
            <a:r>
              <a:rPr lang="en-US" b="1" i="1" dirty="0" smtClean="0"/>
              <a:t>in public schools. </a:t>
            </a:r>
            <a:r>
              <a:rPr lang="en-US" b="1" i="1" dirty="0" smtClean="0">
                <a:hlinkClick r:id="rId3"/>
              </a:rPr>
              <a:t>Lawmakers banned that in 1983</a:t>
            </a:r>
            <a:r>
              <a:rPr lang="en-US" b="1" i="1" dirty="0" smtClean="0"/>
              <a:t>.</a:t>
            </a:r>
          </a:p>
          <a:p>
            <a:endParaRPr lang="en-US" b="1"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RCW 9A.16.100  Physical discipline is legal by</a:t>
            </a:r>
            <a:br>
              <a:rPr lang="en-US" sz="1200" b="1" dirty="0" smtClean="0"/>
            </a:br>
            <a:r>
              <a:rPr lang="en-US" sz="1200" b="1" dirty="0" smtClean="0"/>
              <a:t>parents or guardians.</a:t>
            </a:r>
          </a:p>
          <a:p>
            <a:endParaRPr lang="en-US" b="1" i="1" dirty="0"/>
          </a:p>
        </p:txBody>
      </p:sp>
      <p:sp>
        <p:nvSpPr>
          <p:cNvPr id="4" name="Slide Number Placeholder 3"/>
          <p:cNvSpPr>
            <a:spLocks noGrp="1"/>
          </p:cNvSpPr>
          <p:nvPr>
            <p:ph type="sldNum" sz="quarter" idx="10"/>
          </p:nvPr>
        </p:nvSpPr>
        <p:spPr/>
        <p:txBody>
          <a:bodyPr/>
          <a:lstStyle/>
          <a:p>
            <a:fld id="{C7B5D96C-F18E-4B3D-9AE1-C9578CF3E57A}" type="slidenum">
              <a:rPr lang="en-US" smtClean="0"/>
              <a:t>15</a:t>
            </a:fld>
            <a:endParaRPr lang="en-US"/>
          </a:p>
        </p:txBody>
      </p:sp>
    </p:spTree>
    <p:extLst>
      <p:ext uri="{BB962C8B-B14F-4D97-AF65-F5344CB8AC3E}">
        <p14:creationId xmlns:p14="http://schemas.microsoft.com/office/powerpoint/2010/main" val="1659647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87470DF-A97E-4515-B452-47B5DE939131}" type="datetimeFigureOut">
              <a:rPr lang="en-US" smtClean="0"/>
              <a:t>8/7/2016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504168-8097-43CF-A91A-6CB856A2A611}" type="slidenum">
              <a:rPr lang="en-US" smtClean="0"/>
              <a:t>‹#›</a:t>
            </a:fld>
            <a:endParaRPr lang="en-US"/>
          </a:p>
        </p:txBody>
      </p:sp>
    </p:spTree>
    <p:extLst>
      <p:ext uri="{BB962C8B-B14F-4D97-AF65-F5344CB8AC3E}">
        <p14:creationId xmlns:p14="http://schemas.microsoft.com/office/powerpoint/2010/main" val="2918649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7470DF-A97E-4515-B452-47B5DE939131}" type="datetimeFigureOut">
              <a:rPr lang="en-US" smtClean="0"/>
              <a:t>8/7/2016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504168-8097-43CF-A91A-6CB856A2A611}" type="slidenum">
              <a:rPr lang="en-US" smtClean="0"/>
              <a:t>‹#›</a:t>
            </a:fld>
            <a:endParaRPr lang="en-US"/>
          </a:p>
        </p:txBody>
      </p:sp>
    </p:spTree>
    <p:extLst>
      <p:ext uri="{BB962C8B-B14F-4D97-AF65-F5344CB8AC3E}">
        <p14:creationId xmlns:p14="http://schemas.microsoft.com/office/powerpoint/2010/main" val="345141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7470DF-A97E-4515-B452-47B5DE939131}" type="datetimeFigureOut">
              <a:rPr lang="en-US" smtClean="0"/>
              <a:t>8/7/2016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504168-8097-43CF-A91A-6CB856A2A611}" type="slidenum">
              <a:rPr lang="en-US" smtClean="0"/>
              <a:t>‹#›</a:t>
            </a:fld>
            <a:endParaRPr lang="en-US"/>
          </a:p>
        </p:txBody>
      </p:sp>
    </p:spTree>
    <p:extLst>
      <p:ext uri="{BB962C8B-B14F-4D97-AF65-F5344CB8AC3E}">
        <p14:creationId xmlns:p14="http://schemas.microsoft.com/office/powerpoint/2010/main" val="857045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7470DF-A97E-4515-B452-47B5DE939131}" type="datetimeFigureOut">
              <a:rPr lang="en-US" smtClean="0"/>
              <a:t>8/7/2016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504168-8097-43CF-A91A-6CB856A2A611}" type="slidenum">
              <a:rPr lang="en-US" smtClean="0"/>
              <a:t>‹#›</a:t>
            </a:fld>
            <a:endParaRPr lang="en-US"/>
          </a:p>
        </p:txBody>
      </p:sp>
    </p:spTree>
    <p:extLst>
      <p:ext uri="{BB962C8B-B14F-4D97-AF65-F5344CB8AC3E}">
        <p14:creationId xmlns:p14="http://schemas.microsoft.com/office/powerpoint/2010/main" val="794470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7470DF-A97E-4515-B452-47B5DE939131}" type="datetimeFigureOut">
              <a:rPr lang="en-US" smtClean="0"/>
              <a:t>8/7/2016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504168-8097-43CF-A91A-6CB856A2A611}" type="slidenum">
              <a:rPr lang="en-US" smtClean="0"/>
              <a:t>‹#›</a:t>
            </a:fld>
            <a:endParaRPr lang="en-US"/>
          </a:p>
        </p:txBody>
      </p:sp>
    </p:spTree>
    <p:extLst>
      <p:ext uri="{BB962C8B-B14F-4D97-AF65-F5344CB8AC3E}">
        <p14:creationId xmlns:p14="http://schemas.microsoft.com/office/powerpoint/2010/main" val="4103845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87470DF-A97E-4515-B452-47B5DE939131}" type="datetimeFigureOut">
              <a:rPr lang="en-US" smtClean="0"/>
              <a:t>8/7/2016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504168-8097-43CF-A91A-6CB856A2A611}" type="slidenum">
              <a:rPr lang="en-US" smtClean="0"/>
              <a:t>‹#›</a:t>
            </a:fld>
            <a:endParaRPr lang="en-US"/>
          </a:p>
        </p:txBody>
      </p:sp>
    </p:spTree>
    <p:extLst>
      <p:ext uri="{BB962C8B-B14F-4D97-AF65-F5344CB8AC3E}">
        <p14:creationId xmlns:p14="http://schemas.microsoft.com/office/powerpoint/2010/main" val="2741479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87470DF-A97E-4515-B452-47B5DE939131}" type="datetimeFigureOut">
              <a:rPr lang="en-US" smtClean="0"/>
              <a:t>8/7/2016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504168-8097-43CF-A91A-6CB856A2A611}" type="slidenum">
              <a:rPr lang="en-US" smtClean="0"/>
              <a:t>‹#›</a:t>
            </a:fld>
            <a:endParaRPr lang="en-US"/>
          </a:p>
        </p:txBody>
      </p:sp>
    </p:spTree>
    <p:extLst>
      <p:ext uri="{BB962C8B-B14F-4D97-AF65-F5344CB8AC3E}">
        <p14:creationId xmlns:p14="http://schemas.microsoft.com/office/powerpoint/2010/main" val="1639870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87470DF-A97E-4515-B452-47B5DE939131}" type="datetimeFigureOut">
              <a:rPr lang="en-US" smtClean="0"/>
              <a:t>8/7/2016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504168-8097-43CF-A91A-6CB856A2A611}" type="slidenum">
              <a:rPr lang="en-US" smtClean="0"/>
              <a:t>‹#›</a:t>
            </a:fld>
            <a:endParaRPr lang="en-US"/>
          </a:p>
        </p:txBody>
      </p:sp>
    </p:spTree>
    <p:extLst>
      <p:ext uri="{BB962C8B-B14F-4D97-AF65-F5344CB8AC3E}">
        <p14:creationId xmlns:p14="http://schemas.microsoft.com/office/powerpoint/2010/main" val="4123367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7470DF-A97E-4515-B452-47B5DE939131}" type="datetimeFigureOut">
              <a:rPr lang="en-US" smtClean="0"/>
              <a:t>8/7/2016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504168-8097-43CF-A91A-6CB856A2A611}" type="slidenum">
              <a:rPr lang="en-US" smtClean="0"/>
              <a:t>‹#›</a:t>
            </a:fld>
            <a:endParaRPr lang="en-US"/>
          </a:p>
        </p:txBody>
      </p:sp>
    </p:spTree>
    <p:extLst>
      <p:ext uri="{BB962C8B-B14F-4D97-AF65-F5344CB8AC3E}">
        <p14:creationId xmlns:p14="http://schemas.microsoft.com/office/powerpoint/2010/main" val="2429393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7470DF-A97E-4515-B452-47B5DE939131}" type="datetimeFigureOut">
              <a:rPr lang="en-US" smtClean="0"/>
              <a:t>8/7/2016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504168-8097-43CF-A91A-6CB856A2A611}" type="slidenum">
              <a:rPr lang="en-US" smtClean="0"/>
              <a:t>‹#›</a:t>
            </a:fld>
            <a:endParaRPr lang="en-US"/>
          </a:p>
        </p:txBody>
      </p:sp>
    </p:spTree>
    <p:extLst>
      <p:ext uri="{BB962C8B-B14F-4D97-AF65-F5344CB8AC3E}">
        <p14:creationId xmlns:p14="http://schemas.microsoft.com/office/powerpoint/2010/main" val="3084652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7470DF-A97E-4515-B452-47B5DE939131}" type="datetimeFigureOut">
              <a:rPr lang="en-US" smtClean="0"/>
              <a:t>8/7/2016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504168-8097-43CF-A91A-6CB856A2A611}" type="slidenum">
              <a:rPr lang="en-US" smtClean="0"/>
              <a:t>‹#›</a:t>
            </a:fld>
            <a:endParaRPr lang="en-US"/>
          </a:p>
        </p:txBody>
      </p:sp>
    </p:spTree>
    <p:extLst>
      <p:ext uri="{BB962C8B-B14F-4D97-AF65-F5344CB8AC3E}">
        <p14:creationId xmlns:p14="http://schemas.microsoft.com/office/powerpoint/2010/main" val="216755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7470DF-A97E-4515-B452-47B5DE939131}" type="datetimeFigureOut">
              <a:rPr lang="en-US" smtClean="0"/>
              <a:t>8/7/2016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04168-8097-43CF-A91A-6CB856A2A611}" type="slidenum">
              <a:rPr lang="en-US" smtClean="0"/>
              <a:t>‹#›</a:t>
            </a:fld>
            <a:endParaRPr lang="en-US"/>
          </a:p>
        </p:txBody>
      </p:sp>
    </p:spTree>
    <p:extLst>
      <p:ext uri="{BB962C8B-B14F-4D97-AF65-F5344CB8AC3E}">
        <p14:creationId xmlns:p14="http://schemas.microsoft.com/office/powerpoint/2010/main" val="2552409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0466" y="973484"/>
            <a:ext cx="5892265" cy="1836400"/>
          </a:xfrm>
          <a:prstGeom prst="rect">
            <a:avLst/>
          </a:prstGeom>
          <a:ln w="57150">
            <a:solidFill>
              <a:schemeClr val="tx1"/>
            </a:solidFill>
          </a:ln>
        </p:spPr>
        <p:txBody>
          <a:bodyPr wrap="square">
            <a:spAutoFit/>
          </a:bodyPr>
          <a:lstStyle/>
          <a:p>
            <a:pPr algn="ctr">
              <a:lnSpc>
                <a:spcPts val="3400"/>
              </a:lnSpc>
            </a:pPr>
            <a:r>
              <a:rPr lang="en-US" sz="3200" b="1" dirty="0">
                <a:effectLst>
                  <a:outerShdw blurRad="38100" dist="38100" dir="2700000" algn="tl">
                    <a:srgbClr val="000000">
                      <a:alpha val="43137"/>
                    </a:srgbClr>
                  </a:outerShdw>
                </a:effectLst>
              </a:rPr>
              <a:t>Col </a:t>
            </a:r>
            <a:r>
              <a:rPr lang="en-US" sz="3200" b="1" dirty="0" smtClean="0">
                <a:effectLst>
                  <a:outerShdw blurRad="38100" dist="38100" dir="2700000" algn="tl">
                    <a:srgbClr val="000000">
                      <a:alpha val="43137"/>
                    </a:srgbClr>
                  </a:outerShdw>
                </a:effectLst>
              </a:rPr>
              <a:t>2:8  See </a:t>
            </a:r>
            <a:r>
              <a:rPr lang="en-US" sz="3200" b="1" dirty="0">
                <a:effectLst>
                  <a:outerShdw blurRad="38100" dist="38100" dir="2700000" algn="tl">
                    <a:srgbClr val="000000">
                      <a:alpha val="43137"/>
                    </a:srgbClr>
                  </a:outerShdw>
                </a:effectLst>
              </a:rPr>
              <a:t>to it that no one takes you captive </a:t>
            </a:r>
            <a:r>
              <a:rPr lang="en-US" sz="3200" b="1" i="1" dirty="0">
                <a:solidFill>
                  <a:srgbClr val="C00000"/>
                </a:solidFill>
                <a:effectLst>
                  <a:outerShdw blurRad="38100" dist="38100" dir="2700000" algn="tl">
                    <a:srgbClr val="000000">
                      <a:alpha val="43137"/>
                    </a:srgbClr>
                  </a:outerShdw>
                </a:effectLst>
              </a:rPr>
              <a:t>through philosophy and empty deception</a:t>
            </a:r>
            <a:r>
              <a:rPr lang="en-US" sz="3200" b="1" dirty="0">
                <a:effectLst>
                  <a:outerShdw blurRad="38100" dist="38100" dir="2700000" algn="tl">
                    <a:srgbClr val="000000">
                      <a:alpha val="43137"/>
                    </a:srgbClr>
                  </a:outerShdw>
                </a:effectLst>
              </a:rPr>
              <a:t>, according to the </a:t>
            </a:r>
            <a:r>
              <a:rPr lang="en-US" sz="3200" b="1" i="1" dirty="0">
                <a:solidFill>
                  <a:srgbClr val="C00000"/>
                </a:solidFill>
                <a:effectLst>
                  <a:outerShdw blurRad="38100" dist="38100" dir="2700000" algn="tl">
                    <a:srgbClr val="000000">
                      <a:alpha val="43137"/>
                    </a:srgbClr>
                  </a:outerShdw>
                </a:effectLst>
              </a:rPr>
              <a:t>tradition</a:t>
            </a:r>
            <a:r>
              <a:rPr lang="en-US" sz="3200" b="1" dirty="0">
                <a:effectLst>
                  <a:outerShdw blurRad="38100" dist="38100" dir="2700000" algn="tl">
                    <a:srgbClr val="000000">
                      <a:alpha val="43137"/>
                    </a:srgbClr>
                  </a:outerShdw>
                </a:effectLst>
              </a:rPr>
              <a:t> of </a:t>
            </a:r>
            <a:r>
              <a:rPr lang="en-US" sz="3200" b="1" dirty="0" smtClean="0">
                <a:effectLst>
                  <a:outerShdw blurRad="38100" dist="38100" dir="2700000" algn="tl">
                    <a:srgbClr val="000000">
                      <a:alpha val="43137"/>
                    </a:srgbClr>
                  </a:outerShdw>
                </a:effectLst>
              </a:rPr>
              <a:t>men</a:t>
            </a:r>
            <a:r>
              <a:rPr lang="en-US" sz="3200" b="1" dirty="0">
                <a:effectLst>
                  <a:outerShdw blurRad="38100" dist="38100" dir="2700000" algn="tl">
                    <a:srgbClr val="000000">
                      <a:alpha val="43137"/>
                    </a:srgbClr>
                  </a:outerShdw>
                </a:effectLst>
              </a:rPr>
              <a:t>.</a:t>
            </a:r>
          </a:p>
        </p:txBody>
      </p:sp>
      <p:pic>
        <p:nvPicPr>
          <p:cNvPr id="5" name="Picture 4"/>
          <p:cNvPicPr>
            <a:picLocks noChangeAspect="1"/>
          </p:cNvPicPr>
          <p:nvPr/>
        </p:nvPicPr>
        <p:blipFill>
          <a:blip r:embed="rId3"/>
          <a:stretch>
            <a:fillRect/>
          </a:stretch>
        </p:blipFill>
        <p:spPr>
          <a:xfrm>
            <a:off x="228203" y="1396458"/>
            <a:ext cx="2576789" cy="3190294"/>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050245" y="2991605"/>
            <a:ext cx="5907024" cy="1836400"/>
          </a:xfrm>
          <a:prstGeom prst="rect">
            <a:avLst/>
          </a:prstGeom>
          <a:solidFill>
            <a:schemeClr val="bg1">
              <a:lumMod val="85000"/>
            </a:schemeClr>
          </a:solidFill>
        </p:spPr>
        <p:txBody>
          <a:bodyPr wrap="square" rtlCol="0">
            <a:spAutoFit/>
          </a:bodyPr>
          <a:lstStyle/>
          <a:p>
            <a:pPr algn="ctr">
              <a:lnSpc>
                <a:spcPts val="3400"/>
              </a:lnSpc>
            </a:pPr>
            <a:r>
              <a:rPr lang="en-US" sz="3200" b="1" i="1" dirty="0" smtClean="0">
                <a:solidFill>
                  <a:srgbClr val="0000CC"/>
                </a:solidFill>
                <a:effectLst>
                  <a:outerShdw blurRad="38100" dist="38100" dir="2700000" algn="tl">
                    <a:srgbClr val="000000">
                      <a:alpha val="43137"/>
                    </a:srgbClr>
                  </a:outerShdw>
                </a:effectLst>
              </a:rPr>
              <a:t>Philo-</a:t>
            </a:r>
            <a:r>
              <a:rPr lang="en-US" sz="3200" b="1" i="1" dirty="0" err="1" smtClean="0">
                <a:solidFill>
                  <a:srgbClr val="0000CC"/>
                </a:solidFill>
                <a:effectLst>
                  <a:outerShdw blurRad="38100" dist="38100" dir="2700000" algn="tl">
                    <a:srgbClr val="000000">
                      <a:alpha val="43137"/>
                    </a:srgbClr>
                  </a:outerShdw>
                </a:effectLst>
              </a:rPr>
              <a:t>sophy</a:t>
            </a:r>
            <a:r>
              <a:rPr lang="en-US" sz="3200" b="1" dirty="0" smtClean="0">
                <a:effectLst>
                  <a:outerShdw blurRad="38100" dist="38100" dir="2700000" algn="tl">
                    <a:srgbClr val="000000">
                      <a:alpha val="43137"/>
                    </a:srgbClr>
                  </a:outerShdw>
                </a:effectLst>
              </a:rPr>
              <a:t>:  love of wisdom.</a:t>
            </a:r>
          </a:p>
          <a:p>
            <a:pPr algn="ctr">
              <a:lnSpc>
                <a:spcPts val="3400"/>
              </a:lnSpc>
            </a:pPr>
            <a:r>
              <a:rPr lang="en-US" sz="3200" b="1" dirty="0" smtClean="0">
                <a:effectLst>
                  <a:outerShdw blurRad="38100" dist="38100" dir="2700000" algn="tl">
                    <a:srgbClr val="000000">
                      <a:alpha val="43137"/>
                    </a:srgbClr>
                  </a:outerShdw>
                </a:effectLst>
              </a:rPr>
              <a:t>“Greeks thought it the highest</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effort of the intellect.  The gospel deposed it as inadequate.” </a:t>
            </a:r>
            <a:r>
              <a:rPr lang="en-US" sz="2800" i="1" dirty="0" smtClean="0">
                <a:effectLst>
                  <a:outerShdw blurRad="38100" dist="38100" dir="2700000" algn="tl">
                    <a:srgbClr val="000000">
                      <a:alpha val="43137"/>
                    </a:srgbClr>
                  </a:outerShdw>
                </a:effectLst>
              </a:rPr>
              <a:t>Vines</a:t>
            </a:r>
            <a:r>
              <a:rPr lang="en-US" sz="3200" b="1" dirty="0" smtClean="0">
                <a:effectLst>
                  <a:outerShdw blurRad="38100" dist="38100" dir="2700000" algn="tl">
                    <a:srgbClr val="000000">
                      <a:alpha val="43137"/>
                    </a:srgbClr>
                  </a:outerShdw>
                </a:effectLst>
              </a:rPr>
              <a:t>.</a:t>
            </a:r>
            <a:endParaRPr lang="en-US" sz="3200" b="1" dirty="0">
              <a:effectLst>
                <a:outerShdw blurRad="38100" dist="38100" dir="2700000" algn="tl">
                  <a:srgbClr val="000000">
                    <a:alpha val="43137"/>
                  </a:srgbClr>
                </a:outerShdw>
              </a:effectLst>
            </a:endParaRPr>
          </a:p>
        </p:txBody>
      </p:sp>
      <p:sp>
        <p:nvSpPr>
          <p:cNvPr id="8" name="TextBox 7"/>
          <p:cNvSpPr txBox="1"/>
          <p:nvPr/>
        </p:nvSpPr>
        <p:spPr>
          <a:xfrm>
            <a:off x="84060" y="5000452"/>
            <a:ext cx="8873209" cy="528350"/>
          </a:xfrm>
          <a:prstGeom prst="rect">
            <a:avLst/>
          </a:prstGeom>
          <a:solidFill>
            <a:schemeClr val="bg1">
              <a:lumMod val="85000"/>
            </a:schemeClr>
          </a:solidFill>
        </p:spPr>
        <p:txBody>
          <a:bodyPr wrap="square" rtlCol="0">
            <a:spAutoFit/>
          </a:bodyPr>
          <a:lstStyle/>
          <a:p>
            <a:pPr algn="ctr">
              <a:lnSpc>
                <a:spcPts val="3400"/>
              </a:lnSpc>
            </a:pPr>
            <a:r>
              <a:rPr lang="en-US" sz="3200" b="1" i="1" dirty="0" smtClean="0">
                <a:solidFill>
                  <a:srgbClr val="0000CC"/>
                </a:solidFill>
                <a:effectLst>
                  <a:outerShdw blurRad="38100" dist="38100" dir="2700000" algn="tl">
                    <a:srgbClr val="000000">
                      <a:alpha val="43137"/>
                    </a:srgbClr>
                  </a:outerShdw>
                </a:effectLst>
              </a:rPr>
              <a:t>Vain </a:t>
            </a:r>
            <a:r>
              <a:rPr lang="en-US" sz="3200" b="1" i="1" dirty="0">
                <a:solidFill>
                  <a:srgbClr val="0000CC"/>
                </a:solidFill>
                <a:effectLst>
                  <a:outerShdw blurRad="38100" dist="38100" dir="2700000" algn="tl">
                    <a:srgbClr val="000000">
                      <a:alpha val="43137"/>
                    </a:srgbClr>
                  </a:outerShdw>
                </a:effectLst>
              </a:rPr>
              <a:t>deception</a:t>
            </a:r>
            <a:r>
              <a:rPr lang="en-US" sz="3200" b="1" dirty="0" smtClean="0">
                <a:effectLst>
                  <a:outerShdw blurRad="38100" dist="38100" dir="2700000" algn="tl">
                    <a:srgbClr val="000000">
                      <a:alpha val="43137"/>
                    </a:srgbClr>
                  </a:outerShdw>
                </a:effectLst>
              </a:rPr>
              <a:t>:  “Void of anything profitable” </a:t>
            </a:r>
            <a:r>
              <a:rPr lang="en-US" sz="2800" i="1" dirty="0" smtClean="0">
                <a:effectLst>
                  <a:outerShdw blurRad="38100" dist="38100" dir="2700000" algn="tl">
                    <a:srgbClr val="000000">
                      <a:alpha val="43137"/>
                    </a:srgbClr>
                  </a:outerShdw>
                </a:effectLst>
              </a:rPr>
              <a:t>Vines</a:t>
            </a:r>
            <a:r>
              <a:rPr lang="en-US" sz="3200" b="1" dirty="0" smtClean="0">
                <a:effectLst>
                  <a:outerShdw blurRad="38100" dist="38100" dir="2700000" algn="tl">
                    <a:srgbClr val="000000">
                      <a:alpha val="43137"/>
                    </a:srgbClr>
                  </a:outerShdw>
                </a:effectLst>
              </a:rPr>
              <a:t>.</a:t>
            </a:r>
            <a:endParaRPr lang="en-US" sz="3200" b="1" dirty="0">
              <a:effectLst>
                <a:outerShdw blurRad="38100" dist="38100" dir="2700000" algn="tl">
                  <a:srgbClr val="000000">
                    <a:alpha val="43137"/>
                  </a:srgbClr>
                </a:outerShdw>
              </a:effectLst>
            </a:endParaRPr>
          </a:p>
        </p:txBody>
      </p:sp>
      <p:sp>
        <p:nvSpPr>
          <p:cNvPr id="9" name="TextBox 8"/>
          <p:cNvSpPr txBox="1"/>
          <p:nvPr/>
        </p:nvSpPr>
        <p:spPr>
          <a:xfrm>
            <a:off x="84060" y="5612603"/>
            <a:ext cx="9059940" cy="964367"/>
          </a:xfrm>
          <a:prstGeom prst="rect">
            <a:avLst/>
          </a:prstGeom>
          <a:solidFill>
            <a:schemeClr val="bg1">
              <a:lumMod val="85000"/>
            </a:schemeClr>
          </a:solidFill>
        </p:spPr>
        <p:txBody>
          <a:bodyPr wrap="square" rtlCol="0">
            <a:spAutoFit/>
          </a:bodyPr>
          <a:lstStyle/>
          <a:p>
            <a:pPr algn="ctr">
              <a:lnSpc>
                <a:spcPts val="3400"/>
              </a:lnSpc>
            </a:pPr>
            <a:r>
              <a:rPr lang="en-US" sz="3200" b="1" i="1" dirty="0" smtClean="0">
                <a:solidFill>
                  <a:srgbClr val="C00000"/>
                </a:solidFill>
                <a:effectLst>
                  <a:outerShdw blurRad="38100" dist="38100" dir="2700000" algn="tl">
                    <a:srgbClr val="000000">
                      <a:alpha val="43137"/>
                    </a:srgbClr>
                  </a:outerShdw>
                </a:effectLst>
              </a:rPr>
              <a:t>Not the latest buzzword, psycho-babble but </a:t>
            </a:r>
            <a:r>
              <a:rPr lang="en-US" sz="3200" b="1" i="1" u="sng" dirty="0" smtClean="0">
                <a:solidFill>
                  <a:srgbClr val="0000CC"/>
                </a:solidFill>
                <a:effectLst>
                  <a:outerShdw blurRad="38100" dist="38100" dir="2700000" algn="tl">
                    <a:srgbClr val="000000">
                      <a:alpha val="43137"/>
                    </a:srgbClr>
                  </a:outerShdw>
                </a:effectLst>
              </a:rPr>
              <a:t>JESUS</a:t>
            </a:r>
            <a:r>
              <a:rPr lang="en-US" sz="3200" b="1" i="1" dirty="0" smtClean="0">
                <a:solidFill>
                  <a:srgbClr val="0000CC"/>
                </a:solidFill>
                <a:effectLst>
                  <a:outerShdw blurRad="38100" dist="38100" dir="2700000" algn="tl">
                    <a:srgbClr val="000000">
                      <a:alpha val="43137"/>
                    </a:srgbClr>
                  </a:outerShdw>
                </a:effectLst>
              </a:rPr>
              <a:t>!</a:t>
            </a:r>
            <a:br>
              <a:rPr lang="en-US" sz="3200" b="1" i="1" dirty="0" smtClean="0">
                <a:solidFill>
                  <a:srgbClr val="0000CC"/>
                </a:solidFill>
                <a:effectLst>
                  <a:outerShdw blurRad="38100" dist="38100" dir="2700000" algn="tl">
                    <a:srgbClr val="000000">
                      <a:alpha val="43137"/>
                    </a:srgbClr>
                  </a:outerShdw>
                </a:effectLst>
              </a:rPr>
            </a:br>
            <a:r>
              <a:rPr lang="en-US" sz="3200" b="1" i="1" dirty="0" smtClean="0">
                <a:effectLst>
                  <a:outerShdw blurRad="38100" dist="38100" dir="2700000" algn="tl">
                    <a:srgbClr val="000000">
                      <a:alpha val="43137"/>
                    </a:srgbClr>
                  </a:outerShdw>
                </a:effectLst>
              </a:rPr>
              <a:t>Serial killers brains look different. They’re still killers </a:t>
            </a:r>
            <a:endParaRPr lang="en-US" sz="3200" b="1" dirty="0">
              <a:effectLst>
                <a:outerShdw blurRad="38100" dist="38100" dir="2700000" algn="tl">
                  <a:srgbClr val="000000">
                    <a:alpha val="43137"/>
                  </a:srgbClr>
                </a:outerShdw>
              </a:effectLst>
            </a:endParaRPr>
          </a:p>
        </p:txBody>
      </p:sp>
      <p:sp>
        <p:nvSpPr>
          <p:cNvPr id="10" name="TextBox 9"/>
          <p:cNvSpPr txBox="1"/>
          <p:nvPr/>
        </p:nvSpPr>
        <p:spPr>
          <a:xfrm>
            <a:off x="104964" y="41564"/>
            <a:ext cx="8902886" cy="794513"/>
          </a:xfrm>
          <a:prstGeom prst="rect">
            <a:avLst/>
          </a:prstGeom>
          <a:noFill/>
        </p:spPr>
        <p:txBody>
          <a:bodyPr wrap="none" rtlCol="0">
            <a:spAutoFit/>
          </a:bodyPr>
          <a:lstStyle/>
          <a:p>
            <a:pPr algn="ctr">
              <a:lnSpc>
                <a:spcPts val="5400"/>
              </a:lnSpc>
            </a:pPr>
            <a:r>
              <a:rPr lang="en-US" sz="5400" b="1" dirty="0" smtClean="0">
                <a:effectLst>
                  <a:outerShdw blurRad="38100" dist="38100" dir="2700000" algn="tl">
                    <a:srgbClr val="000000">
                      <a:alpha val="43137"/>
                    </a:srgbClr>
                  </a:outerShdw>
                </a:effectLst>
              </a:rPr>
              <a:t>How to </a:t>
            </a:r>
            <a:r>
              <a:rPr lang="en-US" sz="5400" b="1" i="1" dirty="0" smtClean="0">
                <a:solidFill>
                  <a:srgbClr val="0000CC"/>
                </a:solidFill>
                <a:effectLst>
                  <a:outerShdw blurRad="38100" dist="38100" dir="2700000" algn="tl">
                    <a:srgbClr val="000000">
                      <a:alpha val="43137"/>
                    </a:srgbClr>
                  </a:outerShdw>
                </a:effectLst>
              </a:rPr>
              <a:t>Honor Jesus </a:t>
            </a:r>
            <a:r>
              <a:rPr lang="en-US" sz="5400" b="1" dirty="0" smtClean="0">
                <a:effectLst>
                  <a:outerShdw blurRad="38100" dist="38100" dir="2700000" algn="tl">
                    <a:srgbClr val="000000">
                      <a:alpha val="43137"/>
                    </a:srgbClr>
                  </a:outerShdw>
                </a:effectLst>
              </a:rPr>
              <a:t>Our Lord !</a:t>
            </a:r>
            <a:endParaRPr lang="en-US" sz="4000" b="1"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3566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
                                        </p:tgtEl>
                                        <p:attrNameLst>
                                          <p:attrName>ppt_y</p:attrName>
                                        </p:attrNameLst>
                                      </p:cBhvr>
                                      <p:tavLst>
                                        <p:tav tm="0" fmla="#ppt_y+(sin(-2*pi*(1-$))*-#ppt_x+cos(-2*pi*(1-$))*(1-#ppt_y))*(1-$)">
                                          <p:val>
                                            <p:fltVal val="0"/>
                                          </p:val>
                                        </p:tav>
                                        <p:tav tm="100000">
                                          <p:val>
                                            <p:fltVal val="1"/>
                                          </p:val>
                                        </p:tav>
                                      </p:tavLst>
                                    </p:anim>
                                  </p:childTnLst>
                                </p:cTn>
                              </p:par>
                              <p:par>
                                <p:cTn id="19" presetID="9" presetClass="emph" presetSubtype="0" grpId="1" nodeType="withEffect">
                                  <p:stCondLst>
                                    <p:cond delay="0"/>
                                  </p:stCondLst>
                                  <p:childTnLst>
                                    <p:set>
                                      <p:cBhvr rctx="PPT">
                                        <p:cTn id="20" dur="indefinite"/>
                                        <p:tgtEl>
                                          <p:spTgt spid="4"/>
                                        </p:tgtEl>
                                        <p:attrNameLst>
                                          <p:attrName>style.opacity</p:attrName>
                                        </p:attrNameLst>
                                      </p:cBhvr>
                                      <p:to>
                                        <p:strVal val="0.5"/>
                                      </p:to>
                                    </p:set>
                                    <p:animEffect filter="image" prLst="opacity: 0.5">
                                      <p:cBhvr rctx="IE">
                                        <p:cTn id="21" dur="indefinite"/>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9" presetClass="emph" presetSubtype="0" grpId="1" nodeType="withEffect">
                                  <p:stCondLst>
                                    <p:cond delay="0"/>
                                  </p:stCondLst>
                                  <p:childTnLst>
                                    <p:set>
                                      <p:cBhvr rctx="PPT">
                                        <p:cTn id="28" dur="indefinite"/>
                                        <p:tgtEl>
                                          <p:spTgt spid="6"/>
                                        </p:tgtEl>
                                        <p:attrNameLst>
                                          <p:attrName>style.opacity</p:attrName>
                                        </p:attrNameLst>
                                      </p:cBhvr>
                                      <p:to>
                                        <p:strVal val="0.5"/>
                                      </p:to>
                                    </p:set>
                                    <p:animEffect filter="image" prLst="opacity: 0.5">
                                      <p:cBhvr rctx="IE">
                                        <p:cTn id="29" dur="indefinite"/>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par>
                                <p:cTn id="35" presetID="9" presetClass="emph" presetSubtype="0" grpId="1" nodeType="withEffect">
                                  <p:stCondLst>
                                    <p:cond delay="0"/>
                                  </p:stCondLst>
                                  <p:childTnLst>
                                    <p:set>
                                      <p:cBhvr rctx="PPT">
                                        <p:cTn id="36" dur="indefinite"/>
                                        <p:tgtEl>
                                          <p:spTgt spid="8"/>
                                        </p:tgtEl>
                                        <p:attrNameLst>
                                          <p:attrName>style.opacity</p:attrName>
                                        </p:attrNameLst>
                                      </p:cBhvr>
                                      <p:to>
                                        <p:strVal val="0.5"/>
                                      </p:to>
                                    </p:set>
                                    <p:animEffect filter="image" prLst="opacity: 0.5">
                                      <p:cBhvr rctx="IE">
                                        <p:cTn id="37"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8" grpId="0" animBg="1"/>
      <p:bldP spid="8" grpId="1"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6267" y="948666"/>
            <a:ext cx="8736818" cy="1077218"/>
          </a:xfrm>
          <a:prstGeom prst="rect">
            <a:avLst/>
          </a:prstGeom>
          <a:ln w="57150">
            <a:solidFill>
              <a:schemeClr val="tx1"/>
            </a:solidFill>
          </a:ln>
        </p:spPr>
        <p:txBody>
          <a:bodyPr wrap="square">
            <a:spAutoFit/>
          </a:bodyPr>
          <a:lstStyle/>
          <a:p>
            <a:pPr algn="ctr"/>
            <a:r>
              <a:rPr lang="en-US" sz="3200" b="1" dirty="0" smtClean="0">
                <a:effectLst>
                  <a:glow rad="228600">
                    <a:srgbClr val="FFFFFF"/>
                  </a:glow>
                  <a:outerShdw blurRad="38100" dist="38100" dir="2700000" algn="tl">
                    <a:srgbClr val="000000">
                      <a:alpha val="43137"/>
                    </a:srgbClr>
                  </a:outerShdw>
                </a:effectLst>
              </a:rPr>
              <a:t>     Col 3:12a   As </a:t>
            </a:r>
            <a:r>
              <a:rPr lang="en-US" sz="3200" b="1" dirty="0">
                <a:effectLst>
                  <a:glow rad="228600">
                    <a:srgbClr val="FFFFFF"/>
                  </a:glow>
                  <a:outerShdw blurRad="38100" dist="38100" dir="2700000" algn="tl">
                    <a:srgbClr val="000000">
                      <a:alpha val="43137"/>
                    </a:srgbClr>
                  </a:outerShdw>
                </a:effectLst>
              </a:rPr>
              <a:t>those who have been </a:t>
            </a:r>
            <a:r>
              <a:rPr lang="en-US" sz="3200" b="1" i="1" dirty="0" smtClean="0">
                <a:solidFill>
                  <a:srgbClr val="0000CC"/>
                </a:solidFill>
                <a:effectLst>
                  <a:glow rad="228600">
                    <a:srgbClr val="FFFFFF"/>
                  </a:glow>
                  <a:outerShdw blurRad="38100" dist="38100" dir="2700000" algn="tl">
                    <a:srgbClr val="000000">
                      <a:alpha val="43137"/>
                    </a:srgbClr>
                  </a:outerShdw>
                </a:effectLst>
              </a:rPr>
              <a:t>CHOSEN </a:t>
            </a:r>
            <a:br>
              <a:rPr lang="en-US" sz="3200" b="1" i="1" dirty="0" smtClean="0">
                <a:solidFill>
                  <a:srgbClr val="0000CC"/>
                </a:solidFill>
                <a:effectLst>
                  <a:glow rad="228600">
                    <a:srgbClr val="FFFFFF"/>
                  </a:glow>
                  <a:outerShdw blurRad="38100" dist="38100" dir="2700000" algn="tl">
                    <a:srgbClr val="000000">
                      <a:alpha val="43137"/>
                    </a:srgbClr>
                  </a:outerShdw>
                </a:effectLst>
              </a:rPr>
            </a:br>
            <a:r>
              <a:rPr lang="en-US" sz="3200" b="1" i="1" dirty="0" smtClean="0">
                <a:solidFill>
                  <a:srgbClr val="0000CC"/>
                </a:solidFill>
                <a:effectLst>
                  <a:glow rad="228600">
                    <a:srgbClr val="FFFFFF"/>
                  </a:glow>
                  <a:outerShdw blurRad="38100" dist="38100" dir="2700000" algn="tl">
                    <a:srgbClr val="000000">
                      <a:alpha val="43137"/>
                    </a:srgbClr>
                  </a:outerShdw>
                </a:effectLst>
              </a:rPr>
              <a:t>of God</a:t>
            </a:r>
            <a:r>
              <a:rPr lang="en-US" sz="3200" b="1" dirty="0" smtClean="0">
                <a:effectLst>
                  <a:glow rad="228600">
                    <a:srgbClr val="FFFFFF"/>
                  </a:glow>
                  <a:outerShdw blurRad="38100" dist="38100" dir="2700000" algn="tl">
                    <a:srgbClr val="000000">
                      <a:alpha val="43137"/>
                    </a:srgbClr>
                  </a:outerShdw>
                </a:effectLst>
              </a:rPr>
              <a:t>,  holy and beloved… (Here’s who you are)</a:t>
            </a:r>
            <a:endParaRPr lang="en-US" sz="3200" b="1" dirty="0">
              <a:effectLst>
                <a:glow rad="228600">
                  <a:srgbClr val="FFFFFF"/>
                </a:glow>
                <a:outerShdw blurRad="38100" dist="38100" dir="2700000" algn="tl">
                  <a:srgbClr val="000000">
                    <a:alpha val="43137"/>
                  </a:srgbClr>
                </a:outerShdw>
              </a:effectLst>
            </a:endParaRPr>
          </a:p>
        </p:txBody>
      </p:sp>
      <p:pic>
        <p:nvPicPr>
          <p:cNvPr id="8" name="Picture 7"/>
          <p:cNvPicPr>
            <a:picLocks noChangeAspect="1"/>
          </p:cNvPicPr>
          <p:nvPr/>
        </p:nvPicPr>
        <p:blipFill>
          <a:blip r:embed="rId2">
            <a:clrChange>
              <a:clrFrom>
                <a:srgbClr val="FFFFFF"/>
              </a:clrFrom>
              <a:clrTo>
                <a:srgbClr val="FFFFFF">
                  <a:alpha val="0"/>
                </a:srgbClr>
              </a:clrTo>
            </a:clrChange>
            <a:lum contrast="20000"/>
          </a:blip>
          <a:stretch>
            <a:fillRect/>
          </a:stretch>
        </p:blipFill>
        <p:spPr>
          <a:xfrm>
            <a:off x="152400" y="1913467"/>
            <a:ext cx="5500255" cy="3792165"/>
          </a:xfrm>
          <a:prstGeom prst="rect">
            <a:avLst/>
          </a:prstGeom>
        </p:spPr>
      </p:pic>
      <p:sp>
        <p:nvSpPr>
          <p:cNvPr id="7" name="Rectangle 6"/>
          <p:cNvSpPr/>
          <p:nvPr/>
        </p:nvSpPr>
        <p:spPr>
          <a:xfrm>
            <a:off x="237853" y="4032931"/>
            <a:ext cx="8633646" cy="1836400"/>
          </a:xfrm>
          <a:prstGeom prst="rect">
            <a:avLst/>
          </a:prstGeom>
        </p:spPr>
        <p:txBody>
          <a:bodyPr wrap="square">
            <a:spAutoFit/>
          </a:bodyPr>
          <a:lstStyle/>
          <a:p>
            <a:pPr algn="ctr">
              <a:lnSpc>
                <a:spcPts val="3400"/>
              </a:lnSpc>
            </a:pPr>
            <a:r>
              <a:rPr lang="en-US" sz="3200" b="1" i="1" dirty="0" smtClean="0">
                <a:solidFill>
                  <a:srgbClr val="FF0000"/>
                </a:solidFill>
                <a:effectLst>
                  <a:glow rad="228600">
                    <a:srgbClr val="FFFFFF"/>
                  </a:glow>
                  <a:outerShdw blurRad="38100" dist="38100" dir="2700000" algn="tl">
                    <a:srgbClr val="000000">
                      <a:alpha val="43137"/>
                    </a:srgbClr>
                  </a:outerShdw>
                </a:effectLst>
              </a:rPr>
              <a:t>“</a:t>
            </a:r>
            <a:r>
              <a:rPr lang="en-US" b="1" i="1" dirty="0" smtClean="0">
                <a:solidFill>
                  <a:srgbClr val="FF0000"/>
                </a:solidFill>
                <a:effectLst>
                  <a:glow rad="228600">
                    <a:srgbClr val="FFFFFF"/>
                  </a:glow>
                  <a:outerShdw blurRad="38100" dist="38100" dir="2700000" algn="tl">
                    <a:srgbClr val="000000">
                      <a:alpha val="43137"/>
                    </a:srgbClr>
                  </a:outerShdw>
                </a:effectLst>
              </a:rPr>
              <a:t> </a:t>
            </a:r>
            <a:r>
              <a:rPr lang="en-US" sz="3200" b="1" i="1" dirty="0" smtClean="0">
                <a:solidFill>
                  <a:srgbClr val="FF0000"/>
                </a:solidFill>
                <a:effectLst>
                  <a:glow rad="228600">
                    <a:srgbClr val="FFFFFF"/>
                  </a:glow>
                  <a:outerShdw blurRad="38100" dist="38100" dir="2700000" algn="tl">
                    <a:srgbClr val="000000">
                      <a:alpha val="43137"/>
                    </a:srgbClr>
                  </a:outerShdw>
                </a:effectLst>
              </a:rPr>
              <a:t>Put </a:t>
            </a:r>
            <a:r>
              <a:rPr lang="en-US" sz="3200" b="1" i="1" dirty="0">
                <a:solidFill>
                  <a:srgbClr val="FF0000"/>
                </a:solidFill>
                <a:effectLst>
                  <a:glow rad="228600">
                    <a:srgbClr val="FFFFFF"/>
                  </a:glow>
                  <a:outerShdw blurRad="38100" dist="38100" dir="2700000" algn="tl">
                    <a:srgbClr val="000000">
                      <a:alpha val="43137"/>
                    </a:srgbClr>
                  </a:outerShdw>
                </a:effectLst>
              </a:rPr>
              <a:t>on a heart of compassion</a:t>
            </a:r>
            <a:r>
              <a:rPr lang="en-US" sz="3200" b="1" dirty="0">
                <a:effectLst>
                  <a:glow rad="228600">
                    <a:srgbClr val="FFFFFF"/>
                  </a:glow>
                  <a:outerShdw blurRad="38100" dist="38100" dir="2700000" algn="tl">
                    <a:srgbClr val="000000">
                      <a:alpha val="43137"/>
                    </a:srgbClr>
                  </a:outerShdw>
                </a:effectLst>
              </a:rPr>
              <a:t>, kindness, humility, gentleness and patience; 13 bearing with one another, and </a:t>
            </a:r>
            <a:r>
              <a:rPr lang="en-US" sz="3200" b="1" i="1" dirty="0">
                <a:solidFill>
                  <a:srgbClr val="0000CC"/>
                </a:solidFill>
                <a:effectLst>
                  <a:glow rad="228600">
                    <a:srgbClr val="FFFFFF"/>
                  </a:glow>
                  <a:outerShdw blurRad="38100" dist="38100" dir="2700000" algn="tl">
                    <a:srgbClr val="000000">
                      <a:alpha val="43137"/>
                    </a:srgbClr>
                  </a:outerShdw>
                </a:effectLst>
              </a:rPr>
              <a:t>forgiving</a:t>
            </a:r>
            <a:r>
              <a:rPr lang="en-US" sz="3200" b="1" dirty="0">
                <a:effectLst>
                  <a:glow rad="228600">
                    <a:srgbClr val="FFFFFF"/>
                  </a:glow>
                  <a:outerShdw blurRad="38100" dist="38100" dir="2700000" algn="tl">
                    <a:srgbClr val="000000">
                      <a:alpha val="43137"/>
                    </a:srgbClr>
                  </a:outerShdw>
                </a:effectLst>
              </a:rPr>
              <a:t> each </a:t>
            </a:r>
            <a:r>
              <a:rPr lang="en-US" sz="3200" b="1" dirty="0" smtClean="0">
                <a:effectLst>
                  <a:glow rad="228600">
                    <a:srgbClr val="FFFFFF"/>
                  </a:glow>
                  <a:outerShdw blurRad="38100" dist="38100" dir="2700000" algn="tl">
                    <a:srgbClr val="000000">
                      <a:alpha val="43137"/>
                    </a:srgbClr>
                  </a:outerShdw>
                </a:effectLst>
              </a:rPr>
              <a:t>other,</a:t>
            </a:r>
            <a:br>
              <a:rPr lang="en-US" sz="3200" b="1" dirty="0" smtClean="0">
                <a:effectLst>
                  <a:glow rad="228600">
                    <a:srgbClr val="FFFFFF"/>
                  </a:glow>
                  <a:outerShdw blurRad="38100" dist="38100" dir="2700000" algn="tl">
                    <a:srgbClr val="000000">
                      <a:alpha val="43137"/>
                    </a:srgbClr>
                  </a:outerShdw>
                </a:effectLst>
              </a:rPr>
            </a:br>
            <a:r>
              <a:rPr lang="en-US" sz="3200" b="1" dirty="0" smtClean="0">
                <a:effectLst>
                  <a:glow rad="228600">
                    <a:srgbClr val="FFFFFF"/>
                  </a:glow>
                  <a:outerShdw blurRad="38100" dist="38100" dir="2700000" algn="tl">
                    <a:srgbClr val="000000">
                      <a:alpha val="43137"/>
                    </a:srgbClr>
                  </a:outerShdw>
                </a:effectLst>
              </a:rPr>
              <a:t>just as the Lord forgave you. ”</a:t>
            </a:r>
            <a:endParaRPr lang="en-US" sz="3200" b="1" dirty="0">
              <a:effectLst>
                <a:glow rad="228600">
                  <a:srgbClr val="FFFFFF"/>
                </a:glow>
                <a:outerShdw blurRad="38100" dist="38100" dir="2700000" algn="tl">
                  <a:srgbClr val="000000">
                    <a:alpha val="43137"/>
                  </a:srgbClr>
                </a:outerShdw>
              </a:effectLs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6875" y="3257150"/>
            <a:ext cx="856192" cy="856192"/>
          </a:xfrm>
          <a:prstGeom prst="rect">
            <a:avLst/>
          </a:prstGeom>
          <a:effectLst>
            <a:softEdge rad="31750"/>
          </a:effectLst>
        </p:spPr>
      </p:pic>
      <p:sp>
        <p:nvSpPr>
          <p:cNvPr id="10" name="Rectangle 9"/>
          <p:cNvSpPr/>
          <p:nvPr/>
        </p:nvSpPr>
        <p:spPr>
          <a:xfrm>
            <a:off x="5270269" y="2189583"/>
            <a:ext cx="3652816" cy="1400383"/>
          </a:xfrm>
          <a:prstGeom prst="rect">
            <a:avLst/>
          </a:prstGeom>
        </p:spPr>
        <p:txBody>
          <a:bodyPr wrap="square">
            <a:spAutoFit/>
          </a:bodyPr>
          <a:lstStyle/>
          <a:p>
            <a:pPr algn="ctr">
              <a:lnSpc>
                <a:spcPts val="3400"/>
              </a:lnSpc>
            </a:pPr>
            <a:r>
              <a:rPr lang="en-US" sz="3200" b="1" dirty="0" smtClean="0">
                <a:effectLst>
                  <a:glow rad="228600">
                    <a:srgbClr val="FFFFFF"/>
                  </a:glow>
                  <a:outerShdw blurRad="38100" dist="38100" dir="2700000" algn="tl">
                    <a:srgbClr val="000000">
                      <a:alpha val="43137"/>
                    </a:srgbClr>
                  </a:outerShdw>
                </a:effectLst>
              </a:rPr>
              <a:t>Mt 22:2-14 The </a:t>
            </a:r>
            <a:r>
              <a:rPr lang="en-US" sz="3200" b="1" i="1" dirty="0" smtClean="0">
                <a:solidFill>
                  <a:srgbClr val="FF0000"/>
                </a:solidFill>
                <a:effectLst>
                  <a:glow rad="228600">
                    <a:srgbClr val="FFFFFF"/>
                  </a:glow>
                  <a:outerShdw blurRad="38100" dist="38100" dir="2700000" algn="tl">
                    <a:srgbClr val="000000">
                      <a:alpha val="43137"/>
                    </a:srgbClr>
                  </a:outerShdw>
                </a:effectLst>
              </a:rPr>
              <a:t>Chosen</a:t>
            </a:r>
            <a:r>
              <a:rPr lang="en-US" sz="3200" b="1" i="1" dirty="0" smtClean="0">
                <a:solidFill>
                  <a:srgbClr val="0000CC"/>
                </a:solidFill>
                <a:effectLst>
                  <a:glow rad="228600">
                    <a:srgbClr val="FFFFFF"/>
                  </a:glow>
                  <a:outerShdw blurRad="38100" dist="38100" dir="2700000" algn="tl">
                    <a:srgbClr val="000000">
                      <a:alpha val="43137"/>
                    </a:srgbClr>
                  </a:outerShdw>
                </a:effectLst>
              </a:rPr>
              <a:t> </a:t>
            </a:r>
            <a:r>
              <a:rPr lang="en-US" sz="3200" b="1" i="1" dirty="0" smtClean="0">
                <a:solidFill>
                  <a:srgbClr val="00060C"/>
                </a:solidFill>
                <a:effectLst>
                  <a:glow rad="228600">
                    <a:srgbClr val="FFFFFF"/>
                  </a:glow>
                  <a:outerShdw blurRad="38100" dist="38100" dir="2700000" algn="tl">
                    <a:srgbClr val="000000">
                      <a:alpha val="43137"/>
                    </a:srgbClr>
                  </a:outerShdw>
                </a:effectLst>
              </a:rPr>
              <a:t>are the Willing Obedient.</a:t>
            </a:r>
            <a:endParaRPr lang="en-US" sz="3200" b="1" dirty="0">
              <a:solidFill>
                <a:srgbClr val="00060C"/>
              </a:solidFill>
              <a:effectLst>
                <a:glow rad="228600">
                  <a:srgbClr val="FFFFFF"/>
                </a:glow>
                <a:outerShdw blurRad="38100" dist="38100" dir="2700000" algn="tl">
                  <a:srgbClr val="000000">
                    <a:alpha val="43137"/>
                  </a:srgbClr>
                </a:outerShdw>
              </a:effectLst>
            </a:endParaRPr>
          </a:p>
        </p:txBody>
      </p:sp>
      <p:sp>
        <p:nvSpPr>
          <p:cNvPr id="13" name="TextBox 12"/>
          <p:cNvSpPr txBox="1"/>
          <p:nvPr/>
        </p:nvSpPr>
        <p:spPr>
          <a:xfrm>
            <a:off x="133202" y="21140"/>
            <a:ext cx="8946167" cy="794513"/>
          </a:xfrm>
          <a:prstGeom prst="rect">
            <a:avLst/>
          </a:prstGeom>
          <a:noFill/>
        </p:spPr>
        <p:txBody>
          <a:bodyPr wrap="none" rtlCol="0">
            <a:spAutoFit/>
          </a:bodyPr>
          <a:lstStyle/>
          <a:p>
            <a:pPr algn="ctr">
              <a:lnSpc>
                <a:spcPts val="5400"/>
              </a:lnSpc>
            </a:pPr>
            <a:r>
              <a:rPr lang="en-US" sz="5400" b="1" dirty="0">
                <a:effectLst>
                  <a:glow rad="228600">
                    <a:srgbClr val="FFFFFF"/>
                  </a:glow>
                  <a:outerShdw blurRad="38100" dist="38100" dir="2700000" algn="tl">
                    <a:srgbClr val="000000">
                      <a:alpha val="43137"/>
                    </a:srgbClr>
                  </a:outerShdw>
                </a:effectLst>
              </a:rPr>
              <a:t>How to </a:t>
            </a:r>
            <a:r>
              <a:rPr lang="en-US" sz="5400" b="1" dirty="0">
                <a:solidFill>
                  <a:srgbClr val="0000CC"/>
                </a:solidFill>
                <a:effectLst>
                  <a:glow rad="228600">
                    <a:srgbClr val="FFFFFF"/>
                  </a:glow>
                  <a:outerShdw blurRad="38100" dist="38100" dir="2700000" algn="tl">
                    <a:srgbClr val="000000">
                      <a:alpha val="43137"/>
                    </a:srgbClr>
                  </a:outerShdw>
                </a:effectLst>
              </a:rPr>
              <a:t>Honor Jesus </a:t>
            </a:r>
            <a:r>
              <a:rPr lang="en-US" sz="5400" b="1" dirty="0">
                <a:effectLst>
                  <a:glow rad="228600">
                    <a:srgbClr val="FFFFFF"/>
                  </a:glow>
                  <a:outerShdw blurRad="38100" dist="38100" dir="2700000" algn="tl">
                    <a:srgbClr val="000000">
                      <a:alpha val="43137"/>
                    </a:srgbClr>
                  </a:outerShdw>
                </a:effectLst>
              </a:rPr>
              <a:t>Our Lord !</a:t>
            </a:r>
          </a:p>
        </p:txBody>
      </p:sp>
      <p:sp>
        <p:nvSpPr>
          <p:cNvPr id="14" name="Rectangle 13"/>
          <p:cNvSpPr/>
          <p:nvPr/>
        </p:nvSpPr>
        <p:spPr>
          <a:xfrm>
            <a:off x="237853" y="5835360"/>
            <a:ext cx="8633646" cy="964367"/>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a:spAutoFit/>
          </a:bodyPr>
          <a:lstStyle/>
          <a:p>
            <a:pPr algn="ctr">
              <a:lnSpc>
                <a:spcPts val="3400"/>
              </a:lnSpc>
            </a:pPr>
            <a:r>
              <a:rPr lang="en-US" sz="3200" b="1" i="1" dirty="0" smtClean="0">
                <a:effectLst>
                  <a:glow rad="228600">
                    <a:srgbClr val="FFFFFF"/>
                  </a:glow>
                  <a:outerShdw blurRad="38100" dist="38100" dir="2700000" algn="tl">
                    <a:srgbClr val="000000">
                      <a:alpha val="43137"/>
                    </a:srgbClr>
                  </a:outerShdw>
                </a:effectLst>
              </a:rPr>
              <a:t>The key to forgiving others is remembering </a:t>
            </a:r>
            <a:br>
              <a:rPr lang="en-US" sz="3200" b="1" i="1" dirty="0" smtClean="0">
                <a:effectLst>
                  <a:glow rad="228600">
                    <a:srgbClr val="FFFFFF"/>
                  </a:glow>
                  <a:outerShdw blurRad="38100" dist="38100" dir="2700000" algn="tl">
                    <a:srgbClr val="000000">
                      <a:alpha val="43137"/>
                    </a:srgbClr>
                  </a:outerShdw>
                </a:effectLst>
              </a:rPr>
            </a:br>
            <a:r>
              <a:rPr lang="en-US" sz="3200" b="1" i="1" dirty="0" smtClean="0">
                <a:effectLst>
                  <a:glow rad="228600">
                    <a:srgbClr val="FFFFFF"/>
                  </a:glow>
                  <a:outerShdw blurRad="38100" dist="38100" dir="2700000" algn="tl">
                    <a:srgbClr val="000000">
                      <a:alpha val="43137"/>
                    </a:srgbClr>
                  </a:outerShdw>
                </a:effectLst>
              </a:rPr>
              <a:t>HOW MUCH the </a:t>
            </a:r>
            <a:r>
              <a:rPr lang="en-US" sz="3200" b="1" i="1" dirty="0" smtClean="0">
                <a:solidFill>
                  <a:srgbClr val="0000CC"/>
                </a:solidFill>
                <a:effectLst>
                  <a:glow rad="228600">
                    <a:srgbClr val="FFFFFF"/>
                  </a:glow>
                  <a:outerShdw blurRad="38100" dist="38100" dir="2700000" algn="tl">
                    <a:srgbClr val="000000">
                      <a:alpha val="43137"/>
                    </a:srgbClr>
                  </a:outerShdw>
                </a:effectLst>
              </a:rPr>
              <a:t>LORD</a:t>
            </a:r>
            <a:r>
              <a:rPr lang="en-US" sz="3200" b="1" i="1" dirty="0" smtClean="0">
                <a:effectLst>
                  <a:glow rad="228600">
                    <a:srgbClr val="FFFFFF"/>
                  </a:glow>
                  <a:outerShdw blurRad="38100" dist="38100" dir="2700000" algn="tl">
                    <a:srgbClr val="000000">
                      <a:alpha val="43137"/>
                    </a:srgbClr>
                  </a:outerShdw>
                </a:effectLst>
              </a:rPr>
              <a:t> has forgiven you !</a:t>
            </a:r>
            <a:endParaRPr lang="en-US" sz="3200" b="1" dirty="0">
              <a:effectLst>
                <a:glow rad="228600">
                  <a:srgbClr val="FFFFFF"/>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4915145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diamond(in)">
                                      <p:cBhvr>
                                        <p:cTn id="21" dur="2000"/>
                                        <p:tgtEl>
                                          <p:spTgt spid="7">
                                            <p:txEl>
                                              <p:pRg st="0" end="0"/>
                                            </p:txEl>
                                          </p:spTgt>
                                        </p:tgtEl>
                                      </p:cBhvr>
                                    </p:animEffect>
                                  </p:childTnLst>
                                </p:cTn>
                              </p:par>
                              <p:par>
                                <p:cTn id="22" presetID="9" presetClass="emph" presetSubtype="0" grpId="1" nodeType="withEffect">
                                  <p:stCondLst>
                                    <p:cond delay="0"/>
                                  </p:stCondLst>
                                  <p:childTnLst>
                                    <p:set>
                                      <p:cBhvr rctx="PPT">
                                        <p:cTn id="23" dur="indefinite"/>
                                        <p:tgtEl>
                                          <p:spTgt spid="10"/>
                                        </p:tgtEl>
                                        <p:attrNameLst>
                                          <p:attrName>style.opacity</p:attrName>
                                        </p:attrNameLst>
                                      </p:cBhvr>
                                      <p:to>
                                        <p:strVal val="0.5"/>
                                      </p:to>
                                    </p:set>
                                    <p:animEffect filter="image" prLst="opacity: 0.5">
                                      <p:cBhvr rctx="IE">
                                        <p:cTn id="24" dur="indefinite"/>
                                        <p:tgtEl>
                                          <p:spTgt spid="10"/>
                                        </p:tgtEl>
                                      </p:cBhvr>
                                    </p:animEffect>
                                  </p:childTnLst>
                                </p:cTn>
                              </p:par>
                            </p:childTnLst>
                          </p:cTn>
                        </p:par>
                        <p:par>
                          <p:cTn id="25" fill="hold">
                            <p:stCondLst>
                              <p:cond delay="2000"/>
                            </p:stCondLst>
                            <p:childTnLst>
                              <p:par>
                                <p:cTn id="26" presetID="15"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heckerboard(across)">
                                      <p:cBhvr>
                                        <p:cTn id="36" dur="500"/>
                                        <p:tgtEl>
                                          <p:spTgt spid="14"/>
                                        </p:tgtEl>
                                      </p:cBhvr>
                                    </p:animEffect>
                                  </p:childTnLst>
                                </p:cTn>
                              </p:par>
                              <p:par>
                                <p:cTn id="37" presetID="9" presetClass="emph" presetSubtype="0" nodeType="withEffect">
                                  <p:stCondLst>
                                    <p:cond delay="0"/>
                                  </p:stCondLst>
                                  <p:childTnLst>
                                    <p:set>
                                      <p:cBhvr rctx="PPT">
                                        <p:cTn id="38" dur="indefinite"/>
                                        <p:tgtEl>
                                          <p:spTgt spid="7">
                                            <p:txEl>
                                              <p:pRg st="0" end="0"/>
                                            </p:txEl>
                                          </p:spTgt>
                                        </p:tgtEl>
                                        <p:attrNameLst>
                                          <p:attrName>style.opacity</p:attrName>
                                        </p:attrNameLst>
                                      </p:cBhvr>
                                      <p:to>
                                        <p:strVal val="0.5"/>
                                      </p:to>
                                    </p:set>
                                    <p:animEffect filter="image" prLst="opacity: 0.5">
                                      <p:cBhvr rctx="IE">
                                        <p:cTn id="39" dur="indefinite"/>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0" grpId="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448" y="934763"/>
            <a:ext cx="8314266" cy="1077218"/>
          </a:xfrm>
          <a:prstGeom prst="rect">
            <a:avLst/>
          </a:prstGeom>
          <a:ln w="57150">
            <a:solidFill>
              <a:schemeClr val="tx1"/>
            </a:solidFill>
          </a:ln>
        </p:spPr>
        <p:txBody>
          <a:bodyPr wrap="square">
            <a:spAutoFit/>
          </a:bodyPr>
          <a:lstStyle/>
          <a:p>
            <a:pPr algn="ctr"/>
            <a:r>
              <a:rPr lang="en-US" sz="3200" b="1" dirty="0">
                <a:solidFill>
                  <a:prstClr val="black"/>
                </a:solidFill>
                <a:effectLst>
                  <a:outerShdw blurRad="38100" dist="38100" dir="2700000" algn="tl">
                    <a:srgbClr val="000000">
                      <a:alpha val="43137"/>
                    </a:srgbClr>
                  </a:outerShdw>
                </a:effectLst>
              </a:rPr>
              <a:t>Col 3:14  </a:t>
            </a:r>
            <a:r>
              <a:rPr lang="en-US" sz="3200" b="1" dirty="0" smtClean="0">
                <a:solidFill>
                  <a:prstClr val="black"/>
                </a:solidFill>
                <a:effectLst>
                  <a:outerShdw blurRad="38100" dist="38100" dir="2700000" algn="tl">
                    <a:srgbClr val="000000">
                      <a:alpha val="43137"/>
                    </a:srgbClr>
                  </a:outerShdw>
                </a:effectLst>
              </a:rPr>
              <a:t>AND BEYOND ALL THESE THINGS…</a:t>
            </a:r>
            <a:br>
              <a:rPr lang="en-US" sz="3200" b="1" dirty="0" smtClean="0">
                <a:solidFill>
                  <a:prstClr val="black"/>
                </a:solidFill>
                <a:effectLst>
                  <a:outerShdw blurRad="38100" dist="38100" dir="2700000" algn="tl">
                    <a:srgbClr val="000000">
                      <a:alpha val="43137"/>
                    </a:srgbClr>
                  </a:outerShdw>
                </a:effectLst>
              </a:rPr>
            </a:br>
            <a:r>
              <a:rPr lang="en-US" sz="3200" b="1" dirty="0" smtClean="0">
                <a:solidFill>
                  <a:prstClr val="black"/>
                </a:solidFill>
                <a:effectLst>
                  <a:outerShdw blurRad="38100" dist="38100" dir="2700000" algn="tl">
                    <a:srgbClr val="000000">
                      <a:alpha val="43137"/>
                    </a:srgbClr>
                  </a:outerShdw>
                </a:effectLst>
              </a:rPr>
              <a:t> </a:t>
            </a:r>
            <a:r>
              <a:rPr lang="en-US" sz="3200" b="1" i="1" dirty="0" smtClean="0">
                <a:solidFill>
                  <a:srgbClr val="C00000"/>
                </a:solidFill>
                <a:effectLst>
                  <a:outerShdw blurRad="38100" dist="38100" dir="2700000" algn="tl">
                    <a:srgbClr val="000000">
                      <a:alpha val="43137"/>
                    </a:srgbClr>
                  </a:outerShdw>
                </a:effectLst>
              </a:rPr>
              <a:t>Put </a:t>
            </a:r>
            <a:r>
              <a:rPr lang="en-US" sz="3200" b="1" i="1" dirty="0">
                <a:solidFill>
                  <a:srgbClr val="C00000"/>
                </a:solidFill>
                <a:effectLst>
                  <a:outerShdw blurRad="38100" dist="38100" dir="2700000" algn="tl">
                    <a:srgbClr val="000000">
                      <a:alpha val="43137"/>
                    </a:srgbClr>
                  </a:outerShdw>
                </a:effectLst>
              </a:rPr>
              <a:t>on </a:t>
            </a:r>
            <a:r>
              <a:rPr lang="en-US" sz="3200" b="1" i="1" u="sng" dirty="0" smtClean="0">
                <a:solidFill>
                  <a:srgbClr val="C00000"/>
                </a:solidFill>
                <a:effectLst>
                  <a:outerShdw blurRad="38100" dist="38100" dir="2700000" algn="tl">
                    <a:srgbClr val="000000">
                      <a:alpha val="43137"/>
                    </a:srgbClr>
                  </a:outerShdw>
                </a:effectLst>
              </a:rPr>
              <a:t>LOVE</a:t>
            </a:r>
            <a:r>
              <a:rPr lang="en-US" sz="3200" b="1" dirty="0" smtClean="0">
                <a:solidFill>
                  <a:prstClr val="black"/>
                </a:solidFill>
                <a:effectLst>
                  <a:outerShdw blurRad="38100" dist="38100" dir="2700000" algn="tl">
                    <a:srgbClr val="000000">
                      <a:alpha val="43137"/>
                    </a:srgbClr>
                  </a:outerShdw>
                </a:effectLst>
              </a:rPr>
              <a:t>, </a:t>
            </a:r>
            <a:r>
              <a:rPr lang="en-US" sz="3200" b="1" dirty="0">
                <a:solidFill>
                  <a:prstClr val="black"/>
                </a:solidFill>
                <a:effectLst>
                  <a:outerShdw blurRad="38100" dist="38100" dir="2700000" algn="tl">
                    <a:srgbClr val="000000">
                      <a:alpha val="43137"/>
                    </a:srgbClr>
                  </a:outerShdw>
                </a:effectLst>
              </a:rPr>
              <a:t>which is </a:t>
            </a:r>
            <a:r>
              <a:rPr lang="en-US" sz="3200" b="1" dirty="0" smtClean="0">
                <a:solidFill>
                  <a:prstClr val="black"/>
                </a:solidFill>
                <a:effectLst>
                  <a:outerShdw blurRad="38100" dist="38100" dir="2700000" algn="tl">
                    <a:srgbClr val="000000">
                      <a:alpha val="43137"/>
                    </a:srgbClr>
                  </a:outerShdw>
                </a:effectLst>
              </a:rPr>
              <a:t>the </a:t>
            </a:r>
            <a:r>
              <a:rPr lang="en-US" sz="3200" b="1" i="1" dirty="0">
                <a:solidFill>
                  <a:srgbClr val="0000CC"/>
                </a:solidFill>
                <a:effectLst>
                  <a:outerShdw blurRad="38100" dist="38100" dir="2700000" algn="tl">
                    <a:srgbClr val="000000">
                      <a:alpha val="43137"/>
                    </a:srgbClr>
                  </a:outerShdw>
                </a:effectLst>
              </a:rPr>
              <a:t>perfect</a:t>
            </a:r>
            <a:r>
              <a:rPr lang="en-US" sz="3200" b="1" dirty="0">
                <a:solidFill>
                  <a:prstClr val="black"/>
                </a:solidFill>
                <a:effectLst>
                  <a:outerShdw blurRad="38100" dist="38100" dir="2700000" algn="tl">
                    <a:srgbClr val="000000">
                      <a:alpha val="43137"/>
                    </a:srgbClr>
                  </a:outerShdw>
                </a:effectLst>
              </a:rPr>
              <a:t> </a:t>
            </a:r>
            <a:r>
              <a:rPr lang="en-US" sz="3200" b="1" i="1" dirty="0">
                <a:solidFill>
                  <a:srgbClr val="0000CC"/>
                </a:solidFill>
                <a:effectLst>
                  <a:outerShdw blurRad="38100" dist="38100" dir="2700000" algn="tl">
                    <a:srgbClr val="000000">
                      <a:alpha val="43137"/>
                    </a:srgbClr>
                  </a:outerShdw>
                </a:effectLst>
              </a:rPr>
              <a:t>bond of unity</a:t>
            </a:r>
            <a:r>
              <a:rPr lang="en-US" sz="3200" b="1" dirty="0">
                <a:solidFill>
                  <a:prstClr val="black"/>
                </a:solidFill>
                <a:effectLst>
                  <a:outerShdw blurRad="38100" dist="38100" dir="2700000" algn="tl">
                    <a:srgbClr val="000000">
                      <a:alpha val="43137"/>
                    </a:srgbClr>
                  </a:outerShdw>
                </a:effectLst>
              </a:rPr>
              <a:t>. </a:t>
            </a:r>
            <a:endParaRPr lang="en-US" sz="3200" b="1" dirty="0">
              <a:effectLst>
                <a:outerShdw blurRad="38100" dist="38100" dir="2700000" algn="tl">
                  <a:srgbClr val="000000">
                    <a:alpha val="43137"/>
                  </a:srgbClr>
                </a:outerShdw>
              </a:effectLst>
            </a:endParaRPr>
          </a:p>
        </p:txBody>
      </p:sp>
      <p:sp>
        <p:nvSpPr>
          <p:cNvPr id="6" name="TextBox 5"/>
          <p:cNvSpPr txBox="1"/>
          <p:nvPr/>
        </p:nvSpPr>
        <p:spPr>
          <a:xfrm>
            <a:off x="133202" y="21140"/>
            <a:ext cx="8946167" cy="794513"/>
          </a:xfrm>
          <a:prstGeom prst="rect">
            <a:avLst/>
          </a:prstGeom>
          <a:noFill/>
        </p:spPr>
        <p:txBody>
          <a:bodyPr wrap="none" rtlCol="0">
            <a:spAutoFit/>
          </a:bodyPr>
          <a:lstStyle/>
          <a:p>
            <a:pPr algn="ctr">
              <a:lnSpc>
                <a:spcPts val="5400"/>
              </a:lnSpc>
            </a:pPr>
            <a:r>
              <a:rPr lang="en-US" sz="5400" b="1" dirty="0">
                <a:effectLst>
                  <a:glow rad="228600">
                    <a:srgbClr val="FFFFFF"/>
                  </a:glow>
                  <a:outerShdw blurRad="38100" dist="38100" dir="2700000" algn="tl">
                    <a:srgbClr val="000000">
                      <a:alpha val="43137"/>
                    </a:srgbClr>
                  </a:outerShdw>
                </a:effectLst>
              </a:rPr>
              <a:t>How to </a:t>
            </a:r>
            <a:r>
              <a:rPr lang="en-US" sz="5400" b="1" dirty="0">
                <a:solidFill>
                  <a:srgbClr val="0000CC"/>
                </a:solidFill>
                <a:effectLst>
                  <a:glow rad="228600">
                    <a:srgbClr val="FFFFFF"/>
                  </a:glow>
                  <a:outerShdw blurRad="38100" dist="38100" dir="2700000" algn="tl">
                    <a:srgbClr val="000000">
                      <a:alpha val="43137"/>
                    </a:srgbClr>
                  </a:outerShdw>
                </a:effectLst>
              </a:rPr>
              <a:t>Honor Jesus </a:t>
            </a:r>
            <a:r>
              <a:rPr lang="en-US" sz="5400" b="1" dirty="0">
                <a:effectLst>
                  <a:glow rad="228600">
                    <a:srgbClr val="FFFFFF"/>
                  </a:glow>
                  <a:outerShdw blurRad="38100" dist="38100" dir="2700000" algn="tl">
                    <a:srgbClr val="000000">
                      <a:alpha val="43137"/>
                    </a:srgbClr>
                  </a:outerShdw>
                </a:effectLst>
              </a:rPr>
              <a:t>Our Lord !</a:t>
            </a:r>
          </a:p>
        </p:txBody>
      </p:sp>
      <p:pic>
        <p:nvPicPr>
          <p:cNvPr id="8" name="Picture 7"/>
          <p:cNvPicPr>
            <a:picLocks noChangeAspect="1"/>
          </p:cNvPicPr>
          <p:nvPr/>
        </p:nvPicPr>
        <p:blipFill>
          <a:blip r:embed="rId2"/>
          <a:stretch>
            <a:fillRect/>
          </a:stretch>
        </p:blipFill>
        <p:spPr>
          <a:xfrm>
            <a:off x="0" y="2035514"/>
            <a:ext cx="9143999" cy="4822486"/>
          </a:xfrm>
          <a:prstGeom prst="rect">
            <a:avLst/>
          </a:prstGeom>
          <a:effectLst>
            <a:softEdge rad="317500"/>
          </a:effectLst>
        </p:spPr>
      </p:pic>
      <p:sp>
        <p:nvSpPr>
          <p:cNvPr id="9" name="Rectangle 8"/>
          <p:cNvSpPr/>
          <p:nvPr/>
        </p:nvSpPr>
        <p:spPr>
          <a:xfrm>
            <a:off x="563203" y="2310385"/>
            <a:ext cx="6429268" cy="1569660"/>
          </a:xfrm>
          <a:prstGeom prst="rect">
            <a:avLst/>
          </a:prstGeom>
        </p:spPr>
        <p:txBody>
          <a:bodyPr wrap="square">
            <a:spAutoFit/>
          </a:bodyPr>
          <a:lstStyle/>
          <a:p>
            <a:pPr>
              <a:lnSpc>
                <a:spcPts val="3800"/>
              </a:lnSpc>
            </a:pPr>
            <a:r>
              <a:rPr lang="en-US" sz="3200" b="1" dirty="0" smtClean="0">
                <a:effectLst>
                  <a:glow rad="228600">
                    <a:srgbClr val="FFFFFF"/>
                  </a:glow>
                  <a:outerShdw blurRad="38100" dist="38100" dir="2700000" algn="tl">
                    <a:srgbClr val="000000">
                      <a:alpha val="43137"/>
                    </a:srgbClr>
                  </a:outerShdw>
                </a:effectLst>
              </a:rPr>
              <a:t>(1 </a:t>
            </a:r>
            <a:r>
              <a:rPr lang="en-US" sz="3200" b="1" dirty="0">
                <a:effectLst>
                  <a:glow rad="228600">
                    <a:srgbClr val="FFFFFF"/>
                  </a:glow>
                  <a:outerShdw blurRad="38100" dist="38100" dir="2700000" algn="tl">
                    <a:srgbClr val="000000">
                      <a:alpha val="43137"/>
                    </a:srgbClr>
                  </a:outerShdw>
                </a:effectLst>
              </a:rPr>
              <a:t>Cor </a:t>
            </a:r>
            <a:r>
              <a:rPr lang="en-US" sz="3200" b="1" dirty="0" smtClean="0">
                <a:effectLst>
                  <a:glow rad="228600">
                    <a:srgbClr val="FFFFFF"/>
                  </a:glow>
                  <a:outerShdw blurRad="38100" dist="38100" dir="2700000" algn="tl">
                    <a:srgbClr val="000000">
                      <a:alpha val="43137"/>
                    </a:srgbClr>
                  </a:outerShdw>
                </a:effectLst>
              </a:rPr>
              <a:t>13:13)   </a:t>
            </a:r>
            <a:r>
              <a:rPr lang="en-US" sz="3200" b="1" dirty="0">
                <a:effectLst>
                  <a:glow rad="228600">
                    <a:srgbClr val="FFFFFF"/>
                  </a:glow>
                  <a:outerShdw blurRad="38100" dist="38100" dir="2700000" algn="tl">
                    <a:srgbClr val="000000">
                      <a:alpha val="43137"/>
                    </a:srgbClr>
                  </a:outerShdw>
                </a:effectLst>
              </a:rPr>
              <a:t>But now abide </a:t>
            </a:r>
            <a:r>
              <a:rPr lang="en-US" sz="3200" b="1" i="1" dirty="0">
                <a:solidFill>
                  <a:srgbClr val="C00000"/>
                </a:solidFill>
                <a:effectLst>
                  <a:glow rad="228600">
                    <a:srgbClr val="FFFFFF"/>
                  </a:glow>
                  <a:outerShdw blurRad="38100" dist="38100" dir="2700000" algn="tl">
                    <a:srgbClr val="000000">
                      <a:alpha val="43137"/>
                    </a:srgbClr>
                  </a:outerShdw>
                </a:effectLst>
              </a:rPr>
              <a:t>faith</a:t>
            </a:r>
            <a:r>
              <a:rPr lang="en-US" sz="3200" b="1" dirty="0">
                <a:effectLst>
                  <a:glow rad="228600">
                    <a:srgbClr val="FFFFFF"/>
                  </a:glow>
                  <a:outerShdw blurRad="38100" dist="38100" dir="2700000" algn="tl">
                    <a:srgbClr val="000000">
                      <a:alpha val="43137"/>
                    </a:srgbClr>
                  </a:outerShdw>
                </a:effectLst>
              </a:rPr>
              <a:t>, </a:t>
            </a:r>
            <a:r>
              <a:rPr lang="en-US" sz="3200" b="1" i="1" dirty="0">
                <a:solidFill>
                  <a:srgbClr val="C00000"/>
                </a:solidFill>
                <a:effectLst>
                  <a:glow rad="228600">
                    <a:srgbClr val="FFFFFF"/>
                  </a:glow>
                  <a:outerShdw blurRad="38100" dist="38100" dir="2700000" algn="tl">
                    <a:srgbClr val="000000">
                      <a:alpha val="43137"/>
                    </a:srgbClr>
                  </a:outerShdw>
                </a:effectLst>
              </a:rPr>
              <a:t>hope</a:t>
            </a:r>
            <a:r>
              <a:rPr lang="en-US" sz="3200" b="1" dirty="0">
                <a:effectLst>
                  <a:glow rad="228600">
                    <a:srgbClr val="FFFFFF"/>
                  </a:glow>
                  <a:outerShdw blurRad="38100" dist="38100" dir="2700000" algn="tl">
                    <a:srgbClr val="000000">
                      <a:alpha val="43137"/>
                    </a:srgbClr>
                  </a:outerShdw>
                </a:effectLst>
              </a:rPr>
              <a:t>, </a:t>
            </a:r>
            <a:r>
              <a:rPr lang="en-US" sz="3200" b="1" i="1" dirty="0">
                <a:solidFill>
                  <a:srgbClr val="C00000"/>
                </a:solidFill>
                <a:effectLst>
                  <a:glow rad="228600">
                    <a:srgbClr val="FFFFFF"/>
                  </a:glow>
                  <a:outerShdw blurRad="38100" dist="38100" dir="2700000" algn="tl">
                    <a:srgbClr val="000000">
                      <a:alpha val="43137"/>
                    </a:srgbClr>
                  </a:outerShdw>
                </a:effectLst>
              </a:rPr>
              <a:t>love</a:t>
            </a:r>
            <a:r>
              <a:rPr lang="en-US" sz="3200" b="1" dirty="0">
                <a:effectLst>
                  <a:glow rad="228600">
                    <a:srgbClr val="FFFFFF"/>
                  </a:glow>
                  <a:outerShdw blurRad="38100" dist="38100" dir="2700000" algn="tl">
                    <a:srgbClr val="000000">
                      <a:alpha val="43137"/>
                    </a:srgbClr>
                  </a:outerShdw>
                </a:effectLst>
              </a:rPr>
              <a:t>, these three; but the </a:t>
            </a:r>
            <a:r>
              <a:rPr lang="en-US" sz="3200" b="1" i="1" dirty="0" smtClean="0">
                <a:solidFill>
                  <a:srgbClr val="0000CC"/>
                </a:solidFill>
                <a:effectLst>
                  <a:glow rad="228600">
                    <a:srgbClr val="FFFFFF"/>
                  </a:glow>
                  <a:outerShdw blurRad="38100" dist="38100" dir="2700000" algn="tl">
                    <a:srgbClr val="000000">
                      <a:alpha val="43137"/>
                    </a:srgbClr>
                  </a:outerShdw>
                </a:effectLst>
              </a:rPr>
              <a:t>Greatest </a:t>
            </a:r>
            <a:r>
              <a:rPr lang="en-US" sz="3200" b="1" i="1" dirty="0">
                <a:solidFill>
                  <a:srgbClr val="0000CC"/>
                </a:solidFill>
                <a:effectLst>
                  <a:glow rad="228600">
                    <a:srgbClr val="FFFFFF"/>
                  </a:glow>
                  <a:outerShdw blurRad="38100" dist="38100" dir="2700000" algn="tl">
                    <a:srgbClr val="000000">
                      <a:alpha val="43137"/>
                    </a:srgbClr>
                  </a:outerShdw>
                </a:effectLst>
              </a:rPr>
              <a:t>of these is </a:t>
            </a:r>
            <a:r>
              <a:rPr lang="en-US" sz="3200" b="1" i="1" dirty="0">
                <a:solidFill>
                  <a:srgbClr val="C00000"/>
                </a:solidFill>
                <a:effectLst>
                  <a:glow rad="228600">
                    <a:srgbClr val="FFFFFF"/>
                  </a:glow>
                  <a:outerShdw blurRad="38100" dist="38100" dir="2700000" algn="tl">
                    <a:srgbClr val="000000">
                      <a:alpha val="43137"/>
                    </a:srgbClr>
                  </a:outerShdw>
                </a:effectLst>
              </a:rPr>
              <a:t>Love</a:t>
            </a:r>
            <a:r>
              <a:rPr lang="en-US" sz="3200" b="1" dirty="0">
                <a:effectLst>
                  <a:glow rad="228600">
                    <a:srgbClr val="FFFFFF"/>
                  </a:glow>
                  <a:outerShdw blurRad="38100" dist="38100" dir="2700000" algn="tl">
                    <a:srgbClr val="000000">
                      <a:alpha val="43137"/>
                    </a:srgbClr>
                  </a:outerShdw>
                </a:effectLst>
              </a:rPr>
              <a:t>. </a:t>
            </a:r>
          </a:p>
        </p:txBody>
      </p:sp>
      <p:sp>
        <p:nvSpPr>
          <p:cNvPr id="10" name="Rectangle 9"/>
          <p:cNvSpPr/>
          <p:nvPr/>
        </p:nvSpPr>
        <p:spPr>
          <a:xfrm>
            <a:off x="105087" y="4249311"/>
            <a:ext cx="8713693" cy="1554272"/>
          </a:xfrm>
          <a:prstGeom prst="rect">
            <a:avLst/>
          </a:prstGeom>
        </p:spPr>
        <p:txBody>
          <a:bodyPr wrap="square">
            <a:spAutoFit/>
          </a:bodyPr>
          <a:lstStyle/>
          <a:p>
            <a:pPr algn="ctr">
              <a:lnSpc>
                <a:spcPts val="3800"/>
              </a:lnSpc>
            </a:pPr>
            <a:r>
              <a:rPr lang="en-US" sz="4000" b="1" i="1" dirty="0" smtClean="0">
                <a:solidFill>
                  <a:srgbClr val="C00000"/>
                </a:solidFill>
                <a:effectLst>
                  <a:glow rad="228600">
                    <a:srgbClr val="FFFFFF"/>
                  </a:glow>
                  <a:outerShdw blurRad="38100" dist="38100" dir="2700000" algn="tl">
                    <a:srgbClr val="000000">
                      <a:alpha val="43137"/>
                    </a:srgbClr>
                  </a:outerShdw>
                </a:effectLst>
              </a:rPr>
              <a:t>Love</a:t>
            </a:r>
            <a:r>
              <a:rPr lang="en-US" sz="4000" b="1" dirty="0" smtClean="0">
                <a:effectLst>
                  <a:glow rad="228600">
                    <a:srgbClr val="FFFFFF"/>
                  </a:glow>
                  <a:outerShdw blurRad="38100" dist="38100" dir="2700000" algn="tl">
                    <a:srgbClr val="000000">
                      <a:alpha val="43137"/>
                    </a:srgbClr>
                  </a:outerShdw>
                </a:effectLst>
              </a:rPr>
              <a:t> </a:t>
            </a:r>
            <a:r>
              <a:rPr lang="en-US" sz="3200" b="1" dirty="0" smtClean="0">
                <a:effectLst>
                  <a:glow rad="228600">
                    <a:srgbClr val="FFFFFF"/>
                  </a:glow>
                  <a:outerShdw blurRad="38100" dist="38100" dir="2700000" algn="tl">
                    <a:srgbClr val="000000">
                      <a:alpha val="43137"/>
                    </a:srgbClr>
                  </a:outerShdw>
                </a:effectLst>
              </a:rPr>
              <a:t>is the greatest principle there is !</a:t>
            </a:r>
            <a:br>
              <a:rPr lang="en-US" sz="3200" b="1" dirty="0" smtClean="0">
                <a:effectLst>
                  <a:glow rad="228600">
                    <a:srgbClr val="FFFFFF"/>
                  </a:glow>
                  <a:outerShdw blurRad="38100" dist="38100" dir="2700000" algn="tl">
                    <a:srgbClr val="000000">
                      <a:alpha val="43137"/>
                    </a:srgbClr>
                  </a:outerShdw>
                </a:effectLst>
              </a:rPr>
            </a:br>
            <a:r>
              <a:rPr lang="en-US" sz="3200" b="1" dirty="0" smtClean="0">
                <a:effectLst>
                  <a:glow rad="228600">
                    <a:srgbClr val="FFFFFF"/>
                  </a:glow>
                  <a:outerShdw blurRad="38100" dist="38100" dir="2700000" algn="tl">
                    <a:srgbClr val="000000">
                      <a:alpha val="43137"/>
                    </a:srgbClr>
                  </a:outerShdw>
                </a:effectLst>
              </a:rPr>
              <a:t>It’s the glue that holds  families &amp; </a:t>
            </a:r>
            <a:r>
              <a:rPr lang="en-US" sz="3200" b="1" dirty="0" err="1" smtClean="0">
                <a:effectLst>
                  <a:glow rad="228600">
                    <a:srgbClr val="FFFFFF"/>
                  </a:glow>
                  <a:outerShdw blurRad="38100" dist="38100" dir="2700000" algn="tl">
                    <a:srgbClr val="000000">
                      <a:alpha val="43137"/>
                    </a:srgbClr>
                  </a:outerShdw>
                </a:effectLst>
              </a:rPr>
              <a:t>congrega</a:t>
            </a:r>
            <a:r>
              <a:rPr lang="en-US" sz="3200" b="1" dirty="0" smtClean="0">
                <a:effectLst>
                  <a:glow rad="228600">
                    <a:srgbClr val="FFFFFF"/>
                  </a:glow>
                  <a:outerShdw blurRad="38100" dist="38100" dir="2700000" algn="tl">
                    <a:srgbClr val="000000">
                      <a:alpha val="43137"/>
                    </a:srgbClr>
                  </a:outerShdw>
                </a:effectLst>
              </a:rPr>
              <a:t>-</a:t>
            </a:r>
            <a:br>
              <a:rPr lang="en-US" sz="3200" b="1" dirty="0" smtClean="0">
                <a:effectLst>
                  <a:glow rad="228600">
                    <a:srgbClr val="FFFFFF"/>
                  </a:glow>
                  <a:outerShdw blurRad="38100" dist="38100" dir="2700000" algn="tl">
                    <a:srgbClr val="000000">
                      <a:alpha val="43137"/>
                    </a:srgbClr>
                  </a:outerShdw>
                </a:effectLst>
              </a:rPr>
            </a:br>
            <a:r>
              <a:rPr lang="en-US" sz="3200" b="1" dirty="0" err="1" smtClean="0">
                <a:effectLst>
                  <a:glow rad="228600">
                    <a:srgbClr val="FFFFFF"/>
                  </a:glow>
                  <a:outerShdw blurRad="38100" dist="38100" dir="2700000" algn="tl">
                    <a:srgbClr val="000000">
                      <a:alpha val="43137"/>
                    </a:srgbClr>
                  </a:outerShdw>
                </a:effectLst>
              </a:rPr>
              <a:t>tions</a:t>
            </a:r>
            <a:r>
              <a:rPr lang="en-US" sz="3200" b="1" dirty="0" smtClean="0">
                <a:effectLst>
                  <a:glow rad="228600">
                    <a:srgbClr val="FFFFFF"/>
                  </a:glow>
                  <a:outerShdw blurRad="38100" dist="38100" dir="2700000" algn="tl">
                    <a:srgbClr val="000000">
                      <a:alpha val="43137"/>
                    </a:srgbClr>
                  </a:outerShdw>
                </a:effectLst>
              </a:rPr>
              <a:t> together and will exist throughout </a:t>
            </a:r>
            <a:r>
              <a:rPr lang="en-US" sz="3200" b="1" dirty="0" smtClean="0">
                <a:solidFill>
                  <a:srgbClr val="0000CC"/>
                </a:solidFill>
                <a:effectLst>
                  <a:glow rad="228600">
                    <a:srgbClr val="FFFFFF"/>
                  </a:glow>
                  <a:outerShdw blurRad="38100" dist="38100" dir="2700000" algn="tl">
                    <a:srgbClr val="000000">
                      <a:alpha val="43137"/>
                    </a:srgbClr>
                  </a:outerShdw>
                </a:effectLst>
              </a:rPr>
              <a:t>Eternity</a:t>
            </a:r>
            <a:r>
              <a:rPr lang="en-US" sz="3200" b="1" dirty="0" smtClean="0">
                <a:effectLst>
                  <a:glow rad="228600">
                    <a:srgbClr val="FFFFFF"/>
                  </a:glow>
                  <a:outerShdw blurRad="38100" dist="38100" dir="2700000" algn="tl">
                    <a:srgbClr val="000000">
                      <a:alpha val="43137"/>
                    </a:srgbClr>
                  </a:outerShdw>
                </a:effectLst>
              </a:rPr>
              <a:t> !</a:t>
            </a:r>
            <a:endParaRPr lang="en-US" sz="3200" b="1" dirty="0">
              <a:effectLst>
                <a:glow rad="228600">
                  <a:srgbClr val="FFFFFF"/>
                </a:glow>
                <a:outerShdw blurRad="38100" dist="38100" dir="2700000" algn="tl">
                  <a:srgbClr val="000000">
                    <a:alpha val="43137"/>
                  </a:srgbClr>
                </a:outerShdw>
              </a:effectLst>
            </a:endParaRPr>
          </a:p>
        </p:txBody>
      </p:sp>
      <p:sp>
        <p:nvSpPr>
          <p:cNvPr id="11" name="Rectangle 10"/>
          <p:cNvSpPr/>
          <p:nvPr/>
        </p:nvSpPr>
        <p:spPr>
          <a:xfrm>
            <a:off x="35859" y="5958471"/>
            <a:ext cx="9079369" cy="646331"/>
          </a:xfrm>
          <a:prstGeom prst="rect">
            <a:avLst/>
          </a:prstGeom>
        </p:spPr>
        <p:txBody>
          <a:bodyPr wrap="square">
            <a:spAutoFit/>
          </a:bodyPr>
          <a:lstStyle/>
          <a:p>
            <a:pPr algn="ctr"/>
            <a:r>
              <a:rPr lang="en-US" sz="3600" b="1" i="1" dirty="0" smtClean="0">
                <a:effectLst>
                  <a:glow rad="228600">
                    <a:srgbClr val="FFFFFF"/>
                  </a:glow>
                  <a:outerShdw blurRad="38100" dist="38100" dir="2700000" algn="tl">
                    <a:srgbClr val="000000">
                      <a:alpha val="43137"/>
                    </a:srgbClr>
                  </a:outerShdw>
                </a:effectLst>
              </a:rPr>
              <a:t>This Last article of clothing holds rest in place.</a:t>
            </a:r>
            <a:endParaRPr lang="en-US" sz="2800" b="1" dirty="0">
              <a:effectLst>
                <a:glow rad="228600">
                  <a:srgbClr val="FFFFFF"/>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77296747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7" presetID="9" presetClass="emph" presetSubtype="0" nodeType="withEffect">
                                  <p:stCondLst>
                                    <p:cond delay="0"/>
                                  </p:stCondLst>
                                  <p:childTnLst>
                                    <p:set>
                                      <p:cBhvr rctx="PPT">
                                        <p:cTn id="18" dur="indefinite"/>
                                        <p:tgtEl>
                                          <p:spTgt spid="9">
                                            <p:txEl>
                                              <p:pRg st="0" end="0"/>
                                            </p:txEl>
                                          </p:spTgt>
                                        </p:tgtEl>
                                        <p:attrNameLst>
                                          <p:attrName>style.opacity</p:attrName>
                                        </p:attrNameLst>
                                      </p:cBhvr>
                                      <p:to>
                                        <p:strVal val="0.5"/>
                                      </p:to>
                                    </p:set>
                                    <p:animEffect filter="image" prLst="opacity: 0.5">
                                      <p:cBhvr rctx="IE">
                                        <p:cTn id="19" dur="indefinite"/>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1000"/>
                                        <p:tgtEl>
                                          <p:spTgt spid="11">
                                            <p:txEl>
                                              <p:pRg st="0" end="0"/>
                                            </p:txEl>
                                          </p:spTgt>
                                        </p:tgtEl>
                                      </p:cBhvr>
                                    </p:animEffect>
                                    <p:anim calcmode="lin" valueType="num">
                                      <p:cBhvr>
                                        <p:cTn id="2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27" presetID="9" presetClass="emph" presetSubtype="0" nodeType="withEffect">
                                  <p:stCondLst>
                                    <p:cond delay="0"/>
                                  </p:stCondLst>
                                  <p:childTnLst>
                                    <p:set>
                                      <p:cBhvr rctx="PPT">
                                        <p:cTn id="28" dur="indefinite"/>
                                        <p:tgtEl>
                                          <p:spTgt spid="10">
                                            <p:txEl>
                                              <p:pRg st="0" end="0"/>
                                            </p:txEl>
                                          </p:spTgt>
                                        </p:tgtEl>
                                        <p:attrNameLst>
                                          <p:attrName>style.opacity</p:attrName>
                                        </p:attrNameLst>
                                      </p:cBhvr>
                                      <p:to>
                                        <p:strVal val="0.5"/>
                                      </p:to>
                                    </p:set>
                                    <p:animEffect filter="image" prLst="opacity: 0.5">
                                      <p:cBhvr rctx="IE">
                                        <p:cTn id="29" dur="indefinite"/>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20" y="2369584"/>
            <a:ext cx="9182100" cy="4488416"/>
          </a:xfrm>
          <a:prstGeom prst="rect">
            <a:avLst/>
          </a:prstGeom>
          <a:effectLst>
            <a:softEdge rad="317500"/>
          </a:effectLst>
        </p:spPr>
      </p:pic>
      <p:sp>
        <p:nvSpPr>
          <p:cNvPr id="2" name="Rectangle 1"/>
          <p:cNvSpPr/>
          <p:nvPr/>
        </p:nvSpPr>
        <p:spPr>
          <a:xfrm>
            <a:off x="618470" y="969201"/>
            <a:ext cx="7975600" cy="1400383"/>
          </a:xfrm>
          <a:prstGeom prst="rect">
            <a:avLst/>
          </a:prstGeom>
          <a:ln w="57150">
            <a:solidFill>
              <a:schemeClr val="tx1"/>
            </a:solidFill>
          </a:ln>
        </p:spPr>
        <p:txBody>
          <a:bodyPr wrap="square">
            <a:spAutoFit/>
          </a:bodyPr>
          <a:lstStyle/>
          <a:p>
            <a:pPr algn="ctr">
              <a:lnSpc>
                <a:spcPts val="3400"/>
              </a:lnSpc>
            </a:pPr>
            <a:r>
              <a:rPr lang="en-US" sz="3200" b="1" dirty="0" smtClean="0">
                <a:effectLst>
                  <a:outerShdw blurRad="38100" dist="38100" dir="2700000" algn="tl">
                    <a:srgbClr val="000000">
                      <a:alpha val="43137"/>
                    </a:srgbClr>
                  </a:outerShdw>
                </a:effectLst>
              </a:rPr>
              <a:t>Col 3:15 </a:t>
            </a:r>
            <a:r>
              <a:rPr lang="en-US" sz="3200" b="1" i="1" dirty="0">
                <a:solidFill>
                  <a:srgbClr val="C00000"/>
                </a:solidFill>
                <a:effectLst>
                  <a:outerShdw blurRad="38100" dist="38100" dir="2700000" algn="tl">
                    <a:srgbClr val="000000">
                      <a:alpha val="43137"/>
                    </a:srgbClr>
                  </a:outerShdw>
                </a:effectLst>
              </a:rPr>
              <a:t>And let the peace of Christ </a:t>
            </a:r>
            <a:r>
              <a:rPr lang="en-US" sz="3200" b="1" i="1" u="sng" dirty="0" smtClean="0">
                <a:solidFill>
                  <a:srgbClr val="C00000"/>
                </a:solidFill>
                <a:effectLst>
                  <a:outerShdw blurRad="38100" dist="38100" dir="2700000" algn="tl">
                    <a:srgbClr val="000000">
                      <a:alpha val="43137"/>
                    </a:srgbClr>
                  </a:outerShdw>
                </a:effectLst>
              </a:rPr>
              <a:t>RULE</a:t>
            </a:r>
            <a:r>
              <a:rPr lang="en-US" sz="3200" b="1" i="1" dirty="0" smtClean="0">
                <a:solidFill>
                  <a:srgbClr val="C00000"/>
                </a:solidFill>
                <a:effectLst>
                  <a:outerShdw blurRad="38100" dist="38100" dir="2700000" algn="tl">
                    <a:srgbClr val="000000">
                      <a:alpha val="43137"/>
                    </a:srgbClr>
                  </a:outerShdw>
                </a:effectLst>
              </a:rPr>
              <a:t> in </a:t>
            </a:r>
            <a:r>
              <a:rPr lang="en-US" sz="3200" b="1" i="1" dirty="0">
                <a:solidFill>
                  <a:srgbClr val="C00000"/>
                </a:solidFill>
                <a:effectLst>
                  <a:outerShdw blurRad="38100" dist="38100" dir="2700000" algn="tl">
                    <a:srgbClr val="000000">
                      <a:alpha val="43137"/>
                    </a:srgbClr>
                  </a:outerShdw>
                </a:effectLst>
              </a:rPr>
              <a:t>your hearts</a:t>
            </a:r>
            <a:r>
              <a:rPr lang="en-US" sz="3200" b="1" dirty="0">
                <a:effectLst>
                  <a:outerShdw blurRad="38100" dist="38100" dir="2700000" algn="tl">
                    <a:srgbClr val="000000">
                      <a:alpha val="43137"/>
                    </a:srgbClr>
                  </a:outerShdw>
                </a:effectLst>
              </a:rPr>
              <a:t>, to which indeed you were </a:t>
            </a:r>
            <a:r>
              <a:rPr lang="en-US" sz="3200" b="1" dirty="0" smtClean="0">
                <a:effectLst>
                  <a:outerShdw blurRad="38100" dist="38100" dir="2700000" algn="tl">
                    <a:srgbClr val="000000">
                      <a:alpha val="43137"/>
                    </a:srgbClr>
                  </a:outerShdw>
                </a:effectLst>
              </a:rPr>
              <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called </a:t>
            </a:r>
            <a:r>
              <a:rPr lang="en-US" sz="3200" b="1" dirty="0">
                <a:effectLst>
                  <a:outerShdw blurRad="38100" dist="38100" dir="2700000" algn="tl">
                    <a:srgbClr val="000000">
                      <a:alpha val="43137"/>
                    </a:srgbClr>
                  </a:outerShdw>
                </a:effectLst>
              </a:rPr>
              <a:t>in one body; </a:t>
            </a:r>
            <a:r>
              <a:rPr lang="en-US" sz="3200" b="1" i="1" dirty="0">
                <a:solidFill>
                  <a:srgbClr val="0000CC"/>
                </a:solidFill>
                <a:effectLst>
                  <a:outerShdw blurRad="38100" dist="38100" dir="2700000" algn="tl">
                    <a:srgbClr val="000000">
                      <a:alpha val="43137"/>
                    </a:srgbClr>
                  </a:outerShdw>
                </a:effectLst>
              </a:rPr>
              <a:t>and be </a:t>
            </a:r>
            <a:r>
              <a:rPr lang="en-US" sz="3200" b="1" i="1" dirty="0" smtClean="0">
                <a:solidFill>
                  <a:srgbClr val="0000CC"/>
                </a:solidFill>
                <a:effectLst>
                  <a:outerShdw blurRad="38100" dist="38100" dir="2700000" algn="tl">
                    <a:srgbClr val="000000">
                      <a:alpha val="43137"/>
                    </a:srgbClr>
                  </a:outerShdw>
                </a:effectLst>
              </a:rPr>
              <a:t>thankful</a:t>
            </a:r>
            <a:r>
              <a:rPr lang="en-US" sz="3200" b="1" i="1" baseline="30000" dirty="0" smtClean="0">
                <a:solidFill>
                  <a:srgbClr val="0000CC"/>
                </a:solidFill>
                <a:effectLst>
                  <a:outerShdw blurRad="38100" dist="38100" dir="2700000" algn="tl">
                    <a:srgbClr val="000000">
                      <a:alpha val="43137"/>
                    </a:srgbClr>
                  </a:outerShdw>
                </a:effectLst>
              </a:rPr>
              <a:t>1</a:t>
            </a:r>
            <a:r>
              <a:rPr lang="en-US" sz="3200" b="1" dirty="0" smtClean="0">
                <a:effectLst>
                  <a:outerShdw blurRad="38100" dist="38100" dir="2700000" algn="tl">
                    <a:srgbClr val="000000">
                      <a:alpha val="43137"/>
                    </a:srgbClr>
                  </a:outerShdw>
                </a:effectLst>
              </a:rPr>
              <a:t>. </a:t>
            </a:r>
          </a:p>
        </p:txBody>
      </p:sp>
      <p:sp>
        <p:nvSpPr>
          <p:cNvPr id="4" name="TextBox 3"/>
          <p:cNvSpPr txBox="1"/>
          <p:nvPr/>
        </p:nvSpPr>
        <p:spPr>
          <a:xfrm>
            <a:off x="133202" y="21140"/>
            <a:ext cx="8946167" cy="794513"/>
          </a:xfrm>
          <a:prstGeom prst="rect">
            <a:avLst/>
          </a:prstGeom>
          <a:noFill/>
        </p:spPr>
        <p:txBody>
          <a:bodyPr wrap="none" rtlCol="0">
            <a:spAutoFit/>
          </a:bodyPr>
          <a:lstStyle/>
          <a:p>
            <a:pPr algn="ctr">
              <a:lnSpc>
                <a:spcPts val="5400"/>
              </a:lnSpc>
            </a:pPr>
            <a:r>
              <a:rPr lang="en-US" sz="5400" b="1" dirty="0">
                <a:effectLst>
                  <a:glow rad="228600">
                    <a:srgbClr val="FFFFFF"/>
                  </a:glow>
                  <a:outerShdw blurRad="38100" dist="38100" dir="2700000" algn="tl">
                    <a:srgbClr val="000000">
                      <a:alpha val="43137"/>
                    </a:srgbClr>
                  </a:outerShdw>
                </a:effectLst>
              </a:rPr>
              <a:t>How to </a:t>
            </a:r>
            <a:r>
              <a:rPr lang="en-US" sz="5400" b="1" dirty="0">
                <a:solidFill>
                  <a:srgbClr val="0000CC"/>
                </a:solidFill>
                <a:effectLst>
                  <a:glow rad="228600">
                    <a:srgbClr val="FFFFFF"/>
                  </a:glow>
                  <a:outerShdw blurRad="38100" dist="38100" dir="2700000" algn="tl">
                    <a:srgbClr val="000000">
                      <a:alpha val="43137"/>
                    </a:srgbClr>
                  </a:outerShdw>
                </a:effectLst>
              </a:rPr>
              <a:t>Honor Jesus </a:t>
            </a:r>
            <a:r>
              <a:rPr lang="en-US" sz="5400" b="1" dirty="0">
                <a:effectLst>
                  <a:glow rad="228600">
                    <a:srgbClr val="FFFFFF"/>
                  </a:glow>
                  <a:outerShdw blurRad="38100" dist="38100" dir="2700000" algn="tl">
                    <a:srgbClr val="000000">
                      <a:alpha val="43137"/>
                    </a:srgbClr>
                  </a:outerShdw>
                </a:effectLst>
              </a:rPr>
              <a:t>Our Lord !</a:t>
            </a:r>
          </a:p>
        </p:txBody>
      </p:sp>
      <p:sp>
        <p:nvSpPr>
          <p:cNvPr id="6" name="TextBox 5"/>
          <p:cNvSpPr txBox="1"/>
          <p:nvPr/>
        </p:nvSpPr>
        <p:spPr>
          <a:xfrm>
            <a:off x="618470" y="2767473"/>
            <a:ext cx="6151236" cy="1836400"/>
          </a:xfrm>
          <a:prstGeom prst="rect">
            <a:avLst/>
          </a:prstGeom>
          <a:noFill/>
        </p:spPr>
        <p:txBody>
          <a:bodyPr wrap="none" rtlCol="0">
            <a:spAutoFit/>
          </a:bodyPr>
          <a:lstStyle/>
          <a:p>
            <a:pPr>
              <a:lnSpc>
                <a:spcPts val="3400"/>
              </a:lnSpc>
            </a:pPr>
            <a:r>
              <a:rPr lang="en-US" sz="3200" b="1" i="1" u="sng" dirty="0">
                <a:solidFill>
                  <a:srgbClr val="0000CC"/>
                </a:solidFill>
                <a:effectLst>
                  <a:glow rad="228600">
                    <a:srgbClr val="FFFFFF"/>
                  </a:glow>
                  <a:outerShdw blurRad="38100" dist="38100" dir="2700000" algn="tl">
                    <a:srgbClr val="000000">
                      <a:alpha val="43137"/>
                    </a:srgbClr>
                  </a:outerShdw>
                </a:effectLst>
              </a:rPr>
              <a:t>RULE</a:t>
            </a:r>
            <a:r>
              <a:rPr lang="en-US" sz="3200" b="1" dirty="0">
                <a:effectLst>
                  <a:glow rad="228600">
                    <a:srgbClr val="FFFFFF"/>
                  </a:glow>
                  <a:outerShdw blurRad="38100" dist="38100" dir="2700000" algn="tl">
                    <a:srgbClr val="000000">
                      <a:alpha val="43137"/>
                    </a:srgbClr>
                  </a:outerShdw>
                </a:effectLst>
              </a:rPr>
              <a:t>:  Comes from the language </a:t>
            </a:r>
            <a:r>
              <a:rPr lang="en-US" sz="3200" b="1" dirty="0" smtClean="0">
                <a:effectLst>
                  <a:glow rad="228600">
                    <a:srgbClr val="FFFFFF"/>
                  </a:glow>
                  <a:outerShdw blurRad="38100" dist="38100" dir="2700000" algn="tl">
                    <a:srgbClr val="000000">
                      <a:alpha val="43137"/>
                    </a:srgbClr>
                  </a:outerShdw>
                </a:effectLst>
              </a:rPr>
              <a:t>of</a:t>
            </a:r>
            <a:br>
              <a:rPr lang="en-US" sz="3200" b="1" dirty="0" smtClean="0">
                <a:effectLst>
                  <a:glow rad="228600">
                    <a:srgbClr val="FFFFFF"/>
                  </a:glow>
                  <a:outerShdw blurRad="38100" dist="38100" dir="2700000" algn="tl">
                    <a:srgbClr val="000000">
                      <a:alpha val="43137"/>
                    </a:srgbClr>
                  </a:outerShdw>
                </a:effectLst>
              </a:rPr>
            </a:br>
            <a:r>
              <a:rPr lang="en-US" sz="3200" b="1" dirty="0" smtClean="0">
                <a:effectLst>
                  <a:glow rad="228600">
                    <a:srgbClr val="FFFFFF"/>
                  </a:glow>
                  <a:outerShdw blurRad="38100" dist="38100" dir="2700000" algn="tl">
                    <a:srgbClr val="000000">
                      <a:alpha val="43137"/>
                    </a:srgbClr>
                  </a:outerShdw>
                </a:effectLst>
              </a:rPr>
              <a:t>athletics. An umpire at the games,</a:t>
            </a:r>
            <a:br>
              <a:rPr lang="en-US" sz="3200" b="1" dirty="0" smtClean="0">
                <a:effectLst>
                  <a:glow rad="228600">
                    <a:srgbClr val="FFFFFF"/>
                  </a:glow>
                  <a:outerShdw blurRad="38100" dist="38100" dir="2700000" algn="tl">
                    <a:srgbClr val="000000">
                      <a:alpha val="43137"/>
                    </a:srgbClr>
                  </a:outerShdw>
                </a:effectLst>
              </a:rPr>
            </a:br>
            <a:r>
              <a:rPr lang="en-US" sz="3200" b="1" dirty="0" smtClean="0">
                <a:effectLst>
                  <a:glow rad="228600">
                    <a:srgbClr val="FFFFFF"/>
                  </a:glow>
                  <a:outerShdw blurRad="38100" dist="38100" dir="2700000" algn="tl">
                    <a:srgbClr val="000000">
                      <a:alpha val="43137"/>
                    </a:srgbClr>
                  </a:outerShdw>
                </a:effectLst>
              </a:rPr>
              <a:t>has to control, settle strife.”</a:t>
            </a:r>
            <a:br>
              <a:rPr lang="en-US" sz="3200" b="1" dirty="0" smtClean="0">
                <a:effectLst>
                  <a:glow rad="228600">
                    <a:srgbClr val="FFFFFF"/>
                  </a:glow>
                  <a:outerShdw blurRad="38100" dist="38100" dir="2700000" algn="tl">
                    <a:srgbClr val="000000">
                      <a:alpha val="43137"/>
                    </a:srgbClr>
                  </a:outerShdw>
                </a:effectLst>
              </a:rPr>
            </a:br>
            <a:r>
              <a:rPr lang="en-US" sz="3200" b="1" dirty="0" smtClean="0">
                <a:effectLst>
                  <a:glow rad="228600">
                    <a:srgbClr val="FFFFFF"/>
                  </a:glow>
                  <a:outerShdw blurRad="38100" dist="38100" dir="2700000" algn="tl">
                    <a:srgbClr val="000000">
                      <a:alpha val="43137"/>
                    </a:srgbClr>
                  </a:outerShdw>
                </a:effectLst>
              </a:rPr>
              <a:t>Kittle</a:t>
            </a:r>
            <a:endParaRPr lang="en-US" sz="3200" b="1" dirty="0">
              <a:effectLst>
                <a:glow rad="228600">
                  <a:srgbClr val="FFFFFF"/>
                </a:glow>
                <a:outerShdw blurRad="38100" dist="38100" dir="2700000" algn="tl">
                  <a:srgbClr val="000000">
                    <a:alpha val="43137"/>
                  </a:srgbClr>
                </a:outerShdw>
              </a:effectLst>
            </a:endParaRPr>
          </a:p>
        </p:txBody>
      </p:sp>
      <p:sp>
        <p:nvSpPr>
          <p:cNvPr id="7" name="TextBox 6"/>
          <p:cNvSpPr txBox="1"/>
          <p:nvPr/>
        </p:nvSpPr>
        <p:spPr>
          <a:xfrm>
            <a:off x="618470" y="4998055"/>
            <a:ext cx="7754879" cy="1836400"/>
          </a:xfrm>
          <a:prstGeom prst="rect">
            <a:avLst/>
          </a:prstGeom>
          <a:noFill/>
        </p:spPr>
        <p:txBody>
          <a:bodyPr wrap="none" rtlCol="0">
            <a:spAutoFit/>
          </a:bodyPr>
          <a:lstStyle/>
          <a:p>
            <a:pPr algn="ctr">
              <a:lnSpc>
                <a:spcPts val="3400"/>
              </a:lnSpc>
            </a:pPr>
            <a:r>
              <a:rPr lang="en-US" sz="3200" b="1" dirty="0" smtClean="0">
                <a:effectLst>
                  <a:glow rad="228600">
                    <a:srgbClr val="FFFFFF"/>
                  </a:glow>
                  <a:outerShdw blurRad="38100" dist="38100" dir="2700000" algn="tl">
                    <a:srgbClr val="000000">
                      <a:alpha val="43137"/>
                    </a:srgbClr>
                  </a:outerShdw>
                </a:effectLst>
              </a:rPr>
              <a:t>In the conflicts of the heart, we must choose</a:t>
            </a:r>
            <a:br>
              <a:rPr lang="en-US" sz="3200" b="1" dirty="0" smtClean="0">
                <a:effectLst>
                  <a:glow rad="228600">
                    <a:srgbClr val="FFFFFF"/>
                  </a:glow>
                  <a:outerShdw blurRad="38100" dist="38100" dir="2700000" algn="tl">
                    <a:srgbClr val="000000">
                      <a:alpha val="43137"/>
                    </a:srgbClr>
                  </a:outerShdw>
                </a:effectLst>
              </a:rPr>
            </a:br>
            <a:r>
              <a:rPr lang="en-US" sz="3200" b="1" dirty="0" smtClean="0">
                <a:effectLst>
                  <a:glow rad="228600">
                    <a:srgbClr val="FFFFFF"/>
                  </a:glow>
                  <a:outerShdw blurRad="38100" dist="38100" dir="2700000" algn="tl">
                    <a:srgbClr val="000000">
                      <a:alpha val="43137"/>
                    </a:srgbClr>
                  </a:outerShdw>
                </a:effectLst>
              </a:rPr>
              <a:t>between opposing elements – by using the</a:t>
            </a:r>
            <a:br>
              <a:rPr lang="en-US" sz="3200" b="1" dirty="0" smtClean="0">
                <a:effectLst>
                  <a:glow rad="228600">
                    <a:srgbClr val="FFFFFF"/>
                  </a:glow>
                  <a:outerShdw blurRad="38100" dist="38100" dir="2700000" algn="tl">
                    <a:srgbClr val="000000">
                      <a:alpha val="43137"/>
                    </a:srgbClr>
                  </a:outerShdw>
                </a:effectLst>
              </a:rPr>
            </a:br>
            <a:r>
              <a:rPr lang="en-US" sz="3200" b="1" i="1" dirty="0" smtClean="0">
                <a:solidFill>
                  <a:srgbClr val="0000CC"/>
                </a:solidFill>
                <a:effectLst>
                  <a:glow rad="228600">
                    <a:srgbClr val="FFFFFF"/>
                  </a:glow>
                  <a:outerShdw blurRad="38100" dist="38100" dir="2700000" algn="tl">
                    <a:srgbClr val="000000">
                      <a:alpha val="43137"/>
                    </a:srgbClr>
                  </a:outerShdw>
                </a:effectLst>
              </a:rPr>
              <a:t>principle of “What will bring peace”</a:t>
            </a:r>
            <a:r>
              <a:rPr lang="en-US" sz="3200" b="1" dirty="0" smtClean="0">
                <a:effectLst>
                  <a:glow rad="228600">
                    <a:srgbClr val="FFFFFF"/>
                  </a:glow>
                  <a:outerShdw blurRad="38100" dist="38100" dir="2700000" algn="tl">
                    <a:srgbClr val="000000">
                      <a:alpha val="43137"/>
                    </a:srgbClr>
                  </a:outerShdw>
                </a:effectLst>
              </a:rPr>
              <a:t> </a:t>
            </a:r>
            <a:br>
              <a:rPr lang="en-US" sz="3200" b="1" dirty="0" smtClean="0">
                <a:effectLst>
                  <a:glow rad="228600">
                    <a:srgbClr val="FFFFFF"/>
                  </a:glow>
                  <a:outerShdw blurRad="38100" dist="38100" dir="2700000" algn="tl">
                    <a:srgbClr val="000000">
                      <a:alpha val="43137"/>
                    </a:srgbClr>
                  </a:outerShdw>
                </a:effectLst>
              </a:rPr>
            </a:br>
            <a:r>
              <a:rPr lang="en-US" sz="3200" b="1" dirty="0" smtClean="0">
                <a:effectLst>
                  <a:glow rad="228600">
                    <a:srgbClr val="FFFFFF"/>
                  </a:glow>
                  <a:outerShdw blurRad="38100" dist="38100" dir="2700000" algn="tl">
                    <a:srgbClr val="000000">
                      <a:alpha val="43137"/>
                    </a:srgbClr>
                  </a:outerShdw>
                </a:effectLst>
              </a:rPr>
              <a:t>in our souls &amp; churches.</a:t>
            </a:r>
            <a:endParaRPr lang="en-US" sz="3200" b="1" dirty="0">
              <a:effectLst>
                <a:glow rad="228600">
                  <a:srgbClr val="FFFFFF"/>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6466409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decel="50000" fill="hold">
                                          <p:stCondLst>
                                            <p:cond delay="0"/>
                                          </p:stCondLst>
                                        </p:cTn>
                                        <p:tgtEl>
                                          <p:spTgt spid="7">
                                            <p:txEl>
                                              <p:pRg st="0" end="0"/>
                                            </p:txEl>
                                          </p:spTgt>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7">
                                            <p:txEl>
                                              <p:pRg st="0" end="0"/>
                                            </p:txEl>
                                          </p:spTgt>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7">
                                            <p:txEl>
                                              <p:pRg st="0" end="0"/>
                                            </p:txEl>
                                          </p:spTgt>
                                        </p:tgtEl>
                                        <p:attrNameLst>
                                          <p:attrName>ppt_w</p:attrName>
                                        </p:attrNameLst>
                                      </p:cBhvr>
                                      <p:tavLst>
                                        <p:tav tm="0">
                                          <p:val>
                                            <p:strVal val="#ppt_w*.05"/>
                                          </p:val>
                                        </p:tav>
                                        <p:tav tm="100000">
                                          <p:val>
                                            <p:strVal val="#ppt_w"/>
                                          </p:val>
                                        </p:tav>
                                      </p:tavLst>
                                    </p:anim>
                                    <p:anim calcmode="lin" valueType="num">
                                      <p:cBhvr>
                                        <p:cTn id="17" dur="10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7">
                                            <p:txEl>
                                              <p:pRg st="0" end="0"/>
                                            </p:txEl>
                                          </p:spTgt>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7">
                                            <p:txEl>
                                              <p:pRg st="0" end="0"/>
                                            </p:txEl>
                                          </p:spTgt>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7">
                                            <p:txEl>
                                              <p:pRg st="0" end="0"/>
                                            </p:txEl>
                                          </p:spTgt>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7">
                                            <p:txEl>
                                              <p:pRg st="0" end="0"/>
                                            </p:txEl>
                                          </p:spTgt>
                                        </p:tgtEl>
                                      </p:cBhvr>
                                    </p:animEffect>
                                  </p:childTnLst>
                                </p:cTn>
                              </p:par>
                              <p:par>
                                <p:cTn id="22" presetID="9" presetClass="emph" presetSubtype="0" nodeType="withEffect">
                                  <p:stCondLst>
                                    <p:cond delay="0"/>
                                  </p:stCondLst>
                                  <p:childTnLst>
                                    <p:set>
                                      <p:cBhvr rctx="PPT">
                                        <p:cTn id="23" dur="indefinite"/>
                                        <p:tgtEl>
                                          <p:spTgt spid="6">
                                            <p:txEl>
                                              <p:pRg st="0" end="0"/>
                                            </p:txEl>
                                          </p:spTgt>
                                        </p:tgtEl>
                                        <p:attrNameLst>
                                          <p:attrName>style.opacity</p:attrName>
                                        </p:attrNameLst>
                                      </p:cBhvr>
                                      <p:to>
                                        <p:strVal val="0.5"/>
                                      </p:to>
                                    </p:set>
                                    <p:animEffect filter="image" prLst="opacity: 0.5">
                                      <p:cBhvr rctx="IE">
                                        <p:cTn id="24" dur="indefinite"/>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370" y="965226"/>
            <a:ext cx="8779256" cy="1938992"/>
          </a:xfrm>
          <a:prstGeom prst="rect">
            <a:avLst/>
          </a:prstGeom>
          <a:ln w="57150">
            <a:solidFill>
              <a:schemeClr val="tx1"/>
            </a:solidFill>
          </a:ln>
        </p:spPr>
        <p:txBody>
          <a:bodyPr wrap="square">
            <a:spAutoFit/>
          </a:bodyPr>
          <a:lstStyle/>
          <a:p>
            <a:pPr lvl="0" algn="ctr">
              <a:lnSpc>
                <a:spcPts val="3600"/>
              </a:lnSpc>
            </a:pPr>
            <a:r>
              <a:rPr lang="en-US" sz="3200" b="1" dirty="0">
                <a:solidFill>
                  <a:prstClr val="black"/>
                </a:solidFill>
                <a:effectLst>
                  <a:outerShdw blurRad="38100" dist="38100" dir="2700000" algn="tl">
                    <a:srgbClr val="000000">
                      <a:alpha val="43137"/>
                    </a:srgbClr>
                  </a:outerShdw>
                </a:effectLst>
              </a:rPr>
              <a:t>Col 3:16 Let the </a:t>
            </a:r>
            <a:r>
              <a:rPr lang="en-US" sz="3200" b="1" i="1" dirty="0">
                <a:solidFill>
                  <a:srgbClr val="C00000"/>
                </a:solidFill>
                <a:effectLst>
                  <a:outerShdw blurRad="38100" dist="38100" dir="2700000" algn="tl">
                    <a:srgbClr val="000000">
                      <a:alpha val="43137"/>
                    </a:srgbClr>
                  </a:outerShdw>
                </a:effectLst>
              </a:rPr>
              <a:t>word of Christ richly dwell within </a:t>
            </a:r>
            <a:r>
              <a:rPr lang="en-US" sz="3200" b="1" dirty="0">
                <a:solidFill>
                  <a:prstClr val="black"/>
                </a:solidFill>
                <a:effectLst>
                  <a:outerShdw blurRad="38100" dist="38100" dir="2700000" algn="tl">
                    <a:srgbClr val="000000">
                      <a:alpha val="43137"/>
                    </a:srgbClr>
                  </a:outerShdw>
                </a:effectLst>
              </a:rPr>
              <a:t>you, with all wisdom teaching </a:t>
            </a:r>
            <a:r>
              <a:rPr lang="en-US" sz="3200" b="1" dirty="0" smtClean="0">
                <a:solidFill>
                  <a:prstClr val="black"/>
                </a:solidFill>
                <a:effectLst>
                  <a:outerShdw blurRad="38100" dist="38100" dir="2700000" algn="tl">
                    <a:srgbClr val="000000">
                      <a:alpha val="43137"/>
                    </a:srgbClr>
                  </a:outerShdw>
                </a:effectLst>
              </a:rPr>
              <a:t>&amp; admonishing </a:t>
            </a:r>
            <a:r>
              <a:rPr lang="en-US" sz="3200" b="1" dirty="0">
                <a:solidFill>
                  <a:prstClr val="black"/>
                </a:solidFill>
                <a:effectLst>
                  <a:outerShdw blurRad="38100" dist="38100" dir="2700000" algn="tl">
                    <a:srgbClr val="000000">
                      <a:alpha val="43137"/>
                    </a:srgbClr>
                  </a:outerShdw>
                </a:effectLst>
              </a:rPr>
              <a:t>one another with </a:t>
            </a:r>
            <a:r>
              <a:rPr lang="en-US" sz="3200" b="1" i="1" dirty="0">
                <a:effectLst>
                  <a:outerShdw blurRad="38100" dist="38100" dir="2700000" algn="tl">
                    <a:srgbClr val="000000">
                      <a:alpha val="43137"/>
                    </a:srgbClr>
                  </a:outerShdw>
                </a:effectLst>
              </a:rPr>
              <a:t>psalms </a:t>
            </a:r>
            <a:r>
              <a:rPr lang="en-US" sz="3200" b="1" i="1" dirty="0" smtClean="0">
                <a:effectLst>
                  <a:outerShdw blurRad="38100" dist="38100" dir="2700000" algn="tl">
                    <a:srgbClr val="000000">
                      <a:alpha val="43137"/>
                    </a:srgbClr>
                  </a:outerShdw>
                </a:effectLst>
              </a:rPr>
              <a:t>&amp;</a:t>
            </a:r>
            <a:r>
              <a:rPr lang="en-US" sz="3200" b="1" dirty="0" smtClean="0">
                <a:effectLst>
                  <a:outerShdw blurRad="38100" dist="38100" dir="2700000" algn="tl">
                    <a:srgbClr val="000000">
                      <a:alpha val="43137"/>
                    </a:srgbClr>
                  </a:outerShdw>
                </a:effectLst>
              </a:rPr>
              <a:t> </a:t>
            </a:r>
            <a:r>
              <a:rPr lang="en-US" sz="3200" b="1" i="1" dirty="0" smtClean="0">
                <a:effectLst>
                  <a:outerShdw blurRad="38100" dist="38100" dir="2700000" algn="tl">
                    <a:srgbClr val="000000">
                      <a:alpha val="43137"/>
                    </a:srgbClr>
                  </a:outerShdw>
                </a:effectLst>
              </a:rPr>
              <a:t>hymns </a:t>
            </a:r>
            <a:r>
              <a:rPr lang="en-US" sz="3200" b="1" i="1" dirty="0">
                <a:effectLst>
                  <a:outerShdw blurRad="38100" dist="38100" dir="2700000" algn="tl">
                    <a:srgbClr val="000000">
                      <a:alpha val="43137"/>
                    </a:srgbClr>
                  </a:outerShdw>
                </a:effectLst>
              </a:rPr>
              <a:t>and spiritual songs, </a:t>
            </a:r>
            <a:r>
              <a:rPr lang="en-US" sz="3200" b="1" i="1" dirty="0" smtClean="0">
                <a:solidFill>
                  <a:srgbClr val="0000CC"/>
                </a:solidFill>
                <a:effectLst>
                  <a:outerShdw blurRad="38100" dist="38100" dir="2700000" algn="tl">
                    <a:srgbClr val="000000">
                      <a:alpha val="43137"/>
                    </a:srgbClr>
                  </a:outerShdw>
                </a:effectLst>
              </a:rPr>
              <a:t>Singing </a:t>
            </a:r>
            <a:r>
              <a:rPr lang="en-US" sz="3200" b="1" i="1" dirty="0">
                <a:solidFill>
                  <a:srgbClr val="0000CC"/>
                </a:solidFill>
                <a:effectLst>
                  <a:outerShdw blurRad="38100" dist="38100" dir="2700000" algn="tl">
                    <a:srgbClr val="000000">
                      <a:alpha val="43137"/>
                    </a:srgbClr>
                  </a:outerShdw>
                </a:effectLst>
              </a:rPr>
              <a:t>with </a:t>
            </a:r>
            <a:r>
              <a:rPr lang="en-US" sz="3200" b="1" i="1" dirty="0" smtClean="0">
                <a:solidFill>
                  <a:srgbClr val="C00000"/>
                </a:solidFill>
                <a:effectLst>
                  <a:outerShdw blurRad="38100" dist="38100" dir="2700000" algn="tl">
                    <a:srgbClr val="000000">
                      <a:alpha val="43137"/>
                    </a:srgbClr>
                  </a:outerShdw>
                </a:effectLst>
              </a:rPr>
              <a:t>Thankfulness</a:t>
            </a:r>
            <a:r>
              <a:rPr lang="en-US" sz="3200" b="1" i="1" baseline="30000" dirty="0" smtClean="0">
                <a:solidFill>
                  <a:srgbClr val="0000CC"/>
                </a:solidFill>
                <a:effectLst>
                  <a:outerShdw blurRad="38100" dist="38100" dir="2700000" algn="tl">
                    <a:srgbClr val="000000">
                      <a:alpha val="43137"/>
                    </a:srgbClr>
                  </a:outerShdw>
                </a:effectLst>
              </a:rPr>
              <a:t>2</a:t>
            </a:r>
            <a:r>
              <a:rPr lang="en-US" sz="3200" b="1" i="1" dirty="0" smtClean="0">
                <a:solidFill>
                  <a:srgbClr val="0000CC"/>
                </a:solidFill>
                <a:effectLst>
                  <a:outerShdw blurRad="38100" dist="38100" dir="2700000" algn="tl">
                    <a:srgbClr val="000000">
                      <a:alpha val="43137"/>
                    </a:srgbClr>
                  </a:outerShdw>
                </a:effectLst>
              </a:rPr>
              <a:t> </a:t>
            </a:r>
            <a:r>
              <a:rPr lang="en-US" sz="3200" b="1" i="1" dirty="0">
                <a:solidFill>
                  <a:srgbClr val="0000CC"/>
                </a:solidFill>
                <a:effectLst>
                  <a:outerShdw blurRad="38100" dist="38100" dir="2700000" algn="tl">
                    <a:srgbClr val="000000">
                      <a:alpha val="43137"/>
                    </a:srgbClr>
                  </a:outerShdw>
                </a:effectLst>
              </a:rPr>
              <a:t>in your hearts </a:t>
            </a:r>
            <a:r>
              <a:rPr lang="en-US" sz="3200" b="1" i="1" dirty="0" smtClean="0">
                <a:solidFill>
                  <a:srgbClr val="0000CC"/>
                </a:solidFill>
                <a:effectLst>
                  <a:outerShdw blurRad="38100" dist="38100" dir="2700000" algn="tl">
                    <a:srgbClr val="000000">
                      <a:alpha val="43137"/>
                    </a:srgbClr>
                  </a:outerShdw>
                </a:effectLst>
              </a:rPr>
              <a:t>to God</a:t>
            </a:r>
            <a:r>
              <a:rPr lang="en-US" sz="3200" b="1" dirty="0">
                <a:solidFill>
                  <a:prstClr val="black"/>
                </a:solidFill>
                <a:effectLst>
                  <a:outerShdw blurRad="38100" dist="38100" dir="2700000" algn="tl">
                    <a:srgbClr val="000000">
                      <a:alpha val="43137"/>
                    </a:srgbClr>
                  </a:outerShdw>
                </a:effectLst>
              </a:rPr>
              <a:t>. </a:t>
            </a:r>
          </a:p>
        </p:txBody>
      </p:sp>
      <p:sp>
        <p:nvSpPr>
          <p:cNvPr id="4" name="TextBox 3"/>
          <p:cNvSpPr txBox="1"/>
          <p:nvPr/>
        </p:nvSpPr>
        <p:spPr>
          <a:xfrm>
            <a:off x="133202" y="21140"/>
            <a:ext cx="8946167" cy="794513"/>
          </a:xfrm>
          <a:prstGeom prst="rect">
            <a:avLst/>
          </a:prstGeom>
          <a:noFill/>
        </p:spPr>
        <p:txBody>
          <a:bodyPr wrap="none" rtlCol="0">
            <a:spAutoFit/>
          </a:bodyPr>
          <a:lstStyle/>
          <a:p>
            <a:pPr algn="ctr">
              <a:lnSpc>
                <a:spcPts val="5400"/>
              </a:lnSpc>
            </a:pPr>
            <a:r>
              <a:rPr lang="en-US" sz="5400" b="1" dirty="0">
                <a:effectLst>
                  <a:glow rad="228600">
                    <a:srgbClr val="FFFFFF"/>
                  </a:glow>
                  <a:outerShdw blurRad="38100" dist="38100" dir="2700000" algn="tl">
                    <a:srgbClr val="000000">
                      <a:alpha val="43137"/>
                    </a:srgbClr>
                  </a:outerShdw>
                </a:effectLst>
              </a:rPr>
              <a:t>How to </a:t>
            </a:r>
            <a:r>
              <a:rPr lang="en-US" sz="5400" b="1" dirty="0">
                <a:solidFill>
                  <a:srgbClr val="0000CC"/>
                </a:solidFill>
                <a:effectLst>
                  <a:glow rad="228600">
                    <a:srgbClr val="FFFFFF"/>
                  </a:glow>
                  <a:outerShdw blurRad="38100" dist="38100" dir="2700000" algn="tl">
                    <a:srgbClr val="000000">
                      <a:alpha val="43137"/>
                    </a:srgbClr>
                  </a:outerShdw>
                </a:effectLst>
              </a:rPr>
              <a:t>Honor Jesus </a:t>
            </a:r>
            <a:r>
              <a:rPr lang="en-US" sz="5400" b="1" dirty="0">
                <a:effectLst>
                  <a:glow rad="228600">
                    <a:srgbClr val="FFFFFF"/>
                  </a:glow>
                  <a:outerShdw blurRad="38100" dist="38100" dir="2700000" algn="tl">
                    <a:srgbClr val="000000">
                      <a:alpha val="43137"/>
                    </a:srgbClr>
                  </a:outerShdw>
                </a:effectLst>
              </a:rPr>
              <a:t>Our Lord !</a:t>
            </a:r>
          </a:p>
        </p:txBody>
      </p:sp>
      <p:pic>
        <p:nvPicPr>
          <p:cNvPr id="5" name="Picture 4"/>
          <p:cNvPicPr>
            <a:picLocks noChangeAspect="1"/>
          </p:cNvPicPr>
          <p:nvPr/>
        </p:nvPicPr>
        <p:blipFill>
          <a:blip r:embed="rId2">
            <a:lum contrast="30000"/>
          </a:blip>
          <a:stretch>
            <a:fillRect/>
          </a:stretch>
        </p:blipFill>
        <p:spPr>
          <a:xfrm>
            <a:off x="6035041" y="3202846"/>
            <a:ext cx="2871585" cy="2312155"/>
          </a:xfrm>
          <a:prstGeom prst="rect">
            <a:avLst/>
          </a:prstGeom>
        </p:spPr>
      </p:pic>
      <p:sp>
        <p:nvSpPr>
          <p:cNvPr id="6" name="TextBox 5"/>
          <p:cNvSpPr txBox="1"/>
          <p:nvPr/>
        </p:nvSpPr>
        <p:spPr>
          <a:xfrm flipH="1">
            <a:off x="133200" y="3050408"/>
            <a:ext cx="6250973" cy="964367"/>
          </a:xfrm>
          <a:prstGeom prst="rect">
            <a:avLst/>
          </a:prstGeom>
          <a:noFill/>
        </p:spPr>
        <p:txBody>
          <a:bodyPr wrap="square" rtlCol="0">
            <a:spAutoFit/>
          </a:bodyPr>
          <a:lstStyle/>
          <a:p>
            <a:pPr algn="ctr">
              <a:lnSpc>
                <a:spcPts val="3400"/>
              </a:lnSpc>
            </a:pPr>
            <a:r>
              <a:rPr lang="en-US" sz="3200" b="1" dirty="0" smtClean="0">
                <a:effectLst>
                  <a:outerShdw blurRad="38100" dist="38100" dir="2700000" algn="tl">
                    <a:srgbClr val="000000">
                      <a:alpha val="43137"/>
                    </a:srgbClr>
                  </a:outerShdw>
                </a:effectLst>
              </a:rPr>
              <a:t>a. The </a:t>
            </a:r>
            <a:r>
              <a:rPr lang="en-US" sz="3200" b="1" i="1" u="sng" dirty="0" smtClean="0">
                <a:solidFill>
                  <a:srgbClr val="0000CC"/>
                </a:solidFill>
                <a:effectLst>
                  <a:outerShdw blurRad="38100" dist="38100" dir="2700000" algn="tl">
                    <a:srgbClr val="000000">
                      <a:alpha val="43137"/>
                    </a:srgbClr>
                  </a:outerShdw>
                </a:effectLst>
              </a:rPr>
              <a:t>OT</a:t>
            </a:r>
            <a:r>
              <a:rPr lang="en-US" sz="3200" b="1" dirty="0" smtClean="0">
                <a:effectLst>
                  <a:outerShdw blurRad="38100" dist="38100" dir="2700000" algn="tl">
                    <a:srgbClr val="000000">
                      <a:alpha val="43137"/>
                    </a:srgbClr>
                  </a:outerShdw>
                </a:effectLst>
              </a:rPr>
              <a:t> used instrumental music    </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    for 1,000 years.  (2 Chron 29:25)</a:t>
            </a:r>
            <a:endParaRPr lang="en-US" sz="3200" b="1" dirty="0">
              <a:effectLst>
                <a:outerShdw blurRad="38100" dist="38100" dir="2700000" algn="tl">
                  <a:srgbClr val="000000">
                    <a:alpha val="43137"/>
                  </a:srgbClr>
                </a:outerShdw>
              </a:effectLst>
            </a:endParaRPr>
          </a:p>
        </p:txBody>
      </p:sp>
      <p:sp>
        <p:nvSpPr>
          <p:cNvPr id="7" name="TextBox 6"/>
          <p:cNvSpPr txBox="1"/>
          <p:nvPr/>
        </p:nvSpPr>
        <p:spPr>
          <a:xfrm flipH="1">
            <a:off x="133200" y="4014775"/>
            <a:ext cx="6250973" cy="964367"/>
          </a:xfrm>
          <a:prstGeom prst="rect">
            <a:avLst/>
          </a:prstGeom>
          <a:noFill/>
        </p:spPr>
        <p:txBody>
          <a:bodyPr wrap="square" rtlCol="0">
            <a:spAutoFit/>
          </a:bodyPr>
          <a:lstStyle/>
          <a:p>
            <a:pPr>
              <a:lnSpc>
                <a:spcPts val="3400"/>
              </a:lnSpc>
            </a:pPr>
            <a:r>
              <a:rPr lang="en-US" sz="3200" b="1" dirty="0" smtClean="0">
                <a:effectLst>
                  <a:outerShdw blurRad="38100" dist="38100" dir="2700000" algn="tl">
                    <a:srgbClr val="000000">
                      <a:alpha val="43137"/>
                    </a:srgbClr>
                  </a:outerShdw>
                </a:effectLst>
              </a:rPr>
              <a:t>b. But </a:t>
            </a:r>
            <a:r>
              <a:rPr lang="en-US" sz="3200" b="1" i="1" u="sng" dirty="0">
                <a:solidFill>
                  <a:srgbClr val="C00000"/>
                </a:solidFill>
                <a:effectLst>
                  <a:outerShdw blurRad="38100" dist="38100" dir="2700000" algn="tl">
                    <a:srgbClr val="000000">
                      <a:alpha val="43137"/>
                    </a:srgbClr>
                  </a:outerShdw>
                </a:effectLst>
              </a:rPr>
              <a:t>NT</a:t>
            </a:r>
            <a:r>
              <a:rPr lang="en-US" sz="3200" b="1" dirty="0" smtClean="0">
                <a:effectLst>
                  <a:outerShdw blurRad="38100" dist="38100" dir="2700000" algn="tl">
                    <a:srgbClr val="000000">
                      <a:alpha val="43137"/>
                    </a:srgbClr>
                  </a:outerShdw>
                </a:effectLst>
              </a:rPr>
              <a:t> music was vocal ONLY   </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     &amp; ALWAYS in the early church!</a:t>
            </a:r>
            <a:r>
              <a:rPr lang="en-US" sz="3200" b="1" dirty="0" smtClean="0">
                <a:solidFill>
                  <a:srgbClr val="C00000"/>
                </a:solidFill>
                <a:effectLst>
                  <a:outerShdw blurRad="38100" dist="38100" dir="2700000" algn="tl">
                    <a:srgbClr val="000000">
                      <a:alpha val="43137"/>
                    </a:srgbClr>
                  </a:outerShdw>
                </a:effectLst>
              </a:rPr>
              <a:t>*</a:t>
            </a:r>
            <a:endParaRPr lang="en-US" sz="3200" b="1" dirty="0">
              <a:solidFill>
                <a:srgbClr val="C00000"/>
              </a:solidFill>
              <a:effectLst>
                <a:outerShdw blurRad="38100" dist="38100" dir="2700000" algn="tl">
                  <a:srgbClr val="000000">
                    <a:alpha val="43137"/>
                  </a:srgbClr>
                </a:outerShdw>
              </a:effectLst>
            </a:endParaRPr>
          </a:p>
        </p:txBody>
      </p:sp>
      <p:sp>
        <p:nvSpPr>
          <p:cNvPr id="8" name="TextBox 7"/>
          <p:cNvSpPr txBox="1"/>
          <p:nvPr/>
        </p:nvSpPr>
        <p:spPr>
          <a:xfrm flipH="1">
            <a:off x="133200" y="4979142"/>
            <a:ext cx="8946169" cy="1400383"/>
          </a:xfrm>
          <a:prstGeom prst="rect">
            <a:avLst/>
          </a:prstGeom>
          <a:noFill/>
        </p:spPr>
        <p:txBody>
          <a:bodyPr wrap="square" rtlCol="0">
            <a:spAutoFit/>
          </a:bodyPr>
          <a:lstStyle/>
          <a:p>
            <a:pPr>
              <a:lnSpc>
                <a:spcPts val="3400"/>
              </a:lnSpc>
            </a:pPr>
            <a:r>
              <a:rPr lang="en-US" sz="3200" b="1" dirty="0">
                <a:effectLst>
                  <a:glow rad="228600">
                    <a:srgbClr val="FFFFFF"/>
                  </a:glow>
                  <a:outerShdw blurRad="38100" dist="38100" dir="2700000" algn="tl">
                    <a:srgbClr val="000000">
                      <a:alpha val="43137"/>
                    </a:srgbClr>
                  </a:outerShdw>
                </a:effectLst>
              </a:rPr>
              <a:t>c. But the </a:t>
            </a:r>
            <a:r>
              <a:rPr lang="en-US" sz="3200" b="1" dirty="0" smtClean="0">
                <a:effectLst>
                  <a:glow rad="228600">
                    <a:srgbClr val="FFFFFF"/>
                  </a:glow>
                  <a:outerShdw blurRad="38100" dist="38100" dir="2700000" algn="tl">
                    <a:srgbClr val="000000">
                      <a:alpha val="43137"/>
                    </a:srgbClr>
                  </a:outerShdw>
                </a:effectLst>
              </a:rPr>
              <a:t>emphasis:  (1) Scriptural, (2) wisely done, (3) admonish others, (4) with spiritual songs—</a:t>
            </a:r>
            <a:br>
              <a:rPr lang="en-US" sz="3200" b="1" dirty="0" smtClean="0">
                <a:effectLst>
                  <a:glow rad="228600">
                    <a:srgbClr val="FFFFFF"/>
                  </a:glow>
                  <a:outerShdw blurRad="38100" dist="38100" dir="2700000" algn="tl">
                    <a:srgbClr val="000000">
                      <a:alpha val="43137"/>
                    </a:srgbClr>
                  </a:outerShdw>
                </a:effectLst>
              </a:rPr>
            </a:br>
            <a:r>
              <a:rPr lang="en-US" sz="3200" b="1" dirty="0" smtClean="0">
                <a:effectLst>
                  <a:glow rad="228600">
                    <a:srgbClr val="FFFFFF"/>
                  </a:glow>
                  <a:outerShdw blurRad="38100" dist="38100" dir="2700000" algn="tl">
                    <a:srgbClr val="000000">
                      <a:alpha val="43137"/>
                    </a:srgbClr>
                  </a:outerShdw>
                </a:effectLst>
              </a:rPr>
              <a:t>(5) sung with </a:t>
            </a:r>
            <a:r>
              <a:rPr lang="en-US" sz="3200" b="1" dirty="0">
                <a:effectLst>
                  <a:glow rad="228600">
                    <a:srgbClr val="FFFFFF"/>
                  </a:glow>
                  <a:outerShdw blurRad="38100" dist="38100" dir="2700000" algn="tl">
                    <a:srgbClr val="000000">
                      <a:alpha val="43137"/>
                    </a:srgbClr>
                  </a:outerShdw>
                </a:effectLst>
              </a:rPr>
              <a:t>“</a:t>
            </a:r>
            <a:r>
              <a:rPr lang="en-US" sz="3200" b="1" i="1" dirty="0" smtClean="0">
                <a:solidFill>
                  <a:srgbClr val="C00000"/>
                </a:solidFill>
                <a:effectLst>
                  <a:glow rad="228600">
                    <a:srgbClr val="FFFFFF"/>
                  </a:glow>
                  <a:outerShdw blurRad="38100" dist="38100" dir="2700000" algn="tl">
                    <a:srgbClr val="000000">
                      <a:alpha val="43137"/>
                    </a:srgbClr>
                  </a:outerShdw>
                </a:effectLst>
              </a:rPr>
              <a:t>Thankfulness</a:t>
            </a:r>
            <a:r>
              <a:rPr lang="en-US" sz="3200" b="1" dirty="0" smtClean="0">
                <a:effectLst>
                  <a:glow rad="228600">
                    <a:srgbClr val="FFFFFF"/>
                  </a:glow>
                  <a:outerShdw blurRad="38100" dist="38100" dir="2700000" algn="tl">
                    <a:srgbClr val="000000">
                      <a:alpha val="43137"/>
                    </a:srgbClr>
                  </a:outerShdw>
                </a:effectLst>
              </a:rPr>
              <a:t> in your hearts..”</a:t>
            </a:r>
            <a:endParaRPr lang="en-US" sz="3200" b="1" dirty="0">
              <a:effectLst>
                <a:glow rad="228600">
                  <a:srgbClr val="FFFFFF"/>
                </a:glow>
                <a:outerShdw blurRad="38100" dist="38100" dir="2700000" algn="tl">
                  <a:srgbClr val="000000">
                    <a:alpha val="43137"/>
                  </a:srgbClr>
                </a:outerShdw>
              </a:effectLst>
            </a:endParaRPr>
          </a:p>
        </p:txBody>
      </p:sp>
      <p:sp>
        <p:nvSpPr>
          <p:cNvPr id="9" name="TextBox 8"/>
          <p:cNvSpPr txBox="1"/>
          <p:nvPr/>
        </p:nvSpPr>
        <p:spPr>
          <a:xfrm flipH="1">
            <a:off x="127369" y="6326930"/>
            <a:ext cx="9016630" cy="528350"/>
          </a:xfrm>
          <a:prstGeom prst="rect">
            <a:avLst/>
          </a:prstGeom>
          <a:noFill/>
        </p:spPr>
        <p:txBody>
          <a:bodyPr wrap="square" rtlCol="0">
            <a:spAutoFit/>
          </a:bodyPr>
          <a:lstStyle/>
          <a:p>
            <a:pPr>
              <a:lnSpc>
                <a:spcPts val="3400"/>
              </a:lnSpc>
            </a:pPr>
            <a:r>
              <a:rPr lang="en-US" sz="3200" b="1" dirty="0" smtClean="0">
                <a:effectLst>
                  <a:glow rad="228600">
                    <a:srgbClr val="FFFFFF"/>
                  </a:glow>
                  <a:outerShdw blurRad="38100" dist="38100" dir="2700000" algn="tl">
                    <a:srgbClr val="000000">
                      <a:alpha val="43137"/>
                    </a:srgbClr>
                  </a:outerShdw>
                </a:effectLst>
              </a:rPr>
              <a:t>Inventory memories, abilities, family, relationships..  </a:t>
            </a:r>
            <a:endParaRPr lang="en-US" sz="3200" b="1" dirty="0">
              <a:effectLst>
                <a:glow rad="228600">
                  <a:srgbClr val="FFFFFF"/>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9134537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
                                        <p:tgtEl>
                                          <p:spTgt spid="6"/>
                                        </p:tgtEl>
                                      </p:cBhvr>
                                    </p:animEffect>
                                    <p:anim calcmode="lin" valueType="num">
                                      <p:cBhvr>
                                        <p:cTn id="8" dur="400" fill="hold"/>
                                        <p:tgtEl>
                                          <p:spTgt spid="6"/>
                                        </p:tgtEl>
                                        <p:attrNameLst>
                                          <p:attrName>ppt_x</p:attrName>
                                        </p:attrNameLst>
                                      </p:cBhvr>
                                      <p:tavLst>
                                        <p:tav tm="0">
                                          <p:val>
                                            <p:strVal val="#ppt_x"/>
                                          </p:val>
                                        </p:tav>
                                        <p:tav tm="100000">
                                          <p:val>
                                            <p:strVal val="#ppt_x"/>
                                          </p:val>
                                        </p:tav>
                                      </p:tavLst>
                                    </p:anim>
                                    <p:anim calcmode="lin" valueType="num">
                                      <p:cBhvr>
                                        <p:cTn id="9" dur="400" fill="hold"/>
                                        <p:tgtEl>
                                          <p:spTgt spid="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anim calcmode="lin" valueType="num">
                                      <p:cBhvr>
                                        <p:cTn id="17" dur="500" fill="hold"/>
                                        <p:tgtEl>
                                          <p:spTgt spid="7">
                                            <p:txEl>
                                              <p:pRg st="0" end="0"/>
                                            </p:txEl>
                                          </p:spTgt>
                                        </p:tgtEl>
                                        <p:attrNameLst>
                                          <p:attrName>ppt_w</p:attrName>
                                        </p:attrNameLst>
                                      </p:cBhvr>
                                      <p:tavLst>
                                        <p:tav tm="0" fmla="#ppt_w*sin(2.5*pi*$)">
                                          <p:val>
                                            <p:fltVal val="0"/>
                                          </p:val>
                                        </p:tav>
                                        <p:tav tm="100000">
                                          <p:val>
                                            <p:fltVal val="1"/>
                                          </p:val>
                                        </p:tav>
                                      </p:tavLst>
                                    </p:anim>
                                    <p:anim calcmode="lin" valueType="num">
                                      <p:cBhvr>
                                        <p:cTn id="18" dur="500" fill="hold"/>
                                        <p:tgtEl>
                                          <p:spTgt spid="7">
                                            <p:txEl>
                                              <p:pRg st="0" end="0"/>
                                            </p:txEl>
                                          </p:spTgt>
                                        </p:tgtEl>
                                        <p:attrNameLst>
                                          <p:attrName>ppt_h</p:attrName>
                                        </p:attrNameLst>
                                      </p:cBhvr>
                                      <p:tavLst>
                                        <p:tav tm="0">
                                          <p:val>
                                            <p:strVal val="#ppt_h"/>
                                          </p:val>
                                        </p:tav>
                                        <p:tav tm="100000">
                                          <p:val>
                                            <p:strVal val="#ppt_h"/>
                                          </p:val>
                                        </p:tav>
                                      </p:tavLst>
                                    </p:anim>
                                  </p:childTnLst>
                                </p:cTn>
                              </p:par>
                              <p:par>
                                <p:cTn id="19" presetID="9" presetClass="emph" presetSubtype="0" grpId="1" nodeType="withEffect">
                                  <p:stCondLst>
                                    <p:cond delay="0"/>
                                  </p:stCondLst>
                                  <p:childTnLst>
                                    <p:set>
                                      <p:cBhvr rctx="PPT">
                                        <p:cTn id="20" dur="indefinite"/>
                                        <p:tgtEl>
                                          <p:spTgt spid="6"/>
                                        </p:tgtEl>
                                        <p:attrNameLst>
                                          <p:attrName>style.opacity</p:attrName>
                                        </p:attrNameLst>
                                      </p:cBhvr>
                                      <p:to>
                                        <p:strVal val="0.5"/>
                                      </p:to>
                                    </p:set>
                                    <p:animEffect filter="image" prLst="opacity: 0.5">
                                      <p:cBhvr rctx="IE">
                                        <p:cTn id="21" dur="indefinite"/>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nodeType="clickEffect">
                                  <p:stCondLst>
                                    <p:cond delay="0"/>
                                  </p:stCondLst>
                                  <p:iterate type="lt">
                                    <p:tmPct val="10000"/>
                                  </p:iterate>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p:cTn id="26" dur="25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25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28" dur="25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25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250" tmFilter="0,0; .5, 1; 1, 1"/>
                                        <p:tgtEl>
                                          <p:spTgt spid="8">
                                            <p:txEl>
                                              <p:pRg st="0" end="0"/>
                                            </p:txEl>
                                          </p:spTgt>
                                        </p:tgtEl>
                                      </p:cBhvr>
                                    </p:animEffect>
                                  </p:childTnLst>
                                </p:cTn>
                              </p:par>
                              <p:par>
                                <p:cTn id="31" presetID="9" presetClass="emph" presetSubtype="0" grpId="0" nodeType="withEffect">
                                  <p:stCondLst>
                                    <p:cond delay="0"/>
                                  </p:stCondLst>
                                  <p:childTnLst>
                                    <p:set>
                                      <p:cBhvr rctx="PPT">
                                        <p:cTn id="32" dur="indefinite"/>
                                        <p:tgtEl>
                                          <p:spTgt spid="7">
                                            <p:txEl>
                                              <p:pRg st="0" end="0"/>
                                            </p:txEl>
                                          </p:spTgt>
                                        </p:tgtEl>
                                        <p:attrNameLst>
                                          <p:attrName>style.opacity</p:attrName>
                                        </p:attrNameLst>
                                      </p:cBhvr>
                                      <p:to>
                                        <p:strVal val="0.5"/>
                                      </p:to>
                                    </p:set>
                                    <p:animEffect filter="image" prLst="opacity: 0.5">
                                      <p:cBhvr rctx="IE">
                                        <p:cTn id="33" dur="indefinite"/>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nodeType="clickEffect">
                                  <p:stCondLst>
                                    <p:cond delay="0"/>
                                  </p:stCondLst>
                                  <p:iterate type="lt">
                                    <p:tmPct val="10000"/>
                                  </p:iterate>
                                  <p:childTnLst>
                                    <p:set>
                                      <p:cBhvr>
                                        <p:cTn id="37" dur="1" fill="hold">
                                          <p:stCondLst>
                                            <p:cond delay="0"/>
                                          </p:stCondLst>
                                        </p:cTn>
                                        <p:tgtEl>
                                          <p:spTgt spid="9">
                                            <p:txEl>
                                              <p:pRg st="0" end="0"/>
                                            </p:txEl>
                                          </p:spTgt>
                                        </p:tgtEl>
                                        <p:attrNameLst>
                                          <p:attrName>style.visibility</p:attrName>
                                        </p:attrNameLst>
                                      </p:cBhvr>
                                      <p:to>
                                        <p:strVal val="visible"/>
                                      </p:to>
                                    </p:set>
                                    <p:anim calcmode="lin" valueType="num">
                                      <p:cBhvr>
                                        <p:cTn id="38" dur="25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25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40" dur="25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25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250" tmFilter="0,0; .5, 1; 1, 1"/>
                                        <p:tgtEl>
                                          <p:spTgt spid="9">
                                            <p:txEl>
                                              <p:pRg st="0" end="0"/>
                                            </p:txEl>
                                          </p:spTgt>
                                        </p:tgtEl>
                                      </p:cBhvr>
                                    </p:animEffect>
                                  </p:childTnLst>
                                </p:cTn>
                              </p:par>
                              <p:par>
                                <p:cTn id="43" presetID="9" presetClass="emph" presetSubtype="0" nodeType="withEffect">
                                  <p:stCondLst>
                                    <p:cond delay="0"/>
                                  </p:stCondLst>
                                  <p:iterate type="lt">
                                    <p:tmAbs val="0"/>
                                  </p:iterate>
                                  <p:childTnLst>
                                    <p:set>
                                      <p:cBhvr rctx="PPT">
                                        <p:cTn id="44" dur="indefinite"/>
                                        <p:tgtEl>
                                          <p:spTgt spid="8">
                                            <p:txEl>
                                              <p:pRg st="0" end="0"/>
                                            </p:txEl>
                                          </p:spTgt>
                                        </p:tgtEl>
                                        <p:attrNameLst>
                                          <p:attrName>style.opacity</p:attrName>
                                        </p:attrNameLst>
                                      </p:cBhvr>
                                      <p:to>
                                        <p:strVal val="0.5"/>
                                      </p:to>
                                    </p:set>
                                    <p:animEffect filter="image" prLst="opacity: 0.5">
                                      <p:cBhvr rctx="IE">
                                        <p:cTn id="45" dur="indefinite"/>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srcRect l="13954" r="14252" b="27357"/>
          <a:stretch/>
        </p:blipFill>
        <p:spPr>
          <a:xfrm>
            <a:off x="133202" y="2516090"/>
            <a:ext cx="4887685" cy="3449918"/>
          </a:xfrm>
          <a:prstGeom prst="rect">
            <a:avLst/>
          </a:prstGeom>
        </p:spPr>
      </p:pic>
      <p:sp>
        <p:nvSpPr>
          <p:cNvPr id="4" name="TextBox 3"/>
          <p:cNvSpPr txBox="1"/>
          <p:nvPr/>
        </p:nvSpPr>
        <p:spPr>
          <a:xfrm>
            <a:off x="133202" y="21140"/>
            <a:ext cx="8946167" cy="794513"/>
          </a:xfrm>
          <a:prstGeom prst="rect">
            <a:avLst/>
          </a:prstGeom>
          <a:noFill/>
        </p:spPr>
        <p:txBody>
          <a:bodyPr wrap="none" rtlCol="0">
            <a:spAutoFit/>
          </a:bodyPr>
          <a:lstStyle/>
          <a:p>
            <a:pPr algn="ctr">
              <a:lnSpc>
                <a:spcPts val="5400"/>
              </a:lnSpc>
            </a:pPr>
            <a:r>
              <a:rPr lang="en-US" sz="5400" b="1" dirty="0">
                <a:effectLst>
                  <a:glow rad="228600">
                    <a:srgbClr val="FFFFFF"/>
                  </a:glow>
                  <a:outerShdw blurRad="38100" dist="38100" dir="2700000" algn="tl">
                    <a:srgbClr val="000000">
                      <a:alpha val="43137"/>
                    </a:srgbClr>
                  </a:outerShdw>
                </a:effectLst>
              </a:rPr>
              <a:t>How to </a:t>
            </a:r>
            <a:r>
              <a:rPr lang="en-US" sz="5400" b="1" dirty="0">
                <a:solidFill>
                  <a:srgbClr val="0000CC"/>
                </a:solidFill>
                <a:effectLst>
                  <a:glow rad="228600">
                    <a:srgbClr val="FFFFFF"/>
                  </a:glow>
                  <a:outerShdw blurRad="38100" dist="38100" dir="2700000" algn="tl">
                    <a:srgbClr val="000000">
                      <a:alpha val="43137"/>
                    </a:srgbClr>
                  </a:outerShdw>
                </a:effectLst>
              </a:rPr>
              <a:t>Honor Jesus </a:t>
            </a:r>
            <a:r>
              <a:rPr lang="en-US" sz="5400" b="1" dirty="0">
                <a:effectLst>
                  <a:glow rad="228600">
                    <a:srgbClr val="FFFFFF"/>
                  </a:glow>
                  <a:outerShdw blurRad="38100" dist="38100" dir="2700000" algn="tl">
                    <a:srgbClr val="000000">
                      <a:alpha val="43137"/>
                    </a:srgbClr>
                  </a:outerShdw>
                </a:effectLst>
              </a:rPr>
              <a:t>Our Lord !</a:t>
            </a:r>
          </a:p>
        </p:txBody>
      </p:sp>
      <p:sp>
        <p:nvSpPr>
          <p:cNvPr id="5" name="Rectangle 4"/>
          <p:cNvSpPr/>
          <p:nvPr/>
        </p:nvSpPr>
        <p:spPr>
          <a:xfrm>
            <a:off x="432218" y="836793"/>
            <a:ext cx="8348133" cy="1477328"/>
          </a:xfrm>
          <a:prstGeom prst="rect">
            <a:avLst/>
          </a:prstGeom>
          <a:ln w="57150">
            <a:solidFill>
              <a:schemeClr val="bg1"/>
            </a:solidFill>
          </a:ln>
        </p:spPr>
        <p:txBody>
          <a:bodyPr wrap="square">
            <a:spAutoFit/>
          </a:bodyPr>
          <a:lstStyle/>
          <a:p>
            <a:pPr lvl="0" algn="ctr">
              <a:lnSpc>
                <a:spcPts val="3600"/>
              </a:lnSpc>
            </a:pPr>
            <a:r>
              <a:rPr lang="en-US" sz="3200" b="1" dirty="0" smtClean="0">
                <a:solidFill>
                  <a:schemeClr val="bg1"/>
                </a:solidFill>
                <a:effectLst>
                  <a:outerShdw blurRad="38100" dist="38100" dir="2700000" algn="tl">
                    <a:srgbClr val="000000">
                      <a:alpha val="43137"/>
                    </a:srgbClr>
                  </a:outerShdw>
                </a:effectLst>
              </a:rPr>
              <a:t>Col 3:17 </a:t>
            </a:r>
            <a:r>
              <a:rPr lang="en-US" sz="3200" b="1" dirty="0">
                <a:solidFill>
                  <a:schemeClr val="bg1"/>
                </a:solidFill>
                <a:effectLst>
                  <a:outerShdw blurRad="38100" dist="38100" dir="2700000" algn="tl">
                    <a:srgbClr val="000000">
                      <a:alpha val="43137"/>
                    </a:srgbClr>
                  </a:outerShdw>
                </a:effectLst>
              </a:rPr>
              <a:t>And whatever you do in word or deed, </a:t>
            </a:r>
            <a:r>
              <a:rPr lang="en-US" sz="3200" b="1" i="1" dirty="0" smtClean="0">
                <a:solidFill>
                  <a:srgbClr val="FFFF00"/>
                </a:solidFill>
                <a:effectLst>
                  <a:outerShdw blurRad="38100" dist="38100" dir="2700000" algn="tl">
                    <a:srgbClr val="000000">
                      <a:alpha val="43137"/>
                    </a:srgbClr>
                  </a:outerShdw>
                </a:effectLst>
              </a:rPr>
              <a:t>Do All </a:t>
            </a:r>
            <a:r>
              <a:rPr lang="en-US" sz="3200" b="1" i="1" dirty="0">
                <a:solidFill>
                  <a:srgbClr val="FFFF00"/>
                </a:solidFill>
                <a:effectLst>
                  <a:outerShdw blurRad="38100" dist="38100" dir="2700000" algn="tl">
                    <a:srgbClr val="000000">
                      <a:alpha val="43137"/>
                    </a:srgbClr>
                  </a:outerShdw>
                </a:effectLst>
              </a:rPr>
              <a:t>in the </a:t>
            </a:r>
            <a:r>
              <a:rPr lang="en-US" sz="3200" b="1" i="1" dirty="0" smtClean="0">
                <a:solidFill>
                  <a:srgbClr val="FFFF00"/>
                </a:solidFill>
                <a:effectLst>
                  <a:outerShdw blurRad="38100" dist="38100" dir="2700000" algn="tl">
                    <a:srgbClr val="000000">
                      <a:alpha val="43137"/>
                    </a:srgbClr>
                  </a:outerShdw>
                </a:effectLst>
              </a:rPr>
              <a:t>Name </a:t>
            </a:r>
            <a:r>
              <a:rPr lang="en-US" sz="3200" b="1" i="1" dirty="0">
                <a:solidFill>
                  <a:srgbClr val="FFFF00"/>
                </a:solidFill>
                <a:effectLst>
                  <a:outerShdw blurRad="38100" dist="38100" dir="2700000" algn="tl">
                    <a:srgbClr val="000000">
                      <a:alpha val="43137"/>
                    </a:srgbClr>
                  </a:outerShdw>
                </a:effectLst>
              </a:rPr>
              <a:t>of the Lord Jesus</a:t>
            </a:r>
            <a:r>
              <a:rPr lang="en-US" sz="3200" b="1" dirty="0">
                <a:solidFill>
                  <a:schemeClr val="bg1"/>
                </a:solidFill>
                <a:effectLst>
                  <a:outerShdw blurRad="38100" dist="38100" dir="2700000" algn="tl">
                    <a:srgbClr val="000000">
                      <a:alpha val="43137"/>
                    </a:srgbClr>
                  </a:outerShdw>
                </a:effectLst>
              </a:rPr>
              <a:t>, giving </a:t>
            </a:r>
            <a:r>
              <a:rPr lang="en-US" sz="3200" b="1" i="1" dirty="0" smtClean="0">
                <a:solidFill>
                  <a:srgbClr val="00FFFF"/>
                </a:solidFill>
                <a:effectLst>
                  <a:outerShdw blurRad="38100" dist="38100" dir="2700000" algn="tl">
                    <a:srgbClr val="000000">
                      <a:alpha val="43137"/>
                    </a:srgbClr>
                  </a:outerShdw>
                </a:effectLst>
              </a:rPr>
              <a:t>thanks</a:t>
            </a:r>
            <a:r>
              <a:rPr lang="en-US" sz="3200" b="1" i="1" baseline="30000" dirty="0" smtClean="0">
                <a:solidFill>
                  <a:schemeClr val="bg1"/>
                </a:solidFill>
                <a:effectLst>
                  <a:outerShdw blurRad="38100" dist="38100" dir="2700000" algn="tl">
                    <a:srgbClr val="000000">
                      <a:alpha val="43137"/>
                    </a:srgbClr>
                  </a:outerShdw>
                </a:effectLst>
              </a:rPr>
              <a:t>3</a:t>
            </a:r>
            <a:r>
              <a:rPr lang="en-US" sz="3200" b="1" dirty="0" smtClean="0">
                <a:solidFill>
                  <a:srgbClr val="00FFFF"/>
                </a:solidFill>
                <a:effectLst>
                  <a:outerShdw blurRad="38100" dist="38100" dir="2700000" algn="tl">
                    <a:srgbClr val="000000">
                      <a:alpha val="43137"/>
                    </a:srgbClr>
                  </a:outerShdw>
                </a:effectLst>
              </a:rPr>
              <a:t> </a:t>
            </a:r>
            <a:r>
              <a:rPr lang="en-US" sz="3200" b="1" dirty="0">
                <a:solidFill>
                  <a:schemeClr val="bg1"/>
                </a:solidFill>
                <a:effectLst>
                  <a:outerShdw blurRad="38100" dist="38100" dir="2700000" algn="tl">
                    <a:srgbClr val="000000">
                      <a:alpha val="43137"/>
                    </a:srgbClr>
                  </a:outerShdw>
                </a:effectLst>
              </a:rPr>
              <a:t>through Him to God the Father. </a:t>
            </a:r>
          </a:p>
        </p:txBody>
      </p:sp>
      <p:sp>
        <p:nvSpPr>
          <p:cNvPr id="6" name="Rectangle 5"/>
          <p:cNvSpPr/>
          <p:nvPr/>
        </p:nvSpPr>
        <p:spPr>
          <a:xfrm>
            <a:off x="4958233" y="2426578"/>
            <a:ext cx="4051026" cy="3539430"/>
          </a:xfrm>
          <a:prstGeom prst="rect">
            <a:avLst/>
          </a:prstGeom>
          <a:solidFill>
            <a:srgbClr val="000000"/>
          </a:solidFill>
        </p:spPr>
        <p:txBody>
          <a:bodyPr wrap="square">
            <a:spAutoFit/>
          </a:bodyPr>
          <a:lstStyle/>
          <a:p>
            <a:r>
              <a:rPr lang="en-US" sz="3200" b="1" dirty="0" smtClean="0">
                <a:solidFill>
                  <a:srgbClr val="FFFF00"/>
                </a:solidFill>
              </a:rPr>
              <a:t>Respect His authority </a:t>
            </a:r>
            <a:r>
              <a:rPr lang="en-US" sz="3200" b="1" dirty="0" smtClean="0">
                <a:solidFill>
                  <a:schemeClr val="bg1"/>
                </a:solidFill>
              </a:rPr>
              <a:t> Christ in everything: (</a:t>
            </a:r>
            <a:r>
              <a:rPr lang="en-US" sz="3200" b="1" dirty="0">
                <a:solidFill>
                  <a:schemeClr val="bg1"/>
                </a:solidFill>
              </a:rPr>
              <a:t>1</a:t>
            </a:r>
            <a:r>
              <a:rPr lang="en-US" sz="3200" b="1" dirty="0" smtClean="0">
                <a:solidFill>
                  <a:schemeClr val="bg1"/>
                </a:solidFill>
              </a:rPr>
              <a:t>) Morality; (</a:t>
            </a:r>
            <a:r>
              <a:rPr lang="en-US" sz="3200" b="1" dirty="0">
                <a:solidFill>
                  <a:schemeClr val="bg1"/>
                </a:solidFill>
              </a:rPr>
              <a:t>2) </a:t>
            </a:r>
            <a:r>
              <a:rPr lang="en-US" sz="3200" b="1" dirty="0" smtClean="0">
                <a:solidFill>
                  <a:schemeClr val="bg1"/>
                </a:solidFill>
              </a:rPr>
              <a:t>In Worship; (3</a:t>
            </a:r>
            <a:r>
              <a:rPr lang="en-US" sz="3200" b="1" dirty="0">
                <a:solidFill>
                  <a:schemeClr val="bg1"/>
                </a:solidFill>
              </a:rPr>
              <a:t>) </a:t>
            </a:r>
            <a:r>
              <a:rPr lang="en-US" sz="3200" b="1" dirty="0" smtClean="0">
                <a:solidFill>
                  <a:schemeClr val="bg1"/>
                </a:solidFill>
              </a:rPr>
              <a:t>In every Thought </a:t>
            </a:r>
            <a:r>
              <a:rPr lang="en-US" sz="3200" b="1" dirty="0">
                <a:solidFill>
                  <a:schemeClr val="bg1"/>
                </a:solidFill>
              </a:rPr>
              <a:t>and </a:t>
            </a:r>
            <a:r>
              <a:rPr lang="en-US" sz="3200" b="1" dirty="0" smtClean="0">
                <a:solidFill>
                  <a:schemeClr val="bg1"/>
                </a:solidFill>
              </a:rPr>
              <a:t>Action </a:t>
            </a:r>
            <a:br>
              <a:rPr lang="en-US" sz="3200" b="1" dirty="0" smtClean="0">
                <a:solidFill>
                  <a:schemeClr val="bg1"/>
                </a:solidFill>
              </a:rPr>
            </a:br>
            <a:r>
              <a:rPr lang="en-US" sz="3200" b="1" dirty="0" smtClean="0">
                <a:solidFill>
                  <a:schemeClr val="bg1"/>
                </a:solidFill>
              </a:rPr>
              <a:t>(</a:t>
            </a:r>
            <a:r>
              <a:rPr lang="en-US" sz="3200" b="1" dirty="0">
                <a:solidFill>
                  <a:schemeClr val="bg1"/>
                </a:solidFill>
              </a:rPr>
              <a:t>4) </a:t>
            </a:r>
            <a:r>
              <a:rPr lang="en-US" sz="3200" b="1" dirty="0" smtClean="0">
                <a:solidFill>
                  <a:schemeClr val="bg1"/>
                </a:solidFill>
              </a:rPr>
              <a:t>In secret </a:t>
            </a:r>
            <a:r>
              <a:rPr lang="en-US" sz="3200" b="1" dirty="0">
                <a:solidFill>
                  <a:schemeClr val="bg1"/>
                </a:solidFill>
              </a:rPr>
              <a:t>purposes of the </a:t>
            </a:r>
            <a:r>
              <a:rPr lang="en-US" sz="3200" b="1" dirty="0" smtClean="0">
                <a:solidFill>
                  <a:schemeClr val="bg1"/>
                </a:solidFill>
              </a:rPr>
              <a:t>Soul</a:t>
            </a:r>
            <a:r>
              <a:rPr lang="en-US" sz="3200" b="1" dirty="0">
                <a:solidFill>
                  <a:schemeClr val="bg1"/>
                </a:solidFill>
              </a:rPr>
              <a:t>. </a:t>
            </a:r>
            <a:r>
              <a:rPr lang="en-US" sz="3200" b="1" dirty="0" smtClean="0">
                <a:solidFill>
                  <a:schemeClr val="bg1"/>
                </a:solidFill>
              </a:rPr>
              <a:t> (Ps 19:14)</a:t>
            </a:r>
            <a:endParaRPr lang="en-US" sz="3200" b="1" dirty="0">
              <a:solidFill>
                <a:schemeClr val="bg1"/>
              </a:solidFill>
            </a:endParaRPr>
          </a:p>
        </p:txBody>
      </p:sp>
      <p:sp>
        <p:nvSpPr>
          <p:cNvPr id="7" name="Rectangle 6"/>
          <p:cNvSpPr/>
          <p:nvPr/>
        </p:nvSpPr>
        <p:spPr>
          <a:xfrm>
            <a:off x="650631" y="6066992"/>
            <a:ext cx="7986049" cy="594662"/>
          </a:xfrm>
          <a:prstGeom prst="rect">
            <a:avLst/>
          </a:prstGeom>
          <a:solidFill>
            <a:srgbClr val="00003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With </a:t>
            </a:r>
            <a:r>
              <a:rPr lang="en-US" sz="3200" b="1" i="1" dirty="0" smtClean="0">
                <a:solidFill>
                  <a:srgbClr val="FFFF00"/>
                </a:solidFill>
              </a:rPr>
              <a:t>Thanksgiving</a:t>
            </a:r>
            <a:r>
              <a:rPr lang="en-US" sz="3200" b="1" dirty="0" smtClean="0"/>
              <a:t> mentioned 3X in 3 verses.</a:t>
            </a:r>
            <a:endParaRPr lang="en-US" sz="3200" b="1" dirty="0"/>
          </a:p>
        </p:txBody>
      </p:sp>
    </p:spTree>
    <p:extLst>
      <p:ext uri="{BB962C8B-B14F-4D97-AF65-F5344CB8AC3E}">
        <p14:creationId xmlns:p14="http://schemas.microsoft.com/office/powerpoint/2010/main" val="3261983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up)">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198" y="141029"/>
            <a:ext cx="8753795"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Col 3:17 Do</a:t>
            </a:r>
            <a:r>
              <a:rPr lang="en-US" sz="4000" b="1" dirty="0">
                <a:effectLst>
                  <a:outerShdw blurRad="38100" dist="38100" dir="2700000" algn="tl">
                    <a:srgbClr val="000000">
                      <a:alpha val="43137"/>
                    </a:srgbClr>
                  </a:outerShdw>
                </a:effectLst>
              </a:rPr>
              <a:t> </a:t>
            </a:r>
            <a:r>
              <a:rPr lang="en-US" sz="4000" b="1" i="1" u="sng" dirty="0" smtClean="0">
                <a:solidFill>
                  <a:srgbClr val="0000CC"/>
                </a:solidFill>
                <a:effectLst>
                  <a:outerShdw blurRad="38100" dist="38100" dir="2700000" algn="tl">
                    <a:srgbClr val="000000">
                      <a:alpha val="43137"/>
                    </a:srgbClr>
                  </a:outerShdw>
                </a:effectLst>
              </a:rPr>
              <a:t>All</a:t>
            </a:r>
            <a:r>
              <a:rPr lang="en-US" sz="4000" b="1" dirty="0" smtClean="0">
                <a:effectLst>
                  <a:outerShdw blurRad="38100" dist="38100" dir="2700000" algn="tl">
                    <a:srgbClr val="000000">
                      <a:alpha val="43137"/>
                    </a:srgbClr>
                  </a:outerShdw>
                </a:effectLst>
              </a:rPr>
              <a:t> in the Name of the Lord</a:t>
            </a:r>
            <a:endParaRPr lang="en-US" sz="4000" b="1" dirty="0">
              <a:effectLst>
                <a:outerShdw blurRad="38100" dist="38100" dir="2700000" algn="tl">
                  <a:srgbClr val="000000">
                    <a:alpha val="43137"/>
                  </a:srgbClr>
                </a:outerShdw>
              </a:effectLst>
            </a:endParaRPr>
          </a:p>
        </p:txBody>
      </p:sp>
      <p:sp>
        <p:nvSpPr>
          <p:cNvPr id="6" name="TextBox 5"/>
          <p:cNvSpPr txBox="1"/>
          <p:nvPr/>
        </p:nvSpPr>
        <p:spPr>
          <a:xfrm>
            <a:off x="433939" y="1771416"/>
            <a:ext cx="7029935" cy="964367"/>
          </a:xfrm>
          <a:prstGeom prst="rect">
            <a:avLst/>
          </a:prstGeom>
          <a:noFill/>
        </p:spPr>
        <p:txBody>
          <a:bodyPr wrap="square" rtlCol="0">
            <a:spAutoFit/>
          </a:bodyPr>
          <a:lstStyle/>
          <a:p>
            <a:pPr>
              <a:lnSpc>
                <a:spcPts val="3400"/>
              </a:lnSpc>
            </a:pPr>
            <a:r>
              <a:rPr lang="en-US" sz="3200" b="1" dirty="0" smtClean="0"/>
              <a:t>What if Court says </a:t>
            </a:r>
            <a:r>
              <a:rPr lang="en-US" sz="3200" b="1" i="1" dirty="0" smtClean="0">
                <a:solidFill>
                  <a:srgbClr val="0000CC"/>
                </a:solidFill>
                <a:effectLst>
                  <a:outerShdw blurRad="38100" dist="38100" dir="2700000" algn="tl">
                    <a:srgbClr val="000000">
                      <a:alpha val="43137"/>
                    </a:srgbClr>
                  </a:outerShdw>
                </a:effectLst>
              </a:rPr>
              <a:t>Homosexuality</a:t>
            </a:r>
            <a:r>
              <a:rPr lang="en-US" sz="3200" b="1" dirty="0" smtClean="0">
                <a:effectLst>
                  <a:outerShdw blurRad="38100" dist="38100" dir="2700000" algn="tl">
                    <a:srgbClr val="000000">
                      <a:alpha val="43137"/>
                    </a:srgbClr>
                  </a:outerShdw>
                </a:effectLst>
              </a:rPr>
              <a:t> </a:t>
            </a:r>
            <a:r>
              <a:rPr lang="en-US" sz="3200" b="1" dirty="0" smtClean="0"/>
              <a:t>is right?  (</a:t>
            </a:r>
            <a:r>
              <a:rPr lang="en-US" sz="3200" b="1" dirty="0" err="1" smtClean="0"/>
              <a:t>cf</a:t>
            </a:r>
            <a:r>
              <a:rPr lang="en-US" sz="3200" b="1" dirty="0" smtClean="0"/>
              <a:t> 1 Cor 6:9)  You say?</a:t>
            </a:r>
            <a:endParaRPr lang="en-US" sz="3200" b="1" dirty="0"/>
          </a:p>
        </p:txBody>
      </p:sp>
      <p:sp>
        <p:nvSpPr>
          <p:cNvPr id="7" name="TextBox 6"/>
          <p:cNvSpPr txBox="1"/>
          <p:nvPr/>
        </p:nvSpPr>
        <p:spPr>
          <a:xfrm>
            <a:off x="2442412" y="3297976"/>
            <a:ext cx="4441865" cy="1836400"/>
          </a:xfrm>
          <a:prstGeom prst="rect">
            <a:avLst/>
          </a:prstGeom>
          <a:noFill/>
        </p:spPr>
        <p:txBody>
          <a:bodyPr wrap="square" rtlCol="0">
            <a:spAutoFit/>
          </a:bodyPr>
          <a:lstStyle/>
          <a:p>
            <a:pPr>
              <a:lnSpc>
                <a:spcPts val="3400"/>
              </a:lnSpc>
            </a:pPr>
            <a:r>
              <a:rPr lang="en-US" sz="3200" b="1" dirty="0" smtClean="0"/>
              <a:t>What if Society says </a:t>
            </a:r>
            <a:br>
              <a:rPr lang="en-US" sz="3200" b="1" dirty="0" smtClean="0"/>
            </a:br>
            <a:r>
              <a:rPr lang="en-US" sz="3200" b="1" dirty="0" smtClean="0"/>
              <a:t>“Don’t </a:t>
            </a:r>
            <a:r>
              <a:rPr lang="en-US" sz="3200" b="1" i="1" dirty="0" smtClean="0">
                <a:solidFill>
                  <a:srgbClr val="0000CC"/>
                </a:solidFill>
                <a:effectLst>
                  <a:outerShdw blurRad="38100" dist="38100" dir="2700000" algn="tl">
                    <a:srgbClr val="000000">
                      <a:alpha val="43137"/>
                    </a:srgbClr>
                  </a:outerShdw>
                </a:effectLst>
              </a:rPr>
              <a:t>Spank</a:t>
            </a:r>
            <a:r>
              <a:rPr lang="en-US" sz="3200" b="1" dirty="0" smtClean="0"/>
              <a:t> you kids”?   </a:t>
            </a:r>
            <a:br>
              <a:rPr lang="en-US" sz="3200" b="1" dirty="0" smtClean="0"/>
            </a:br>
            <a:r>
              <a:rPr lang="en-US" sz="3200" b="1" dirty="0" smtClean="0"/>
              <a:t>(Prov 13:24) You say?</a:t>
            </a:r>
            <a:br>
              <a:rPr lang="en-US" sz="3200" b="1" dirty="0" smtClean="0"/>
            </a:br>
            <a:r>
              <a:rPr lang="en-US" sz="3200" b="1" dirty="0"/>
              <a:t>RCW </a:t>
            </a:r>
            <a:r>
              <a:rPr lang="en-US" sz="3200" b="1" dirty="0" smtClean="0"/>
              <a:t>9A.16.100</a:t>
            </a:r>
            <a:endParaRPr lang="en-US" sz="3200" b="1" dirty="0"/>
          </a:p>
        </p:txBody>
      </p:sp>
      <p:pic>
        <p:nvPicPr>
          <p:cNvPr id="1026" name="Picture 2" descr="The Judge Personalized Wooden Gavel"/>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409" t="24554" r="3409" b="21873"/>
          <a:stretch/>
        </p:blipFill>
        <p:spPr bwMode="auto">
          <a:xfrm rot="20222800" flipH="1">
            <a:off x="5967950" y="1798972"/>
            <a:ext cx="2792773" cy="14961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jeffreysterlingmd.files.wordpress.com/2014/09/spankin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12939" y="2809129"/>
            <a:ext cx="2001218" cy="25511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70821" y="5294396"/>
            <a:ext cx="4336126" cy="1400383"/>
          </a:xfrm>
          <a:prstGeom prst="rect">
            <a:avLst/>
          </a:prstGeom>
          <a:noFill/>
        </p:spPr>
        <p:txBody>
          <a:bodyPr wrap="square" rtlCol="0">
            <a:spAutoFit/>
          </a:bodyPr>
          <a:lstStyle/>
          <a:p>
            <a:pPr algn="r">
              <a:lnSpc>
                <a:spcPts val="3400"/>
              </a:lnSpc>
            </a:pPr>
            <a:r>
              <a:rPr lang="en-US" sz="3200" b="1" dirty="0" smtClean="0"/>
              <a:t>What if Others say </a:t>
            </a:r>
            <a:br>
              <a:rPr lang="en-US" sz="3200" b="1" dirty="0" smtClean="0"/>
            </a:br>
            <a:r>
              <a:rPr lang="en-US" sz="3200" b="1" dirty="0" smtClean="0"/>
              <a:t>you</a:t>
            </a:r>
            <a:r>
              <a:rPr lang="en-US" sz="3200" b="1" dirty="0"/>
              <a:t> </a:t>
            </a:r>
            <a:r>
              <a:rPr lang="en-US" sz="3200" b="1" dirty="0" smtClean="0"/>
              <a:t>don’t need to go to </a:t>
            </a:r>
            <a:br>
              <a:rPr lang="en-US" sz="3200" b="1" dirty="0" smtClean="0"/>
            </a:br>
            <a:r>
              <a:rPr lang="en-US" sz="3200" b="1" i="1" dirty="0" smtClean="0">
                <a:solidFill>
                  <a:srgbClr val="0000CC"/>
                </a:solidFill>
                <a:effectLst>
                  <a:outerShdw blurRad="38100" dist="38100" dir="2700000" algn="tl">
                    <a:srgbClr val="000000">
                      <a:alpha val="43137"/>
                    </a:srgbClr>
                  </a:outerShdw>
                </a:effectLst>
              </a:rPr>
              <a:t>Church</a:t>
            </a:r>
            <a:r>
              <a:rPr lang="en-US" sz="3200" b="1" dirty="0" smtClean="0"/>
              <a:t>? (</a:t>
            </a:r>
            <a:r>
              <a:rPr lang="en-US" sz="3200" b="1" dirty="0" err="1" smtClean="0"/>
              <a:t>cf</a:t>
            </a:r>
            <a:r>
              <a:rPr lang="en-US" sz="3200" b="1" dirty="0" smtClean="0"/>
              <a:t> </a:t>
            </a:r>
            <a:r>
              <a:rPr lang="en-US" sz="3200" b="1" dirty="0" err="1" smtClean="0"/>
              <a:t>Heb</a:t>
            </a:r>
            <a:r>
              <a:rPr lang="en-US" sz="3200" b="1" dirty="0" smtClean="0"/>
              <a:t> 10:25)</a:t>
            </a:r>
            <a:endParaRPr lang="en-US" sz="3200" b="1" dirty="0"/>
          </a:p>
        </p:txBody>
      </p:sp>
      <p:grpSp>
        <p:nvGrpSpPr>
          <p:cNvPr id="9" name="Group 8"/>
          <p:cNvGrpSpPr/>
          <p:nvPr/>
        </p:nvGrpSpPr>
        <p:grpSpPr>
          <a:xfrm>
            <a:off x="5735202" y="3027012"/>
            <a:ext cx="3258270" cy="3586957"/>
            <a:chOff x="5715534" y="3236006"/>
            <a:chExt cx="3258270" cy="3586957"/>
          </a:xfrm>
        </p:grpSpPr>
        <p:pic>
          <p:nvPicPr>
            <p:cNvPr id="11" name="Picture 10"/>
            <p:cNvPicPr>
              <a:picLocks noChangeAspect="1"/>
            </p:cNvPicPr>
            <p:nvPr/>
          </p:nvPicPr>
          <p:blipFill rotWithShape="1">
            <a:blip r:embed="rId5">
              <a:clrChange>
                <a:clrFrom>
                  <a:srgbClr val="FBFBFD"/>
                </a:clrFrom>
                <a:clrTo>
                  <a:srgbClr val="FBFBFD">
                    <a:alpha val="0"/>
                  </a:srgbClr>
                </a:clrTo>
              </a:clrChange>
              <a:lum contrast="30000"/>
            </a:blip>
            <a:srcRect r="11780"/>
            <a:stretch/>
          </p:blipFill>
          <p:spPr>
            <a:xfrm>
              <a:off x="5715534" y="3236006"/>
              <a:ext cx="3258270" cy="3473304"/>
            </a:xfrm>
            <a:prstGeom prst="rect">
              <a:avLst/>
            </a:prstGeom>
          </p:spPr>
        </p:pic>
        <p:pic>
          <p:nvPicPr>
            <p:cNvPr id="8" name="Picture 7"/>
            <p:cNvPicPr>
              <a:picLocks noChangeAspect="1"/>
            </p:cNvPicPr>
            <p:nvPr/>
          </p:nvPicPr>
          <p:blipFill>
            <a:blip r:embed="rId6">
              <a:clrChange>
                <a:clrFrom>
                  <a:srgbClr val="000000"/>
                </a:clrFrom>
                <a:clrTo>
                  <a:srgbClr val="000000">
                    <a:alpha val="0"/>
                  </a:srgbClr>
                </a:clrTo>
              </a:clrChange>
              <a:lum bright="-10000" contrast="30000"/>
            </a:blip>
            <a:stretch>
              <a:fillRect/>
            </a:stretch>
          </p:blipFill>
          <p:spPr>
            <a:xfrm flipH="1">
              <a:off x="6864609" y="5569304"/>
              <a:ext cx="960120" cy="1253659"/>
            </a:xfrm>
            <a:prstGeom prst="rect">
              <a:avLst/>
            </a:prstGeom>
            <a:effectLst>
              <a:glow rad="101600">
                <a:srgbClr val="000000">
                  <a:alpha val="40000"/>
                </a:srgbClr>
              </a:glow>
            </a:effectLst>
          </p:spPr>
        </p:pic>
      </p:grpSp>
      <p:sp>
        <p:nvSpPr>
          <p:cNvPr id="15" name="TextBox 14"/>
          <p:cNvSpPr txBox="1"/>
          <p:nvPr/>
        </p:nvSpPr>
        <p:spPr>
          <a:xfrm>
            <a:off x="287636" y="870535"/>
            <a:ext cx="8753795" cy="646331"/>
          </a:xfrm>
          <a:prstGeom prst="rect">
            <a:avLst/>
          </a:prstGeom>
          <a:noFill/>
        </p:spPr>
        <p:txBody>
          <a:bodyPr wrap="square" rtlCol="0">
            <a:spAutoFit/>
          </a:bodyPr>
          <a:lstStyle/>
          <a:p>
            <a:pPr algn="ctr"/>
            <a:r>
              <a:rPr lang="en-US" sz="3600" b="1" i="1" dirty="0" smtClean="0">
                <a:solidFill>
                  <a:srgbClr val="0000CC"/>
                </a:solidFill>
                <a:effectLst>
                  <a:outerShdw blurRad="38100" dist="38100" dir="2700000" algn="tl">
                    <a:srgbClr val="000000">
                      <a:alpha val="43137"/>
                    </a:srgbClr>
                  </a:outerShdw>
                </a:effectLst>
              </a:rPr>
              <a:t>Every thought &amp; Action by His Authority</a:t>
            </a:r>
            <a:endParaRPr lang="en-US" sz="3600" b="1" i="1"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23135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1+#ppt_w/2"/>
                                          </p:val>
                                        </p:tav>
                                        <p:tav tm="100000">
                                          <p:val>
                                            <p:strVal val="#ppt_x"/>
                                          </p:val>
                                        </p:tav>
                                      </p:tavLst>
                                    </p:anim>
                                    <p:anim calcmode="lin" valueType="num">
                                      <p:cBhvr additive="base">
                                        <p:cTn id="17"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par>
                                <p:cTn id="23" presetID="9" presetClass="emph" presetSubtype="0" grpId="1" nodeType="withEffect">
                                  <p:stCondLst>
                                    <p:cond delay="0"/>
                                  </p:stCondLst>
                                  <p:childTnLst>
                                    <p:set>
                                      <p:cBhvr rctx="PPT">
                                        <p:cTn id="24" dur="indefinite"/>
                                        <p:tgtEl>
                                          <p:spTgt spid="6"/>
                                        </p:tgtEl>
                                        <p:attrNameLst>
                                          <p:attrName>style.opacity</p:attrName>
                                        </p:attrNameLst>
                                      </p:cBhvr>
                                      <p:to>
                                        <p:strVal val="0.5"/>
                                      </p:to>
                                    </p:set>
                                    <p:animEffect filter="image" prLst="opacity: 0.5">
                                      <p:cBhvr rctx="IE">
                                        <p:cTn id="25" dur="indefinite"/>
                                        <p:tgtEl>
                                          <p:spTgt spid="6"/>
                                        </p:tgtEl>
                                      </p:cBhvr>
                                    </p:animEffect>
                                  </p:childTnLst>
                                </p:cTn>
                              </p:par>
                              <p:par>
                                <p:cTn id="26" presetID="9" presetClass="emph" presetSubtype="0" nodeType="withEffect">
                                  <p:stCondLst>
                                    <p:cond delay="0"/>
                                  </p:stCondLst>
                                  <p:childTnLst>
                                    <p:set>
                                      <p:cBhvr rctx="PPT">
                                        <p:cTn id="27" dur="indefinite"/>
                                        <p:tgtEl>
                                          <p:spTgt spid="1026"/>
                                        </p:tgtEl>
                                        <p:attrNameLst>
                                          <p:attrName>style.opacity</p:attrName>
                                        </p:attrNameLst>
                                      </p:cBhvr>
                                      <p:to>
                                        <p:strVal val="0.5"/>
                                      </p:to>
                                    </p:set>
                                    <p:animEffect filter="image" prLst="opacity: 0.5">
                                      <p:cBhvr rctx="IE">
                                        <p:cTn id="28" dur="indefinite"/>
                                        <p:tgtEl>
                                          <p:spTgt spid="1026"/>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9" presetClass="emph" presetSubtype="0" nodeType="withEffect">
                                  <p:stCondLst>
                                    <p:cond delay="0"/>
                                  </p:stCondLst>
                                  <p:childTnLst>
                                    <p:set>
                                      <p:cBhvr rctx="PPT">
                                        <p:cTn id="41" dur="indefinite"/>
                                        <p:tgtEl>
                                          <p:spTgt spid="1028"/>
                                        </p:tgtEl>
                                        <p:attrNameLst>
                                          <p:attrName>style.opacity</p:attrName>
                                        </p:attrNameLst>
                                      </p:cBhvr>
                                      <p:to>
                                        <p:strVal val="0.5"/>
                                      </p:to>
                                    </p:set>
                                    <p:animEffect filter="image" prLst="opacity: 0.5">
                                      <p:cBhvr rctx="IE">
                                        <p:cTn id="42" dur="indefinite"/>
                                        <p:tgtEl>
                                          <p:spTgt spid="1028"/>
                                        </p:tgtEl>
                                      </p:cBhvr>
                                    </p:animEffect>
                                  </p:childTnLst>
                                </p:cTn>
                              </p:par>
                              <p:par>
                                <p:cTn id="43" presetID="9" presetClass="emph" presetSubtype="0" grpId="1" nodeType="withEffect">
                                  <p:stCondLst>
                                    <p:cond delay="0"/>
                                  </p:stCondLst>
                                  <p:childTnLst>
                                    <p:set>
                                      <p:cBhvr rctx="PPT">
                                        <p:cTn id="44" dur="indefinite"/>
                                        <p:tgtEl>
                                          <p:spTgt spid="7"/>
                                        </p:tgtEl>
                                        <p:attrNameLst>
                                          <p:attrName>style.opacity</p:attrName>
                                        </p:attrNameLst>
                                      </p:cBhvr>
                                      <p:to>
                                        <p:strVal val="0.5"/>
                                      </p:to>
                                    </p:set>
                                    <p:animEffect filter="image" prLst="opacity: 0.5">
                                      <p:cBhvr rctx="IE">
                                        <p:cTn id="45" dur="indefinite"/>
                                        <p:tgtEl>
                                          <p:spTgt spid="7"/>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10"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atic.hdw.eweb4.com/media/wallpapers_dl/1/77/764159-light-wallpaper-h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24" y="-25554"/>
            <a:ext cx="9055220" cy="6883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19664" y="124076"/>
            <a:ext cx="7288662" cy="1487010"/>
          </a:xfrm>
          <a:prstGeom prst="rect">
            <a:avLst/>
          </a:prstGeom>
          <a:noFill/>
        </p:spPr>
        <p:txBody>
          <a:bodyPr wrap="none" rtlCol="0">
            <a:spAutoFit/>
          </a:bodyPr>
          <a:lstStyle/>
          <a:p>
            <a:pPr algn="ctr">
              <a:lnSpc>
                <a:spcPts val="5400"/>
              </a:lnSpc>
            </a:pPr>
            <a:r>
              <a:rPr lang="en-US" sz="5400" b="1" dirty="0" smtClean="0">
                <a:effectLst>
                  <a:glow rad="228600">
                    <a:srgbClr val="FFFFFF"/>
                  </a:glow>
                  <a:outerShdw blurRad="38100" dist="38100" dir="2700000" algn="tl">
                    <a:srgbClr val="000000">
                      <a:alpha val="43137"/>
                    </a:srgbClr>
                  </a:outerShdw>
                </a:effectLst>
              </a:rPr>
              <a:t>Summary:</a:t>
            </a:r>
            <a:br>
              <a:rPr lang="en-US" sz="5400" b="1" dirty="0" smtClean="0">
                <a:effectLst>
                  <a:glow rad="228600">
                    <a:srgbClr val="FFFFFF"/>
                  </a:glow>
                  <a:outerShdw blurRad="38100" dist="38100" dir="2700000" algn="tl">
                    <a:srgbClr val="000000">
                      <a:alpha val="43137"/>
                    </a:srgbClr>
                  </a:outerShdw>
                </a:effectLst>
              </a:rPr>
            </a:br>
            <a:r>
              <a:rPr lang="en-US" sz="5400" b="1" dirty="0" smtClean="0">
                <a:effectLst>
                  <a:glow rad="228600">
                    <a:srgbClr val="FFFFFF"/>
                  </a:glow>
                  <a:outerShdw blurRad="38100" dist="38100" dir="2700000" algn="tl">
                    <a:srgbClr val="000000">
                      <a:alpha val="43137"/>
                    </a:srgbClr>
                  </a:outerShdw>
                </a:effectLst>
              </a:rPr>
              <a:t>How </a:t>
            </a:r>
            <a:r>
              <a:rPr lang="en-US" sz="5400" b="1" dirty="0">
                <a:effectLst>
                  <a:glow rad="228600">
                    <a:srgbClr val="FFFFFF"/>
                  </a:glow>
                  <a:outerShdw blurRad="38100" dist="38100" dir="2700000" algn="tl">
                    <a:srgbClr val="000000">
                      <a:alpha val="43137"/>
                    </a:srgbClr>
                  </a:outerShdw>
                </a:effectLst>
              </a:rPr>
              <a:t>to </a:t>
            </a:r>
            <a:r>
              <a:rPr lang="en-US" sz="5400" b="1" dirty="0">
                <a:solidFill>
                  <a:srgbClr val="0000CC"/>
                </a:solidFill>
                <a:effectLst>
                  <a:glow rad="228600">
                    <a:srgbClr val="FFFFFF"/>
                  </a:glow>
                  <a:outerShdw blurRad="38100" dist="38100" dir="2700000" algn="tl">
                    <a:srgbClr val="000000">
                      <a:alpha val="43137"/>
                    </a:srgbClr>
                  </a:outerShdw>
                </a:effectLst>
              </a:rPr>
              <a:t>Honor </a:t>
            </a:r>
            <a:r>
              <a:rPr lang="en-US" sz="5400" b="1" dirty="0" smtClean="0">
                <a:effectLst>
                  <a:glow rad="228600">
                    <a:srgbClr val="FFFFFF"/>
                  </a:glow>
                  <a:outerShdw blurRad="38100" dist="38100" dir="2700000" algn="tl">
                    <a:srgbClr val="000000">
                      <a:alpha val="43137"/>
                    </a:srgbClr>
                  </a:outerShdw>
                </a:effectLst>
              </a:rPr>
              <a:t>Our </a:t>
            </a:r>
            <a:r>
              <a:rPr lang="en-US" sz="5400" b="1" dirty="0">
                <a:effectLst>
                  <a:glow rad="228600">
                    <a:srgbClr val="FFFFFF"/>
                  </a:glow>
                  <a:outerShdw blurRad="38100" dist="38100" dir="2700000" algn="tl">
                    <a:srgbClr val="000000">
                      <a:alpha val="43137"/>
                    </a:srgbClr>
                  </a:outerShdw>
                </a:effectLst>
              </a:rPr>
              <a:t>Lord </a:t>
            </a:r>
            <a:r>
              <a:rPr lang="en-US" sz="5400" b="1" dirty="0" smtClean="0">
                <a:effectLst>
                  <a:glow rad="228600">
                    <a:srgbClr val="FFFFFF"/>
                  </a:glow>
                  <a:outerShdw blurRad="38100" dist="38100" dir="2700000" algn="tl">
                    <a:srgbClr val="000000">
                      <a:alpha val="43137"/>
                    </a:srgbClr>
                  </a:outerShdw>
                </a:effectLst>
              </a:rPr>
              <a:t>!</a:t>
            </a:r>
            <a:endParaRPr lang="en-US" sz="5400" b="1" dirty="0">
              <a:effectLst>
                <a:glow rad="228600">
                  <a:srgbClr val="FFFFFF"/>
                </a:glow>
                <a:outerShdw blurRad="38100" dist="38100" dir="2700000" algn="tl">
                  <a:srgbClr val="000000">
                    <a:alpha val="43137"/>
                  </a:srgbClr>
                </a:outerShdw>
              </a:effectLst>
            </a:endParaRPr>
          </a:p>
        </p:txBody>
      </p:sp>
      <p:sp>
        <p:nvSpPr>
          <p:cNvPr id="3" name="TextBox 2"/>
          <p:cNvSpPr txBox="1"/>
          <p:nvPr/>
        </p:nvSpPr>
        <p:spPr>
          <a:xfrm>
            <a:off x="1002277" y="1663736"/>
            <a:ext cx="7360926" cy="5016758"/>
          </a:xfrm>
          <a:prstGeom prst="rect">
            <a:avLst/>
          </a:prstGeom>
          <a:noFill/>
        </p:spPr>
        <p:txBody>
          <a:bodyPr wrap="none" rtlCol="0">
            <a:spAutoFit/>
          </a:bodyPr>
          <a:lstStyle/>
          <a:p>
            <a:r>
              <a:rPr lang="en-US" sz="3200" b="1" dirty="0" smtClean="0">
                <a:effectLst>
                  <a:glow rad="139700">
                    <a:srgbClr val="FFFFFF"/>
                  </a:glow>
                  <a:outerShdw blurRad="38100" dist="38100" dir="2700000" algn="tl">
                    <a:srgbClr val="000000">
                      <a:alpha val="43137"/>
                    </a:srgbClr>
                  </a:outerShdw>
                </a:effectLst>
              </a:rPr>
              <a:t>1. Know Jesus trumps philosophy</a:t>
            </a:r>
          </a:p>
          <a:p>
            <a:r>
              <a:rPr lang="en-US" sz="3200" b="1" dirty="0" smtClean="0">
                <a:effectLst>
                  <a:glow rad="139700">
                    <a:srgbClr val="FFFFFF"/>
                  </a:glow>
                  <a:outerShdw blurRad="38100" dist="38100" dir="2700000" algn="tl">
                    <a:srgbClr val="000000">
                      <a:alpha val="43137"/>
                    </a:srgbClr>
                  </a:outerShdw>
                </a:effectLst>
              </a:rPr>
              <a:t>2. Rise to a New Life after baptism</a:t>
            </a:r>
          </a:p>
          <a:p>
            <a:r>
              <a:rPr lang="en-US" sz="3200" b="1" dirty="0" smtClean="0">
                <a:effectLst>
                  <a:glow rad="139700">
                    <a:srgbClr val="FFFFFF"/>
                  </a:glow>
                  <a:outerShdw blurRad="38100" dist="38100" dir="2700000" algn="tl">
                    <a:srgbClr val="000000">
                      <a:alpha val="43137"/>
                    </a:srgbClr>
                  </a:outerShdw>
                </a:effectLst>
              </a:rPr>
              <a:t>3. You’re not judged by the Old Law</a:t>
            </a:r>
          </a:p>
          <a:p>
            <a:r>
              <a:rPr lang="en-US" sz="3200" b="1" dirty="0" smtClean="0">
                <a:effectLst>
                  <a:glow rad="139700">
                    <a:srgbClr val="FFFFFF"/>
                  </a:glow>
                  <a:outerShdw blurRad="38100" dist="38100" dir="2700000" algn="tl">
                    <a:srgbClr val="000000">
                      <a:alpha val="43137"/>
                    </a:srgbClr>
                  </a:outerShdw>
                </a:effectLst>
              </a:rPr>
              <a:t>4. You’re not swayed by Fake Visions</a:t>
            </a:r>
          </a:p>
          <a:p>
            <a:r>
              <a:rPr lang="en-US" sz="3200" b="1" dirty="0" smtClean="0">
                <a:effectLst>
                  <a:glow rad="139700">
                    <a:srgbClr val="FFFFFF"/>
                  </a:glow>
                  <a:outerShdw blurRad="38100" dist="38100" dir="2700000" algn="tl">
                    <a:srgbClr val="000000">
                      <a:alpha val="43137"/>
                    </a:srgbClr>
                  </a:outerShdw>
                </a:effectLst>
              </a:rPr>
              <a:t>5. See </a:t>
            </a:r>
            <a:r>
              <a:rPr lang="en-US" sz="3200" b="1" dirty="0" err="1" smtClean="0">
                <a:effectLst>
                  <a:glow rad="139700">
                    <a:srgbClr val="FFFFFF"/>
                  </a:glow>
                  <a:outerShdw blurRad="38100" dist="38100" dir="2700000" algn="tl">
                    <a:srgbClr val="000000">
                      <a:alpha val="43137"/>
                    </a:srgbClr>
                  </a:outerShdw>
                </a:effectLst>
              </a:rPr>
              <a:t>YourSelf</a:t>
            </a:r>
            <a:r>
              <a:rPr lang="en-US" sz="3200" b="1" dirty="0" smtClean="0">
                <a:effectLst>
                  <a:glow rad="139700">
                    <a:srgbClr val="FFFFFF"/>
                  </a:glow>
                  <a:outerShdw blurRad="38100" dist="38100" dir="2700000" algn="tl">
                    <a:srgbClr val="000000">
                      <a:alpha val="43137"/>
                    </a:srgbClr>
                  </a:outerShdw>
                </a:effectLst>
              </a:rPr>
              <a:t> DEAD to the old sins</a:t>
            </a:r>
          </a:p>
          <a:p>
            <a:r>
              <a:rPr lang="en-US" sz="3200" b="1" dirty="0" smtClean="0">
                <a:effectLst>
                  <a:glow rad="139700">
                    <a:srgbClr val="FFFFFF"/>
                  </a:glow>
                  <a:outerShdw blurRad="38100" dist="38100" dir="2700000" algn="tl">
                    <a:srgbClr val="000000">
                      <a:alpha val="43137"/>
                    </a:srgbClr>
                  </a:outerShdw>
                </a:effectLst>
              </a:rPr>
              <a:t>6. Get       transplant of forgiveness</a:t>
            </a:r>
          </a:p>
          <a:p>
            <a:r>
              <a:rPr lang="en-US" sz="3200" b="1" dirty="0" smtClean="0">
                <a:effectLst>
                  <a:glow rad="139700">
                    <a:srgbClr val="FFFFFF"/>
                  </a:glow>
                  <a:outerShdw blurRad="38100" dist="38100" dir="2700000" algn="tl">
                    <a:srgbClr val="000000">
                      <a:alpha val="43137"/>
                    </a:srgbClr>
                  </a:outerShdw>
                </a:effectLst>
              </a:rPr>
              <a:t>7. Put on Love—the perfect bond of unity</a:t>
            </a:r>
          </a:p>
          <a:p>
            <a:r>
              <a:rPr lang="en-US" sz="3200" b="1" dirty="0" smtClean="0">
                <a:effectLst>
                  <a:glow rad="139700">
                    <a:srgbClr val="FFFFFF"/>
                  </a:glow>
                  <a:outerShdw blurRad="38100" dist="38100" dir="2700000" algn="tl">
                    <a:srgbClr val="000000">
                      <a:alpha val="43137"/>
                    </a:srgbClr>
                  </a:outerShdw>
                </a:effectLst>
              </a:rPr>
              <a:t>8. Let PEACE of Christ rule in your hearts</a:t>
            </a:r>
          </a:p>
          <a:p>
            <a:r>
              <a:rPr lang="en-US" sz="3200" b="1" dirty="0" smtClean="0">
                <a:effectLst>
                  <a:glow rad="139700">
                    <a:srgbClr val="FFFFFF"/>
                  </a:glow>
                  <a:outerShdw blurRad="38100" dist="38100" dir="2700000" algn="tl">
                    <a:srgbClr val="000000">
                      <a:alpha val="43137"/>
                    </a:srgbClr>
                  </a:outerShdw>
                </a:effectLst>
              </a:rPr>
              <a:t>9. Sing with Thankfulness in your hearts</a:t>
            </a:r>
          </a:p>
          <a:p>
            <a:r>
              <a:rPr lang="en-US" sz="3200" b="1" dirty="0" smtClean="0">
                <a:effectLst>
                  <a:glow rad="139700">
                    <a:srgbClr val="FFFFFF"/>
                  </a:glow>
                  <a:outerShdw blurRad="38100" dist="38100" dir="2700000" algn="tl">
                    <a:srgbClr val="000000">
                      <a:alpha val="43137"/>
                    </a:srgbClr>
                  </a:outerShdw>
                </a:effectLst>
              </a:rPr>
              <a:t>10. In all you do– operate by His Authority</a:t>
            </a:r>
            <a:endParaRPr lang="en-US" sz="3200" b="1" dirty="0">
              <a:effectLst>
                <a:glow rad="139700">
                  <a:srgbClr val="FFFFFF"/>
                </a:glow>
                <a:outerShdw blurRad="38100" dist="38100" dir="2700000" algn="tl">
                  <a:srgbClr val="000000">
                    <a:alpha val="43137"/>
                  </a:srgbClr>
                </a:outerShdw>
              </a:effectLst>
            </a:endParaRPr>
          </a:p>
        </p:txBody>
      </p:sp>
      <p:sp>
        <p:nvSpPr>
          <p:cNvPr id="4" name="Heart 3"/>
          <p:cNvSpPr/>
          <p:nvPr/>
        </p:nvSpPr>
        <p:spPr>
          <a:xfrm>
            <a:off x="2217510" y="4228806"/>
            <a:ext cx="370115" cy="39188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2769203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wipe(left)">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wipe(left)">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wipe(left)">
                                      <p:cBhvr>
                                        <p:cTn id="50" dur="50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wipe(left)">
                                      <p:cBhvr>
                                        <p:cTn id="5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7579" y="963460"/>
            <a:ext cx="8398469" cy="1080552"/>
          </a:xfrm>
          <a:prstGeom prst="rect">
            <a:avLst/>
          </a:prstGeom>
          <a:ln w="57150">
            <a:solidFill>
              <a:schemeClr val="tx1"/>
            </a:solidFill>
          </a:ln>
        </p:spPr>
        <p:txBody>
          <a:bodyPr wrap="square">
            <a:spAutoFit/>
          </a:bodyPr>
          <a:lstStyle/>
          <a:p>
            <a:pPr algn="ctr">
              <a:lnSpc>
                <a:spcPts val="3800"/>
              </a:lnSpc>
            </a:pPr>
            <a:r>
              <a:rPr lang="en-US" sz="3200" b="1" dirty="0">
                <a:effectLst>
                  <a:outerShdw blurRad="38100" dist="38100" dir="2700000" algn="tl">
                    <a:srgbClr val="000000">
                      <a:alpha val="43137"/>
                    </a:srgbClr>
                  </a:outerShdw>
                </a:effectLst>
              </a:rPr>
              <a:t>Col </a:t>
            </a:r>
            <a:r>
              <a:rPr lang="en-US" sz="3200" b="1" dirty="0" smtClean="0">
                <a:effectLst>
                  <a:outerShdw blurRad="38100" dist="38100" dir="2700000" algn="tl">
                    <a:srgbClr val="000000">
                      <a:alpha val="43137"/>
                    </a:srgbClr>
                  </a:outerShdw>
                </a:effectLst>
              </a:rPr>
              <a:t>2:9  For </a:t>
            </a:r>
            <a:r>
              <a:rPr lang="en-US" sz="3200" b="1" dirty="0">
                <a:effectLst>
                  <a:outerShdw blurRad="38100" dist="38100" dir="2700000" algn="tl">
                    <a:srgbClr val="000000">
                      <a:alpha val="43137"/>
                    </a:srgbClr>
                  </a:outerShdw>
                </a:effectLst>
              </a:rPr>
              <a:t>in Him all the </a:t>
            </a:r>
            <a:r>
              <a:rPr lang="en-US" sz="4000" b="1" i="1" u="sng" dirty="0" smtClean="0">
                <a:solidFill>
                  <a:srgbClr val="0000CC"/>
                </a:solidFill>
                <a:effectLst>
                  <a:outerShdw blurRad="38100" dist="38100" dir="2700000" algn="tl">
                    <a:srgbClr val="000000">
                      <a:alpha val="43137"/>
                    </a:srgbClr>
                  </a:outerShdw>
                </a:effectLst>
              </a:rPr>
              <a:t>Fullness </a:t>
            </a:r>
            <a:r>
              <a:rPr lang="en-US" sz="4000" b="1" i="1" u="sng" dirty="0">
                <a:solidFill>
                  <a:srgbClr val="0000CC"/>
                </a:solidFill>
                <a:effectLst>
                  <a:outerShdw blurRad="38100" dist="38100" dir="2700000" algn="tl">
                    <a:srgbClr val="000000">
                      <a:alpha val="43137"/>
                    </a:srgbClr>
                  </a:outerShdw>
                </a:effectLst>
              </a:rPr>
              <a:t>o</a:t>
            </a:r>
            <a:r>
              <a:rPr lang="en-US" sz="4000" b="1" i="1" dirty="0">
                <a:solidFill>
                  <a:srgbClr val="0000CC"/>
                </a:solidFill>
                <a:effectLst>
                  <a:outerShdw blurRad="38100" dist="38100" dir="2700000" algn="tl">
                    <a:srgbClr val="000000">
                      <a:alpha val="43137"/>
                    </a:srgbClr>
                  </a:outerShdw>
                </a:effectLst>
              </a:rPr>
              <a:t>f </a:t>
            </a:r>
            <a:r>
              <a:rPr lang="en-US" sz="4000" b="1" i="1" u="sng" dirty="0">
                <a:solidFill>
                  <a:srgbClr val="0000CC"/>
                </a:solidFill>
                <a:effectLst>
                  <a:outerShdw blurRad="38100" dist="38100" dir="2700000" algn="tl">
                    <a:srgbClr val="000000">
                      <a:alpha val="43137"/>
                    </a:srgbClr>
                  </a:outerShdw>
                </a:effectLst>
              </a:rPr>
              <a:t>Deit</a:t>
            </a:r>
            <a:r>
              <a:rPr lang="en-US" sz="4000" b="1" i="1" dirty="0">
                <a:solidFill>
                  <a:srgbClr val="0000CC"/>
                </a:solidFill>
                <a:effectLst>
                  <a:outerShdw blurRad="38100" dist="38100" dir="2700000" algn="tl">
                    <a:srgbClr val="000000">
                      <a:alpha val="43137"/>
                    </a:srgbClr>
                  </a:outerShdw>
                </a:effectLst>
              </a:rPr>
              <a:t>y </a:t>
            </a:r>
            <a:r>
              <a:rPr lang="en-US" sz="3200" b="1" dirty="0" smtClean="0">
                <a:effectLst>
                  <a:outerShdw blurRad="38100" dist="38100" dir="2700000" algn="tl">
                    <a:srgbClr val="000000">
                      <a:alpha val="43137"/>
                    </a:srgbClr>
                  </a:outerShdw>
                </a:effectLst>
              </a:rPr>
              <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dwells </a:t>
            </a:r>
            <a:r>
              <a:rPr lang="en-US" sz="3200" b="1" dirty="0">
                <a:effectLst>
                  <a:outerShdw blurRad="38100" dist="38100" dir="2700000" algn="tl">
                    <a:srgbClr val="000000">
                      <a:alpha val="43137"/>
                    </a:srgbClr>
                  </a:outerShdw>
                </a:effectLst>
              </a:rPr>
              <a:t>in </a:t>
            </a:r>
            <a:r>
              <a:rPr lang="en-US" sz="4000" b="1" i="1" dirty="0" smtClean="0">
                <a:solidFill>
                  <a:srgbClr val="C00000"/>
                </a:solidFill>
                <a:effectLst>
                  <a:outerShdw blurRad="38100" dist="38100" dir="2700000" algn="tl">
                    <a:srgbClr val="000000">
                      <a:alpha val="43137"/>
                    </a:srgbClr>
                  </a:outerShdw>
                </a:effectLst>
              </a:rPr>
              <a:t>Bodily</a:t>
            </a:r>
            <a:r>
              <a:rPr lang="en-US" sz="4000" b="1" dirty="0" smtClean="0">
                <a:effectLst>
                  <a:outerShdw blurRad="38100" dist="38100" dir="2700000" algn="tl">
                    <a:srgbClr val="000000">
                      <a:alpha val="43137"/>
                    </a:srgbClr>
                  </a:outerShdw>
                </a:effectLst>
              </a:rPr>
              <a:t> </a:t>
            </a:r>
            <a:r>
              <a:rPr lang="en-US" sz="3200" b="1" dirty="0" smtClean="0">
                <a:effectLst>
                  <a:outerShdw blurRad="38100" dist="38100" dir="2700000" algn="tl">
                    <a:srgbClr val="000000">
                      <a:alpha val="43137"/>
                    </a:srgbClr>
                  </a:outerShdw>
                </a:effectLst>
              </a:rPr>
              <a:t>form.   </a:t>
            </a:r>
            <a:endParaRPr lang="en-US" sz="3200"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lum bright="-10000" contrast="10000"/>
            <a:extLst>
              <a:ext uri="{28A0092B-C50C-407E-A947-70E740481C1C}">
                <a14:useLocalDpi xmlns:a14="http://schemas.microsoft.com/office/drawing/2010/main" val="0"/>
              </a:ext>
            </a:extLst>
          </a:blip>
          <a:stretch>
            <a:fillRect/>
          </a:stretch>
        </p:blipFill>
        <p:spPr>
          <a:xfrm>
            <a:off x="367579" y="2576945"/>
            <a:ext cx="4479636" cy="3893705"/>
          </a:xfrm>
          <a:prstGeom prst="rect">
            <a:avLst/>
          </a:prstGeom>
          <a:ln>
            <a:noFill/>
          </a:ln>
          <a:effectLst>
            <a:outerShdw blurRad="215900" dist="292100" dir="2700000" algn="tl" rotWithShape="0">
              <a:schemeClr val="tx1"/>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xtBox 4"/>
          <p:cNvSpPr txBox="1"/>
          <p:nvPr/>
        </p:nvSpPr>
        <p:spPr>
          <a:xfrm>
            <a:off x="4484868" y="2162438"/>
            <a:ext cx="4458272" cy="1477328"/>
          </a:xfrm>
          <a:prstGeom prst="rect">
            <a:avLst/>
          </a:prstGeom>
          <a:noFill/>
        </p:spPr>
        <p:txBody>
          <a:bodyPr wrap="none" rtlCol="0">
            <a:spAutoFit/>
          </a:bodyPr>
          <a:lstStyle/>
          <a:p>
            <a:pPr algn="ctr">
              <a:lnSpc>
                <a:spcPts val="3600"/>
              </a:lnSpc>
            </a:pPr>
            <a:r>
              <a:rPr lang="en-US" sz="3200" b="1" dirty="0" smtClean="0"/>
              <a:t>The </a:t>
            </a:r>
            <a:r>
              <a:rPr lang="en-US" sz="3200" b="1" i="1" u="sng" dirty="0" smtClean="0">
                <a:solidFill>
                  <a:srgbClr val="0000CC"/>
                </a:solidFill>
                <a:effectLst>
                  <a:outerShdw blurRad="38100" dist="38100" dir="2700000" algn="tl">
                    <a:srgbClr val="000000">
                      <a:alpha val="43137"/>
                    </a:srgbClr>
                  </a:outerShdw>
                </a:effectLst>
              </a:rPr>
              <a:t>Divine Nature</a:t>
            </a:r>
            <a:r>
              <a:rPr lang="en-US" sz="3200" b="1" i="1" dirty="0" smtClean="0">
                <a:solidFill>
                  <a:srgbClr val="0000CC"/>
                </a:solidFill>
                <a:effectLst>
                  <a:outerShdw blurRad="38100" dist="38100" dir="2700000" algn="tl">
                    <a:srgbClr val="000000">
                      <a:alpha val="43137"/>
                    </a:srgbClr>
                  </a:outerShdw>
                </a:effectLst>
              </a:rPr>
              <a:t> </a:t>
            </a:r>
            <a:r>
              <a:rPr lang="en-US" sz="3200" b="1" dirty="0" smtClean="0"/>
              <a:t>is fully</a:t>
            </a:r>
            <a:br>
              <a:rPr lang="en-US" sz="3200" b="1" dirty="0" smtClean="0"/>
            </a:br>
            <a:r>
              <a:rPr lang="en-US" sz="3200" b="1" dirty="0" smtClean="0"/>
              <a:t>present </a:t>
            </a:r>
            <a:r>
              <a:rPr lang="en-US" sz="3200" b="1" dirty="0"/>
              <a:t>in </a:t>
            </a:r>
            <a:r>
              <a:rPr lang="en-US" sz="3200" b="1" dirty="0" smtClean="0"/>
              <a:t>the </a:t>
            </a:r>
            <a:r>
              <a:rPr lang="en-US" sz="3200" b="1" dirty="0"/>
              <a:t>human </a:t>
            </a:r>
            <a:r>
              <a:rPr lang="en-US" sz="3200" b="1" dirty="0" smtClean="0"/>
              <a:t/>
            </a:r>
            <a:br>
              <a:rPr lang="en-US" sz="3200" b="1" dirty="0" smtClean="0"/>
            </a:br>
            <a:r>
              <a:rPr lang="en-US" sz="3200" b="1" dirty="0" smtClean="0"/>
              <a:t>person </a:t>
            </a:r>
            <a:r>
              <a:rPr lang="en-US" sz="3200" b="1" dirty="0"/>
              <a:t>of Christ. </a:t>
            </a:r>
          </a:p>
        </p:txBody>
      </p:sp>
      <p:sp>
        <p:nvSpPr>
          <p:cNvPr id="6" name="TextBox 5"/>
          <p:cNvSpPr txBox="1"/>
          <p:nvPr/>
        </p:nvSpPr>
        <p:spPr>
          <a:xfrm>
            <a:off x="4062516" y="3691667"/>
            <a:ext cx="4703532" cy="1938992"/>
          </a:xfrm>
          <a:prstGeom prst="rect">
            <a:avLst/>
          </a:prstGeom>
          <a:noFill/>
        </p:spPr>
        <p:txBody>
          <a:bodyPr wrap="none" rtlCol="0">
            <a:spAutoFit/>
          </a:bodyPr>
          <a:lstStyle/>
          <a:p>
            <a:pPr algn="r">
              <a:lnSpc>
                <a:spcPts val="3600"/>
              </a:lnSpc>
            </a:pPr>
            <a:r>
              <a:rPr lang="en-US" sz="3200" b="1" dirty="0" smtClean="0">
                <a:effectLst>
                  <a:glow rad="228600">
                    <a:srgbClr val="B2B2B2"/>
                  </a:glow>
                  <a:outerShdw blurRad="38100" dist="38100" dir="2700000" algn="tl">
                    <a:srgbClr val="000000">
                      <a:alpha val="43137"/>
                    </a:srgbClr>
                  </a:outerShdw>
                </a:effectLst>
              </a:rPr>
              <a:t>Gnostic heretics claimed </a:t>
            </a:r>
            <a:br>
              <a:rPr lang="en-US" sz="3200" b="1" dirty="0" smtClean="0">
                <a:effectLst>
                  <a:glow rad="228600">
                    <a:srgbClr val="B2B2B2"/>
                  </a:glow>
                  <a:outerShdw blurRad="38100" dist="38100" dir="2700000" algn="tl">
                    <a:srgbClr val="000000">
                      <a:alpha val="43137"/>
                    </a:srgbClr>
                  </a:outerShdw>
                </a:effectLst>
              </a:rPr>
            </a:br>
            <a:r>
              <a:rPr lang="en-US" sz="3200" b="1" dirty="0" smtClean="0">
                <a:effectLst>
                  <a:glow rad="228600">
                    <a:srgbClr val="B2B2B2"/>
                  </a:glow>
                  <a:outerShdw blurRad="38100" dist="38100" dir="2700000" algn="tl">
                    <a:srgbClr val="000000">
                      <a:alpha val="43137"/>
                    </a:srgbClr>
                  </a:outerShdw>
                </a:effectLst>
              </a:rPr>
              <a:t>Jesus was an intermediary</a:t>
            </a:r>
            <a:br>
              <a:rPr lang="en-US" sz="3200" b="1" dirty="0" smtClean="0">
                <a:effectLst>
                  <a:glow rad="228600">
                    <a:srgbClr val="B2B2B2"/>
                  </a:glow>
                  <a:outerShdw blurRad="38100" dist="38100" dir="2700000" algn="tl">
                    <a:srgbClr val="000000">
                      <a:alpha val="43137"/>
                    </a:srgbClr>
                  </a:outerShdw>
                </a:effectLst>
              </a:rPr>
            </a:br>
            <a:r>
              <a:rPr lang="en-US" sz="3200" b="1" i="1" dirty="0" smtClean="0">
                <a:solidFill>
                  <a:srgbClr val="C00000"/>
                </a:solidFill>
                <a:effectLst>
                  <a:glow rad="228600">
                    <a:srgbClr val="B2B2B2"/>
                  </a:glow>
                  <a:outerShdw blurRad="38100" dist="38100" dir="2700000" algn="tl">
                    <a:srgbClr val="000000">
                      <a:alpha val="43137"/>
                    </a:srgbClr>
                  </a:outerShdw>
                </a:effectLst>
              </a:rPr>
              <a:t>angel with no actual body </a:t>
            </a:r>
            <a:br>
              <a:rPr lang="en-US" sz="3200" b="1" i="1" dirty="0" smtClean="0">
                <a:solidFill>
                  <a:srgbClr val="C00000"/>
                </a:solidFill>
                <a:effectLst>
                  <a:glow rad="228600">
                    <a:srgbClr val="B2B2B2"/>
                  </a:glow>
                  <a:outerShdw blurRad="38100" dist="38100" dir="2700000" algn="tl">
                    <a:srgbClr val="000000">
                      <a:alpha val="43137"/>
                    </a:srgbClr>
                  </a:outerShdw>
                </a:effectLst>
              </a:rPr>
            </a:br>
            <a:r>
              <a:rPr lang="en-US" sz="3200" b="1" dirty="0" smtClean="0">
                <a:effectLst>
                  <a:glow rad="228600">
                    <a:srgbClr val="B2B2B2"/>
                  </a:glow>
                  <a:outerShdw blurRad="38100" dist="38100" dir="2700000" algn="tl">
                    <a:srgbClr val="000000">
                      <a:alpha val="43137"/>
                    </a:srgbClr>
                  </a:outerShdw>
                </a:effectLst>
              </a:rPr>
              <a:t>--only an apparent body!</a:t>
            </a:r>
            <a:endParaRPr lang="en-US" sz="3200" b="1" dirty="0">
              <a:effectLst>
                <a:glow rad="228600">
                  <a:srgbClr val="B2B2B2"/>
                </a:glow>
                <a:outerShdw blurRad="38100" dist="38100" dir="2700000" algn="tl">
                  <a:srgbClr val="000000">
                    <a:alpha val="43137"/>
                  </a:srgbClr>
                </a:outerShdw>
              </a:effectLst>
            </a:endParaRPr>
          </a:p>
        </p:txBody>
      </p:sp>
      <p:sp>
        <p:nvSpPr>
          <p:cNvPr id="7" name="TextBox 6"/>
          <p:cNvSpPr txBox="1"/>
          <p:nvPr/>
        </p:nvSpPr>
        <p:spPr>
          <a:xfrm>
            <a:off x="749866" y="5734461"/>
            <a:ext cx="8016182" cy="1015663"/>
          </a:xfrm>
          <a:prstGeom prst="rect">
            <a:avLst/>
          </a:prstGeom>
          <a:noFill/>
        </p:spPr>
        <p:txBody>
          <a:bodyPr wrap="square" rtlCol="0">
            <a:spAutoFit/>
          </a:bodyPr>
          <a:lstStyle/>
          <a:p>
            <a:pPr algn="ctr">
              <a:lnSpc>
                <a:spcPts val="3600"/>
              </a:lnSpc>
            </a:pPr>
            <a:r>
              <a:rPr lang="en-US" sz="3200" b="1" dirty="0" smtClean="0">
                <a:solidFill>
                  <a:srgbClr val="FFFF00"/>
                </a:solidFill>
                <a:effectLst>
                  <a:glow rad="228600">
                    <a:schemeClr val="tx1">
                      <a:lumMod val="85000"/>
                      <a:lumOff val="15000"/>
                    </a:schemeClr>
                  </a:glow>
                  <a:outerShdw blurRad="38100" dist="38100" dir="2700000" algn="tl">
                    <a:srgbClr val="000000">
                      <a:alpha val="43137"/>
                    </a:srgbClr>
                  </a:outerShdw>
                </a:effectLst>
              </a:rPr>
              <a:t>Here</a:t>
            </a:r>
            <a:r>
              <a:rPr lang="en-US" sz="3200" b="1" dirty="0" smtClean="0">
                <a:solidFill>
                  <a:schemeClr val="bg1"/>
                </a:solidFill>
                <a:effectLst>
                  <a:glow rad="228600">
                    <a:schemeClr val="tx1">
                      <a:lumMod val="85000"/>
                      <a:lumOff val="15000"/>
                    </a:schemeClr>
                  </a:glow>
                  <a:outerShdw blurRad="38100" dist="38100" dir="2700000" algn="tl">
                    <a:srgbClr val="000000">
                      <a:alpha val="43137"/>
                    </a:srgbClr>
                  </a:outerShdw>
                </a:effectLst>
              </a:rPr>
              <a:t> Paul affirms Christ was both fully God and truly Man. ( See also  1 John 4:2-3)</a:t>
            </a:r>
            <a:endParaRPr lang="en-US" sz="3200" b="1" dirty="0">
              <a:solidFill>
                <a:schemeClr val="bg1"/>
              </a:solidFill>
              <a:effectLst>
                <a:glow rad="228600">
                  <a:schemeClr val="tx1">
                    <a:lumMod val="85000"/>
                    <a:lumOff val="15000"/>
                  </a:schemeClr>
                </a:glow>
                <a:outerShdw blurRad="38100" dist="38100" dir="2700000" algn="tl">
                  <a:srgbClr val="000000">
                    <a:alpha val="43137"/>
                  </a:srgbClr>
                </a:outerShdw>
              </a:effectLst>
            </a:endParaRPr>
          </a:p>
        </p:txBody>
      </p:sp>
      <p:sp>
        <p:nvSpPr>
          <p:cNvPr id="10" name="TextBox 9"/>
          <p:cNvSpPr txBox="1"/>
          <p:nvPr/>
        </p:nvSpPr>
        <p:spPr>
          <a:xfrm>
            <a:off x="138214" y="41564"/>
            <a:ext cx="8902886" cy="794513"/>
          </a:xfrm>
          <a:prstGeom prst="rect">
            <a:avLst/>
          </a:prstGeom>
          <a:noFill/>
        </p:spPr>
        <p:txBody>
          <a:bodyPr wrap="none" rtlCol="0">
            <a:spAutoFit/>
          </a:bodyPr>
          <a:lstStyle/>
          <a:p>
            <a:pPr algn="ctr">
              <a:lnSpc>
                <a:spcPts val="5400"/>
              </a:lnSpc>
            </a:pPr>
            <a:r>
              <a:rPr lang="en-US" sz="5400" b="1" dirty="0" smtClean="0">
                <a:effectLst>
                  <a:outerShdw blurRad="38100" dist="38100" dir="2700000" algn="tl">
                    <a:srgbClr val="000000">
                      <a:alpha val="43137"/>
                    </a:srgbClr>
                  </a:outerShdw>
                </a:effectLst>
              </a:rPr>
              <a:t>How to </a:t>
            </a:r>
            <a:r>
              <a:rPr lang="en-US" sz="5400" b="1" i="1" dirty="0" smtClean="0">
                <a:solidFill>
                  <a:srgbClr val="0000CC"/>
                </a:solidFill>
                <a:effectLst>
                  <a:outerShdw blurRad="38100" dist="38100" dir="2700000" algn="tl">
                    <a:srgbClr val="000000">
                      <a:alpha val="43137"/>
                    </a:srgbClr>
                  </a:outerShdw>
                </a:effectLst>
              </a:rPr>
              <a:t>Honor Jesus </a:t>
            </a:r>
            <a:r>
              <a:rPr lang="en-US" sz="5400" b="1" dirty="0" smtClean="0">
                <a:effectLst>
                  <a:outerShdw blurRad="38100" dist="38100" dir="2700000" algn="tl">
                    <a:srgbClr val="000000">
                      <a:alpha val="43137"/>
                    </a:srgbClr>
                  </a:outerShdw>
                </a:effectLst>
              </a:rPr>
              <a:t>Our Lord !</a:t>
            </a:r>
            <a:endParaRPr lang="en-US" sz="4000" b="1"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0195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750"/>
                                        <p:tgtEl>
                                          <p:spTgt spid="6">
                                            <p:txEl>
                                              <p:pRg st="0" end="0"/>
                                            </p:txEl>
                                          </p:spTgt>
                                        </p:tgtEl>
                                      </p:cBhvr>
                                    </p:animEffect>
                                    <p:anim calcmode="lin" valueType="num">
                                      <p:cBhvr>
                                        <p:cTn id="15" dur="75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16" dur="750" fill="hold"/>
                                        <p:tgtEl>
                                          <p:spTgt spid="6">
                                            <p:txEl>
                                              <p:pRg st="0" end="0"/>
                                            </p:txEl>
                                          </p:spTgt>
                                        </p:tgtEl>
                                        <p:attrNameLst>
                                          <p:attrName>ppt_h</p:attrName>
                                        </p:attrNameLst>
                                      </p:cBhvr>
                                      <p:tavLst>
                                        <p:tav tm="0">
                                          <p:val>
                                            <p:strVal val="#ppt_h"/>
                                          </p:val>
                                        </p:tav>
                                        <p:tav tm="100000">
                                          <p:val>
                                            <p:strVal val="#ppt_h"/>
                                          </p:val>
                                        </p:tav>
                                      </p:tavLst>
                                    </p:anim>
                                  </p:childTnLst>
                                </p:cTn>
                              </p:par>
                              <p:par>
                                <p:cTn id="17" presetID="9" presetClass="emph" presetSubtype="0" grpId="1" nodeType="withEffect">
                                  <p:stCondLst>
                                    <p:cond delay="0"/>
                                  </p:stCondLst>
                                  <p:childTnLst>
                                    <p:set>
                                      <p:cBhvr rctx="PPT">
                                        <p:cTn id="18" dur="indefinite"/>
                                        <p:tgtEl>
                                          <p:spTgt spid="5"/>
                                        </p:tgtEl>
                                        <p:attrNameLst>
                                          <p:attrName>style.opacity</p:attrName>
                                        </p:attrNameLst>
                                      </p:cBhvr>
                                      <p:to>
                                        <p:strVal val="0.5"/>
                                      </p:to>
                                    </p:set>
                                    <p:animEffect filter="image" prLst="opacity: 0.5">
                                      <p:cBhvr rctx="IE">
                                        <p:cTn id="19" dur="indefinite"/>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7"/>
                                        </p:tgtEl>
                                        <p:attrNameLst>
                                          <p:attrName>ppt_y</p:attrName>
                                        </p:attrNameLst>
                                      </p:cBhvr>
                                      <p:tavLst>
                                        <p:tav tm="0" fmla="#ppt_y+(sin(-2*pi*(1-$))*-#ppt_x+cos(-2*pi*(1-$))*(1-#ppt_y))*(1-$)">
                                          <p:val>
                                            <p:fltVal val="0"/>
                                          </p:val>
                                        </p:tav>
                                        <p:tav tm="100000">
                                          <p:val>
                                            <p:fltVal val="1"/>
                                          </p:val>
                                        </p:tav>
                                      </p:tavLst>
                                    </p:anim>
                                  </p:childTnLst>
                                </p:cTn>
                              </p:par>
                              <p:par>
                                <p:cTn id="28" presetID="9" presetClass="emph" presetSubtype="0" grpId="0" nodeType="withEffect">
                                  <p:stCondLst>
                                    <p:cond delay="0"/>
                                  </p:stCondLst>
                                  <p:childTnLst>
                                    <p:set>
                                      <p:cBhvr rctx="PPT">
                                        <p:cTn id="29" dur="indefinite"/>
                                        <p:tgtEl>
                                          <p:spTgt spid="6">
                                            <p:txEl>
                                              <p:pRg st="0" end="0"/>
                                            </p:txEl>
                                          </p:spTgt>
                                        </p:tgtEl>
                                        <p:attrNameLst>
                                          <p:attrName>style.opacity</p:attrName>
                                        </p:attrNameLst>
                                      </p:cBhvr>
                                      <p:to>
                                        <p:strVal val="0.5"/>
                                      </p:to>
                                    </p:set>
                                    <p:animEffect filter="image" prLst="opacity: 0.5">
                                      <p:cBhvr rctx="IE">
                                        <p:cTn id="30" dur="indefinite"/>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build="allAtOnce"/>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827"/>
          <a:stretch/>
        </p:blipFill>
        <p:spPr>
          <a:xfrm>
            <a:off x="0" y="760657"/>
            <a:ext cx="9256402" cy="6097343"/>
          </a:xfrm>
          <a:prstGeom prst="rect">
            <a:avLst/>
          </a:prstGeom>
          <a:effectLst>
            <a:softEdge rad="317500"/>
          </a:effectLst>
        </p:spPr>
      </p:pic>
      <p:sp>
        <p:nvSpPr>
          <p:cNvPr id="3" name="Rectangle 2"/>
          <p:cNvSpPr/>
          <p:nvPr/>
        </p:nvSpPr>
        <p:spPr>
          <a:xfrm>
            <a:off x="311378" y="914399"/>
            <a:ext cx="8633646" cy="2062103"/>
          </a:xfrm>
          <a:prstGeom prst="rect">
            <a:avLst/>
          </a:prstGeom>
          <a:ln w="57150">
            <a:solidFill>
              <a:srgbClr val="00B0F0"/>
            </a:solidFill>
          </a:ln>
        </p:spPr>
        <p:txBody>
          <a:bodyPr wrap="square">
            <a:spAutoFit/>
          </a:bodyPr>
          <a:lstStyle/>
          <a:p>
            <a:pPr algn="ctr"/>
            <a:r>
              <a:rPr lang="en-US" sz="3200" b="1" dirty="0">
                <a:solidFill>
                  <a:schemeClr val="bg1"/>
                </a:solidFill>
                <a:effectLst>
                  <a:glow rad="139700">
                    <a:schemeClr val="tx1"/>
                  </a:glow>
                  <a:outerShdw blurRad="38100" dist="38100" dir="2700000" algn="tl">
                    <a:srgbClr val="000000">
                      <a:alpha val="43137"/>
                    </a:srgbClr>
                  </a:outerShdw>
                </a:effectLst>
              </a:rPr>
              <a:t>Col </a:t>
            </a:r>
            <a:r>
              <a:rPr lang="en-US" sz="3200" b="1" dirty="0" smtClean="0">
                <a:solidFill>
                  <a:schemeClr val="bg1"/>
                </a:solidFill>
                <a:effectLst>
                  <a:glow rad="139700">
                    <a:schemeClr val="tx1"/>
                  </a:glow>
                  <a:outerShdw blurRad="38100" dist="38100" dir="2700000" algn="tl">
                    <a:srgbClr val="000000">
                      <a:alpha val="43137"/>
                    </a:srgbClr>
                  </a:outerShdw>
                </a:effectLst>
              </a:rPr>
              <a:t>2:12  </a:t>
            </a:r>
            <a:r>
              <a:rPr lang="en-US" sz="3200" b="1" i="1" dirty="0" smtClean="0">
                <a:solidFill>
                  <a:srgbClr val="FFFF00"/>
                </a:solidFill>
                <a:effectLst>
                  <a:glow rad="139700">
                    <a:schemeClr val="tx1"/>
                  </a:glow>
                  <a:outerShdw blurRad="38100" dist="38100" dir="2700000" algn="tl">
                    <a:srgbClr val="000000">
                      <a:alpha val="43137"/>
                    </a:srgbClr>
                  </a:outerShdw>
                </a:effectLst>
              </a:rPr>
              <a:t>Having </a:t>
            </a:r>
            <a:r>
              <a:rPr lang="en-US" sz="3200" b="1" i="1" dirty="0">
                <a:solidFill>
                  <a:srgbClr val="FFFF00"/>
                </a:solidFill>
                <a:effectLst>
                  <a:glow rad="139700">
                    <a:schemeClr val="tx1"/>
                  </a:glow>
                  <a:outerShdw blurRad="38100" dist="38100" dir="2700000" algn="tl">
                    <a:srgbClr val="000000">
                      <a:alpha val="43137"/>
                    </a:srgbClr>
                  </a:outerShdw>
                </a:effectLst>
              </a:rPr>
              <a:t>been buried with Him in baptism</a:t>
            </a:r>
            <a:r>
              <a:rPr lang="en-US" sz="3200" b="1" dirty="0">
                <a:solidFill>
                  <a:schemeClr val="bg1"/>
                </a:solidFill>
                <a:effectLst>
                  <a:glow rad="139700">
                    <a:schemeClr val="tx1"/>
                  </a:glow>
                  <a:outerShdw blurRad="38100" dist="38100" dir="2700000" algn="tl">
                    <a:srgbClr val="000000">
                      <a:alpha val="43137"/>
                    </a:srgbClr>
                  </a:outerShdw>
                </a:effectLst>
              </a:rPr>
              <a:t>, in which you were also raised up with Him through faith in the working of God, who </a:t>
            </a:r>
            <a:r>
              <a:rPr lang="en-US" sz="3200" b="1" dirty="0" smtClean="0">
                <a:solidFill>
                  <a:schemeClr val="bg1"/>
                </a:solidFill>
                <a:effectLst>
                  <a:glow rad="139700">
                    <a:schemeClr val="tx1"/>
                  </a:glow>
                  <a:outerShdw blurRad="38100" dist="38100" dir="2700000" algn="tl">
                    <a:srgbClr val="000000">
                      <a:alpha val="43137"/>
                    </a:srgbClr>
                  </a:outerShdw>
                </a:effectLst>
              </a:rPr>
              <a:t/>
            </a:r>
            <a:br>
              <a:rPr lang="en-US" sz="3200" b="1" dirty="0" smtClean="0">
                <a:solidFill>
                  <a:schemeClr val="bg1"/>
                </a:solidFill>
                <a:effectLst>
                  <a:glow rad="139700">
                    <a:schemeClr val="tx1"/>
                  </a:glow>
                  <a:outerShdw blurRad="38100" dist="38100" dir="2700000" algn="tl">
                    <a:srgbClr val="000000">
                      <a:alpha val="43137"/>
                    </a:srgbClr>
                  </a:outerShdw>
                </a:effectLst>
              </a:rPr>
            </a:br>
            <a:r>
              <a:rPr lang="en-US" sz="3200" b="1" dirty="0" smtClean="0">
                <a:solidFill>
                  <a:schemeClr val="bg1"/>
                </a:solidFill>
                <a:effectLst>
                  <a:glow rad="139700">
                    <a:schemeClr val="tx1"/>
                  </a:glow>
                  <a:outerShdw blurRad="38100" dist="38100" dir="2700000" algn="tl">
                    <a:srgbClr val="000000">
                      <a:alpha val="43137"/>
                    </a:srgbClr>
                  </a:outerShdw>
                </a:effectLst>
              </a:rPr>
              <a:t>raised </a:t>
            </a:r>
            <a:r>
              <a:rPr lang="en-US" sz="3200" b="1" dirty="0">
                <a:solidFill>
                  <a:schemeClr val="bg1"/>
                </a:solidFill>
                <a:effectLst>
                  <a:glow rad="139700">
                    <a:schemeClr val="tx1"/>
                  </a:glow>
                  <a:outerShdw blurRad="38100" dist="38100" dir="2700000" algn="tl">
                    <a:srgbClr val="000000">
                      <a:alpha val="43137"/>
                    </a:srgbClr>
                  </a:outerShdw>
                </a:effectLst>
              </a:rPr>
              <a:t>Him from the dead. </a:t>
            </a:r>
          </a:p>
        </p:txBody>
      </p:sp>
      <p:sp>
        <p:nvSpPr>
          <p:cNvPr id="7" name="TextBox 6"/>
          <p:cNvSpPr txBox="1"/>
          <p:nvPr/>
        </p:nvSpPr>
        <p:spPr>
          <a:xfrm>
            <a:off x="367579" y="3347591"/>
            <a:ext cx="2751266" cy="1569660"/>
          </a:xfrm>
          <a:prstGeom prst="rect">
            <a:avLst/>
          </a:prstGeom>
          <a:noFill/>
        </p:spPr>
        <p:txBody>
          <a:bodyPr wrap="none" rtlCol="0">
            <a:spAutoFit/>
          </a:bodyPr>
          <a:lstStyle/>
          <a:p>
            <a:pPr algn="ctr"/>
            <a:r>
              <a:rPr lang="en-US" sz="3200" b="1" dirty="0" smtClean="0">
                <a:solidFill>
                  <a:schemeClr val="bg1"/>
                </a:solidFill>
                <a:effectLst>
                  <a:glow rad="139700">
                    <a:srgbClr val="000000"/>
                  </a:glow>
                  <a:outerShdw blurRad="38100" dist="38100" dir="2700000" algn="tl">
                    <a:srgbClr val="000000">
                      <a:alpha val="43137"/>
                    </a:srgbClr>
                  </a:outerShdw>
                </a:effectLst>
              </a:rPr>
              <a:t>YOU MADE </a:t>
            </a:r>
            <a:br>
              <a:rPr lang="en-US" sz="3200" b="1" dirty="0" smtClean="0">
                <a:solidFill>
                  <a:schemeClr val="bg1"/>
                </a:solidFill>
                <a:effectLst>
                  <a:glow rad="139700">
                    <a:srgbClr val="000000"/>
                  </a:glow>
                  <a:outerShdw blurRad="38100" dist="38100" dir="2700000" algn="tl">
                    <a:srgbClr val="000000">
                      <a:alpha val="43137"/>
                    </a:srgbClr>
                  </a:outerShdw>
                </a:effectLst>
              </a:rPr>
            </a:br>
            <a:r>
              <a:rPr lang="en-US" sz="3200" b="1" dirty="0" smtClean="0">
                <a:solidFill>
                  <a:schemeClr val="bg1"/>
                </a:solidFill>
                <a:effectLst>
                  <a:glow rad="139700">
                    <a:srgbClr val="000000"/>
                  </a:glow>
                  <a:outerShdw blurRad="38100" dist="38100" dir="2700000" algn="tl">
                    <a:srgbClr val="000000">
                      <a:alpha val="43137"/>
                    </a:srgbClr>
                  </a:outerShdw>
                </a:effectLst>
              </a:rPr>
              <a:t>A LIFE-LONG</a:t>
            </a:r>
            <a:br>
              <a:rPr lang="en-US" sz="3200" b="1" dirty="0" smtClean="0">
                <a:solidFill>
                  <a:schemeClr val="bg1"/>
                </a:solidFill>
                <a:effectLst>
                  <a:glow rad="139700">
                    <a:srgbClr val="000000"/>
                  </a:glow>
                  <a:outerShdw blurRad="38100" dist="38100" dir="2700000" algn="tl">
                    <a:srgbClr val="000000">
                      <a:alpha val="43137"/>
                    </a:srgbClr>
                  </a:outerShdw>
                </a:effectLst>
              </a:rPr>
            </a:br>
            <a:r>
              <a:rPr lang="en-US" sz="3200" b="1" dirty="0" smtClean="0">
                <a:solidFill>
                  <a:srgbClr val="FFFF00"/>
                </a:solidFill>
                <a:effectLst>
                  <a:glow rad="139700">
                    <a:srgbClr val="000000"/>
                  </a:glow>
                  <a:outerShdw blurRad="38100" dist="38100" dir="2700000" algn="tl">
                    <a:srgbClr val="000000">
                      <a:alpha val="43137"/>
                    </a:srgbClr>
                  </a:outerShdw>
                </a:effectLst>
              </a:rPr>
              <a:t>COMMITMENT</a:t>
            </a:r>
            <a:endParaRPr lang="en-US" sz="3200" b="1" dirty="0">
              <a:solidFill>
                <a:srgbClr val="FFFF00"/>
              </a:solidFill>
              <a:effectLst>
                <a:glow rad="139700">
                  <a:srgbClr val="000000"/>
                </a:glow>
                <a:outerShdw blurRad="38100" dist="38100" dir="2700000" algn="tl">
                  <a:srgbClr val="000000">
                    <a:alpha val="43137"/>
                  </a:srgbClr>
                </a:outerShdw>
              </a:effectLst>
            </a:endParaRPr>
          </a:p>
        </p:txBody>
      </p:sp>
      <p:sp>
        <p:nvSpPr>
          <p:cNvPr id="8" name="TextBox 7"/>
          <p:cNvSpPr txBox="1"/>
          <p:nvPr/>
        </p:nvSpPr>
        <p:spPr>
          <a:xfrm>
            <a:off x="6585560" y="3347591"/>
            <a:ext cx="2133919" cy="1569660"/>
          </a:xfrm>
          <a:prstGeom prst="rect">
            <a:avLst/>
          </a:prstGeom>
          <a:noFill/>
        </p:spPr>
        <p:txBody>
          <a:bodyPr wrap="none" rtlCol="0">
            <a:spAutoFit/>
          </a:bodyPr>
          <a:lstStyle/>
          <a:p>
            <a:pPr algn="ctr"/>
            <a:r>
              <a:rPr lang="en-US" sz="3200" b="1" dirty="0" smtClean="0">
                <a:solidFill>
                  <a:schemeClr val="bg1"/>
                </a:solidFill>
                <a:effectLst>
                  <a:glow rad="139700">
                    <a:srgbClr val="000000"/>
                  </a:glow>
                  <a:outerShdw blurRad="38100" dist="38100" dir="2700000" algn="tl">
                    <a:srgbClr val="000000">
                      <a:alpha val="43137"/>
                    </a:srgbClr>
                  </a:outerShdw>
                </a:effectLst>
              </a:rPr>
              <a:t>YOU  ARE</a:t>
            </a:r>
            <a:br>
              <a:rPr lang="en-US" sz="3200" b="1" dirty="0" smtClean="0">
                <a:solidFill>
                  <a:schemeClr val="bg1"/>
                </a:solidFill>
                <a:effectLst>
                  <a:glow rad="139700">
                    <a:srgbClr val="000000"/>
                  </a:glow>
                  <a:outerShdw blurRad="38100" dist="38100" dir="2700000" algn="tl">
                    <a:srgbClr val="000000">
                      <a:alpha val="43137"/>
                    </a:srgbClr>
                  </a:outerShdw>
                </a:effectLst>
              </a:rPr>
            </a:br>
            <a:r>
              <a:rPr lang="en-US" sz="3200" b="1" dirty="0" smtClean="0">
                <a:solidFill>
                  <a:schemeClr val="bg1"/>
                </a:solidFill>
                <a:effectLst>
                  <a:glow rad="139700">
                    <a:srgbClr val="000000"/>
                  </a:glow>
                  <a:outerShdw blurRad="38100" dist="38100" dir="2700000" algn="tl">
                    <a:srgbClr val="000000">
                      <a:alpha val="43137"/>
                    </a:srgbClr>
                  </a:outerShdw>
                </a:effectLst>
              </a:rPr>
              <a:t>RAISED TO</a:t>
            </a:r>
            <a:br>
              <a:rPr lang="en-US" sz="3200" b="1" dirty="0" smtClean="0">
                <a:solidFill>
                  <a:schemeClr val="bg1"/>
                </a:solidFill>
                <a:effectLst>
                  <a:glow rad="139700">
                    <a:srgbClr val="000000"/>
                  </a:glow>
                  <a:outerShdw blurRad="38100" dist="38100" dir="2700000" algn="tl">
                    <a:srgbClr val="000000">
                      <a:alpha val="43137"/>
                    </a:srgbClr>
                  </a:outerShdw>
                </a:effectLst>
              </a:rPr>
            </a:br>
            <a:r>
              <a:rPr lang="en-US" sz="3200" b="1" dirty="0" smtClean="0">
                <a:solidFill>
                  <a:srgbClr val="FFFF00"/>
                </a:solidFill>
                <a:effectLst>
                  <a:glow rad="139700">
                    <a:srgbClr val="000000"/>
                  </a:glow>
                  <a:outerShdw blurRad="38100" dist="38100" dir="2700000" algn="tl">
                    <a:srgbClr val="000000">
                      <a:alpha val="43137"/>
                    </a:srgbClr>
                  </a:outerShdw>
                </a:effectLst>
              </a:rPr>
              <a:t>A NEW LIFE</a:t>
            </a:r>
            <a:endParaRPr lang="en-US" sz="3200" b="1" dirty="0">
              <a:solidFill>
                <a:srgbClr val="FFFF00"/>
              </a:solidFill>
              <a:effectLst>
                <a:glow rad="139700">
                  <a:srgbClr val="000000"/>
                </a:glow>
                <a:outerShdw blurRad="38100" dist="38100" dir="2700000" algn="tl">
                  <a:srgbClr val="000000">
                    <a:alpha val="43137"/>
                  </a:srgbClr>
                </a:outerShdw>
              </a:effectLst>
            </a:endParaRPr>
          </a:p>
        </p:txBody>
      </p:sp>
      <p:sp>
        <p:nvSpPr>
          <p:cNvPr id="9" name="TextBox 8"/>
          <p:cNvSpPr txBox="1"/>
          <p:nvPr/>
        </p:nvSpPr>
        <p:spPr>
          <a:xfrm>
            <a:off x="3731673" y="5120973"/>
            <a:ext cx="1793055" cy="1077218"/>
          </a:xfrm>
          <a:prstGeom prst="rect">
            <a:avLst/>
          </a:prstGeom>
          <a:noFill/>
        </p:spPr>
        <p:txBody>
          <a:bodyPr wrap="none" rtlCol="0">
            <a:spAutoFit/>
          </a:bodyPr>
          <a:lstStyle/>
          <a:p>
            <a:pPr algn="ctr"/>
            <a:r>
              <a:rPr lang="en-US" sz="3200" b="1" dirty="0" smtClean="0">
                <a:solidFill>
                  <a:schemeClr val="bg1"/>
                </a:solidFill>
                <a:effectLst>
                  <a:glow rad="139700">
                    <a:srgbClr val="000000"/>
                  </a:glow>
                  <a:outerShdw blurRad="38100" dist="38100" dir="2700000" algn="tl">
                    <a:srgbClr val="000000">
                      <a:alpha val="43137"/>
                    </a:srgbClr>
                  </a:outerShdw>
                </a:effectLst>
              </a:rPr>
              <a:t>YOU  ARE</a:t>
            </a:r>
            <a:br>
              <a:rPr lang="en-US" sz="3200" b="1" dirty="0" smtClean="0">
                <a:solidFill>
                  <a:schemeClr val="bg1"/>
                </a:solidFill>
                <a:effectLst>
                  <a:glow rad="139700">
                    <a:srgbClr val="000000"/>
                  </a:glow>
                  <a:outerShdw blurRad="38100" dist="38100" dir="2700000" algn="tl">
                    <a:srgbClr val="000000">
                      <a:alpha val="43137"/>
                    </a:srgbClr>
                  </a:outerShdw>
                </a:effectLst>
              </a:rPr>
            </a:br>
            <a:r>
              <a:rPr lang="en-US" sz="3200" b="1" dirty="0" smtClean="0">
                <a:solidFill>
                  <a:srgbClr val="FFFF00"/>
                </a:solidFill>
                <a:effectLst>
                  <a:glow rad="139700">
                    <a:srgbClr val="000000"/>
                  </a:glow>
                  <a:outerShdw blurRad="38100" dist="38100" dir="2700000" algn="tl">
                    <a:srgbClr val="000000">
                      <a:alpha val="43137"/>
                    </a:srgbClr>
                  </a:outerShdw>
                </a:effectLst>
              </a:rPr>
              <a:t>ALIVE !</a:t>
            </a:r>
            <a:endParaRPr lang="en-US" sz="3200" b="1" dirty="0">
              <a:solidFill>
                <a:srgbClr val="FFFF00"/>
              </a:solidFill>
              <a:effectLst>
                <a:glow rad="139700">
                  <a:srgbClr val="000000"/>
                </a:glow>
                <a:outerShdw blurRad="38100" dist="38100" dir="2700000" algn="tl">
                  <a:srgbClr val="000000">
                    <a:alpha val="43137"/>
                  </a:srgbClr>
                </a:outerShdw>
              </a:effectLst>
            </a:endParaRPr>
          </a:p>
        </p:txBody>
      </p:sp>
      <p:sp>
        <p:nvSpPr>
          <p:cNvPr id="12" name="TextBox 11"/>
          <p:cNvSpPr txBox="1"/>
          <p:nvPr/>
        </p:nvSpPr>
        <p:spPr>
          <a:xfrm>
            <a:off x="121589" y="41564"/>
            <a:ext cx="8902886" cy="794513"/>
          </a:xfrm>
          <a:prstGeom prst="rect">
            <a:avLst/>
          </a:prstGeom>
          <a:noFill/>
        </p:spPr>
        <p:txBody>
          <a:bodyPr wrap="none" rtlCol="0">
            <a:spAutoFit/>
          </a:bodyPr>
          <a:lstStyle/>
          <a:p>
            <a:pPr algn="ctr">
              <a:lnSpc>
                <a:spcPts val="5400"/>
              </a:lnSpc>
            </a:pPr>
            <a:r>
              <a:rPr lang="en-US" sz="5400" b="1" dirty="0" smtClean="0">
                <a:effectLst>
                  <a:outerShdw blurRad="38100" dist="38100" dir="2700000" algn="tl">
                    <a:srgbClr val="000000">
                      <a:alpha val="43137"/>
                    </a:srgbClr>
                  </a:outerShdw>
                </a:effectLst>
              </a:rPr>
              <a:t>How to </a:t>
            </a:r>
            <a:r>
              <a:rPr lang="en-US" sz="5400" b="1" i="1" dirty="0" smtClean="0">
                <a:solidFill>
                  <a:srgbClr val="0000CC"/>
                </a:solidFill>
                <a:effectLst>
                  <a:outerShdw blurRad="38100" dist="38100" dir="2700000" algn="tl">
                    <a:srgbClr val="000000">
                      <a:alpha val="43137"/>
                    </a:srgbClr>
                  </a:outerShdw>
                </a:effectLst>
              </a:rPr>
              <a:t>Honor Jesus </a:t>
            </a:r>
            <a:r>
              <a:rPr lang="en-US" sz="5400" b="1" dirty="0" smtClean="0">
                <a:effectLst>
                  <a:outerShdw blurRad="38100" dist="38100" dir="2700000" algn="tl">
                    <a:srgbClr val="000000">
                      <a:alpha val="43137"/>
                    </a:srgbClr>
                  </a:outerShdw>
                </a:effectLst>
              </a:rPr>
              <a:t>Our Lord !</a:t>
            </a:r>
            <a:endParaRPr lang="en-US" sz="4000" b="1"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735444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1000"/>
                                        <p:tgtEl>
                                          <p:spTgt spid="8">
                                            <p:txEl>
                                              <p:pRg st="0" end="0"/>
                                            </p:txEl>
                                          </p:spTgt>
                                        </p:tgtEl>
                                      </p:cBhvr>
                                    </p:animEffect>
                                    <p:anim calcmode="lin" valueType="num">
                                      <p:cBhvr>
                                        <p:cTn id="1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8" presetID="9" presetClass="emph" presetSubtype="0" grpId="1" nodeType="withEffect">
                                  <p:stCondLst>
                                    <p:cond delay="0"/>
                                  </p:stCondLst>
                                  <p:childTnLst>
                                    <p:set>
                                      <p:cBhvr rctx="PPT">
                                        <p:cTn id="19" dur="indefinite"/>
                                        <p:tgtEl>
                                          <p:spTgt spid="7"/>
                                        </p:tgtEl>
                                        <p:attrNameLst>
                                          <p:attrName>style.opacity</p:attrName>
                                        </p:attrNameLst>
                                      </p:cBhvr>
                                      <p:to>
                                        <p:strVal val="0.5"/>
                                      </p:to>
                                    </p:set>
                                    <p:animEffect filter="image" prLst="opacity: 0.5">
                                      <p:cBhvr rctx="IE">
                                        <p:cTn id="20" dur="indefinite"/>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1000"/>
                                        <p:tgtEl>
                                          <p:spTgt spid="9">
                                            <p:txEl>
                                              <p:pRg st="0" end="0"/>
                                            </p:txEl>
                                          </p:spTgt>
                                        </p:tgtEl>
                                      </p:cBhvr>
                                    </p:animEffect>
                                    <p:anim calcmode="lin" valueType="num">
                                      <p:cBhvr>
                                        <p:cTn id="2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0" end="0"/>
                                            </p:txEl>
                                          </p:spTgt>
                                        </p:tgtEl>
                                        <p:attrNameLst>
                                          <p:attrName>ppt_y</p:attrName>
                                        </p:attrNameLst>
                                      </p:cBhvr>
                                      <p:tavLst>
                                        <p:tav tm="0">
                                          <p:val>
                                            <p:strVal val="#ppt_y+.1"/>
                                          </p:val>
                                        </p:tav>
                                        <p:tav tm="100000">
                                          <p:val>
                                            <p:strVal val="#ppt_y"/>
                                          </p:val>
                                        </p:tav>
                                      </p:tavLst>
                                    </p:anim>
                                  </p:childTnLst>
                                </p:cTn>
                              </p:par>
                              <p:par>
                                <p:cTn id="28" presetID="9" presetClass="emph" presetSubtype="0" grpId="0" nodeType="withEffect">
                                  <p:stCondLst>
                                    <p:cond delay="0"/>
                                  </p:stCondLst>
                                  <p:childTnLst>
                                    <p:set>
                                      <p:cBhvr rctx="PPT">
                                        <p:cTn id="29" dur="indefinite"/>
                                        <p:tgtEl>
                                          <p:spTgt spid="8">
                                            <p:txEl>
                                              <p:pRg st="0" end="0"/>
                                            </p:txEl>
                                          </p:spTgt>
                                        </p:tgtEl>
                                        <p:attrNameLst>
                                          <p:attrName>style.opacity</p:attrName>
                                        </p:attrNameLst>
                                      </p:cBhvr>
                                      <p:to>
                                        <p:strVal val="0.5"/>
                                      </p:to>
                                    </p:set>
                                    <p:animEffect filter="image" prLst="opacity: 0.5">
                                      <p:cBhvr rctx="IE">
                                        <p:cTn id="30" dur="indefinite"/>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softEdge rad="317500"/>
          </a:effectLst>
        </p:spPr>
      </p:pic>
      <p:sp>
        <p:nvSpPr>
          <p:cNvPr id="2" name="Rectangle 1"/>
          <p:cNvSpPr/>
          <p:nvPr/>
        </p:nvSpPr>
        <p:spPr>
          <a:xfrm>
            <a:off x="418724" y="884940"/>
            <a:ext cx="8208819" cy="1836400"/>
          </a:xfrm>
          <a:prstGeom prst="rect">
            <a:avLst/>
          </a:prstGeom>
          <a:solidFill>
            <a:srgbClr val="F8CBAD">
              <a:alpha val="69804"/>
            </a:srgbClr>
          </a:solidFill>
          <a:ln w="57150">
            <a:solidFill>
              <a:schemeClr val="accent2">
                <a:lumMod val="75000"/>
              </a:schemeClr>
            </a:solidFill>
          </a:ln>
        </p:spPr>
        <p:txBody>
          <a:bodyPr wrap="square">
            <a:spAutoFit/>
          </a:bodyPr>
          <a:lstStyle/>
          <a:p>
            <a:pPr algn="ctr">
              <a:lnSpc>
                <a:spcPts val="3400"/>
              </a:lnSpc>
            </a:pPr>
            <a:r>
              <a:rPr lang="en-US" sz="3200" b="1" dirty="0">
                <a:effectLst>
                  <a:glow rad="139700">
                    <a:srgbClr val="FFFFFF"/>
                  </a:glow>
                  <a:outerShdw blurRad="38100" dist="38100" dir="2700000" algn="tl">
                    <a:srgbClr val="000000">
                      <a:alpha val="43137"/>
                    </a:srgbClr>
                  </a:outerShdw>
                </a:effectLst>
              </a:rPr>
              <a:t>Col </a:t>
            </a:r>
            <a:r>
              <a:rPr lang="en-US" sz="3200" b="1" dirty="0" smtClean="0">
                <a:effectLst>
                  <a:glow rad="139700">
                    <a:srgbClr val="FFFFFF"/>
                  </a:glow>
                  <a:outerShdw blurRad="38100" dist="38100" dir="2700000" algn="tl">
                    <a:srgbClr val="000000">
                      <a:alpha val="43137"/>
                    </a:srgbClr>
                  </a:outerShdw>
                </a:effectLst>
              </a:rPr>
              <a:t>2:14  Having </a:t>
            </a:r>
            <a:r>
              <a:rPr lang="en-US" sz="3200" b="1" dirty="0">
                <a:effectLst>
                  <a:glow rad="139700">
                    <a:srgbClr val="FFFFFF"/>
                  </a:glow>
                  <a:outerShdw blurRad="38100" dist="38100" dir="2700000" algn="tl">
                    <a:srgbClr val="000000">
                      <a:alpha val="43137"/>
                    </a:srgbClr>
                  </a:outerShdw>
                </a:effectLst>
              </a:rPr>
              <a:t>canceled out the certificate of debt </a:t>
            </a:r>
            <a:r>
              <a:rPr lang="en-US" sz="3200" b="1" i="1" dirty="0">
                <a:solidFill>
                  <a:srgbClr val="0000CC"/>
                </a:solidFill>
                <a:effectLst>
                  <a:glow rad="139700">
                    <a:srgbClr val="FFFFFF"/>
                  </a:glow>
                  <a:outerShdw blurRad="38100" dist="38100" dir="2700000" algn="tl">
                    <a:srgbClr val="000000">
                      <a:alpha val="43137"/>
                    </a:srgbClr>
                  </a:outerShdw>
                </a:effectLst>
              </a:rPr>
              <a:t>consisting of decrees </a:t>
            </a:r>
            <a:r>
              <a:rPr lang="en-US" sz="3200" b="1" dirty="0">
                <a:effectLst>
                  <a:glow rad="139700">
                    <a:srgbClr val="FFFFFF"/>
                  </a:glow>
                  <a:outerShdw blurRad="38100" dist="38100" dir="2700000" algn="tl">
                    <a:srgbClr val="000000">
                      <a:alpha val="43137"/>
                    </a:srgbClr>
                  </a:outerShdw>
                </a:effectLst>
              </a:rPr>
              <a:t>against us and which was hostile to us; and He has taken it out of </a:t>
            </a:r>
            <a:r>
              <a:rPr lang="en-US" sz="3200" b="1" dirty="0" smtClean="0">
                <a:effectLst>
                  <a:glow rad="139700">
                    <a:srgbClr val="FFFFFF"/>
                  </a:glow>
                  <a:outerShdw blurRad="38100" dist="38100" dir="2700000" algn="tl">
                    <a:srgbClr val="000000">
                      <a:alpha val="43137"/>
                    </a:srgbClr>
                  </a:outerShdw>
                </a:effectLst>
              </a:rPr>
              <a:t/>
            </a:r>
            <a:br>
              <a:rPr lang="en-US" sz="3200" b="1" dirty="0" smtClean="0">
                <a:effectLst>
                  <a:glow rad="139700">
                    <a:srgbClr val="FFFFFF"/>
                  </a:glow>
                  <a:outerShdw blurRad="38100" dist="38100" dir="2700000" algn="tl">
                    <a:srgbClr val="000000">
                      <a:alpha val="43137"/>
                    </a:srgbClr>
                  </a:outerShdw>
                </a:effectLst>
              </a:rPr>
            </a:br>
            <a:r>
              <a:rPr lang="en-US" sz="3200" b="1" dirty="0" smtClean="0">
                <a:effectLst>
                  <a:glow rad="139700">
                    <a:srgbClr val="FFFFFF"/>
                  </a:glow>
                  <a:outerShdw blurRad="38100" dist="38100" dir="2700000" algn="tl">
                    <a:srgbClr val="000000">
                      <a:alpha val="43137"/>
                    </a:srgbClr>
                  </a:outerShdw>
                </a:effectLst>
              </a:rPr>
              <a:t>the </a:t>
            </a:r>
            <a:r>
              <a:rPr lang="en-US" sz="3200" b="1" dirty="0">
                <a:effectLst>
                  <a:glow rad="139700">
                    <a:srgbClr val="FFFFFF"/>
                  </a:glow>
                  <a:outerShdw blurRad="38100" dist="38100" dir="2700000" algn="tl">
                    <a:srgbClr val="000000">
                      <a:alpha val="43137"/>
                    </a:srgbClr>
                  </a:outerShdw>
                </a:effectLst>
              </a:rPr>
              <a:t>way, </a:t>
            </a:r>
            <a:r>
              <a:rPr lang="en-US" sz="3200" b="1" i="1" dirty="0">
                <a:solidFill>
                  <a:srgbClr val="C00000"/>
                </a:solidFill>
                <a:effectLst>
                  <a:glow rad="139700">
                    <a:srgbClr val="FFFFFF"/>
                  </a:glow>
                  <a:outerShdw blurRad="38100" dist="38100" dir="2700000" algn="tl">
                    <a:srgbClr val="000000">
                      <a:alpha val="43137"/>
                    </a:srgbClr>
                  </a:outerShdw>
                </a:effectLst>
              </a:rPr>
              <a:t>having nailed it to the cross</a:t>
            </a:r>
            <a:r>
              <a:rPr lang="en-US" sz="3200" b="1" dirty="0">
                <a:effectLst>
                  <a:glow rad="139700">
                    <a:srgbClr val="FFFFFF"/>
                  </a:glow>
                  <a:outerShdw blurRad="38100" dist="38100" dir="2700000" algn="tl">
                    <a:srgbClr val="000000">
                      <a:alpha val="43137"/>
                    </a:srgbClr>
                  </a:outerShdw>
                </a:effectLst>
              </a:rPr>
              <a:t>. </a:t>
            </a:r>
          </a:p>
        </p:txBody>
      </p:sp>
      <p:sp>
        <p:nvSpPr>
          <p:cNvPr id="7" name="TextBox 6"/>
          <p:cNvSpPr txBox="1"/>
          <p:nvPr/>
        </p:nvSpPr>
        <p:spPr>
          <a:xfrm>
            <a:off x="-90430" y="2879280"/>
            <a:ext cx="9144000" cy="1400383"/>
          </a:xfrm>
          <a:prstGeom prst="rect">
            <a:avLst/>
          </a:prstGeom>
          <a:noFill/>
        </p:spPr>
        <p:txBody>
          <a:bodyPr wrap="square" rtlCol="0">
            <a:spAutoFit/>
          </a:bodyPr>
          <a:lstStyle/>
          <a:p>
            <a:pPr algn="ctr">
              <a:lnSpc>
                <a:spcPts val="3400"/>
              </a:lnSpc>
            </a:pPr>
            <a:r>
              <a:rPr lang="en-US" sz="3200" b="1" dirty="0" smtClean="0">
                <a:effectLst>
                  <a:glow rad="139700">
                    <a:srgbClr val="FFFFFF"/>
                  </a:glow>
                </a:effectLst>
              </a:rPr>
              <a:t>Eph 2:15 </a:t>
            </a:r>
            <a:r>
              <a:rPr lang="en-US" sz="3200" b="1" i="1" dirty="0" smtClean="0">
                <a:solidFill>
                  <a:srgbClr val="0000CC"/>
                </a:solidFill>
                <a:effectLst>
                  <a:glow rad="139700">
                    <a:srgbClr val="FFFFFF"/>
                  </a:glow>
                  <a:outerShdw blurRad="38100" dist="38100" dir="2700000" algn="tl">
                    <a:srgbClr val="000000">
                      <a:alpha val="43137"/>
                    </a:srgbClr>
                  </a:outerShdw>
                </a:effectLst>
              </a:rPr>
              <a:t>Law</a:t>
            </a:r>
            <a:r>
              <a:rPr lang="en-US" sz="3200" b="1" dirty="0" smtClean="0">
                <a:effectLst>
                  <a:glow rad="139700">
                    <a:srgbClr val="FFFFFF"/>
                  </a:glow>
                  <a:outerShdw blurRad="38100" dist="38100" dir="2700000" algn="tl">
                    <a:srgbClr val="000000">
                      <a:alpha val="43137"/>
                    </a:srgbClr>
                  </a:outerShdw>
                </a:effectLst>
              </a:rPr>
              <a:t> </a:t>
            </a:r>
            <a:r>
              <a:rPr lang="en-US" sz="3200" b="1" dirty="0" smtClean="0">
                <a:effectLst>
                  <a:glow rad="139700">
                    <a:srgbClr val="FFFFFF"/>
                  </a:glow>
                </a:effectLst>
              </a:rPr>
              <a:t>of commandments in ordinances</a:t>
            </a:r>
          </a:p>
          <a:p>
            <a:pPr algn="ctr">
              <a:lnSpc>
                <a:spcPts val="3400"/>
              </a:lnSpc>
            </a:pPr>
            <a:r>
              <a:rPr lang="en-US" sz="3200" b="1" dirty="0" smtClean="0">
                <a:effectLst>
                  <a:glow rad="139700">
                    <a:srgbClr val="FFFFFF"/>
                  </a:glow>
                </a:effectLst>
              </a:rPr>
              <a:t>BEC:  He took </a:t>
            </a:r>
            <a:r>
              <a:rPr lang="en-US" sz="3200" b="1" dirty="0">
                <a:effectLst>
                  <a:glow rad="139700">
                    <a:srgbClr val="FFFFFF"/>
                  </a:glow>
                </a:effectLst>
              </a:rPr>
              <a:t>the </a:t>
            </a:r>
            <a:r>
              <a:rPr lang="en-US" sz="3200" b="1" i="1" dirty="0">
                <a:solidFill>
                  <a:srgbClr val="0000CC"/>
                </a:solidFill>
                <a:effectLst>
                  <a:glow rad="139700">
                    <a:srgbClr val="FFFFFF"/>
                  </a:glow>
                  <a:outerShdw blurRad="38100" dist="38100" dir="2700000" algn="tl">
                    <a:srgbClr val="000000">
                      <a:alpha val="43137"/>
                    </a:srgbClr>
                  </a:outerShdw>
                </a:effectLst>
              </a:rPr>
              <a:t>Law</a:t>
            </a:r>
            <a:r>
              <a:rPr lang="en-US" sz="3200" b="1" dirty="0">
                <a:effectLst>
                  <a:glow rad="139700">
                    <a:srgbClr val="FFFFFF"/>
                  </a:glow>
                </a:effectLst>
              </a:rPr>
              <a:t> to the cross </a:t>
            </a:r>
            <a:r>
              <a:rPr lang="en-US" sz="3200" b="1" dirty="0" smtClean="0">
                <a:effectLst>
                  <a:glow rad="139700">
                    <a:srgbClr val="FFFFFF"/>
                  </a:glow>
                </a:effectLst>
              </a:rPr>
              <a:t>&amp; nailed </a:t>
            </a:r>
            <a:r>
              <a:rPr lang="en-US" sz="3200" b="1" dirty="0">
                <a:effectLst>
                  <a:glow rad="139700">
                    <a:srgbClr val="FFFFFF"/>
                  </a:glow>
                </a:effectLst>
              </a:rPr>
              <a:t>it </a:t>
            </a:r>
            <a:r>
              <a:rPr lang="en-US" sz="3200" b="1" dirty="0" smtClean="0">
                <a:effectLst>
                  <a:glow rad="139700">
                    <a:srgbClr val="FFFFFF"/>
                  </a:glow>
                </a:effectLst>
              </a:rPr>
              <a:t>there.</a:t>
            </a:r>
          </a:p>
          <a:p>
            <a:pPr algn="ctr">
              <a:lnSpc>
                <a:spcPts val="3400"/>
              </a:lnSpc>
            </a:pPr>
            <a:r>
              <a:rPr lang="en-US" sz="3200" b="1" dirty="0" smtClean="0">
                <a:effectLst>
                  <a:glow rad="139700">
                    <a:srgbClr val="FFFFFF"/>
                  </a:glow>
                </a:effectLst>
              </a:rPr>
              <a:t>Barnes, Robertson: “Writings of the Mosaic Law.”</a:t>
            </a:r>
            <a:endParaRPr lang="en-US" sz="3200" b="1" dirty="0">
              <a:effectLst>
                <a:glow rad="139700">
                  <a:srgbClr val="FFFFFF"/>
                </a:glow>
              </a:effectLst>
            </a:endParaRPr>
          </a:p>
        </p:txBody>
      </p:sp>
      <p:sp>
        <p:nvSpPr>
          <p:cNvPr id="10" name="TextBox 9"/>
          <p:cNvSpPr txBox="1"/>
          <p:nvPr/>
        </p:nvSpPr>
        <p:spPr>
          <a:xfrm>
            <a:off x="-16530" y="5833597"/>
            <a:ext cx="9144000" cy="964367"/>
          </a:xfrm>
          <a:prstGeom prst="rect">
            <a:avLst/>
          </a:prstGeom>
          <a:noFill/>
        </p:spPr>
        <p:txBody>
          <a:bodyPr wrap="square" rtlCol="0">
            <a:spAutoFit/>
          </a:bodyPr>
          <a:lstStyle/>
          <a:p>
            <a:pPr algn="ctr">
              <a:lnSpc>
                <a:spcPts val="3400"/>
              </a:lnSpc>
            </a:pPr>
            <a:r>
              <a:rPr lang="en-US" sz="3200" b="1" i="1" dirty="0" smtClean="0">
                <a:effectLst>
                  <a:glow rad="139700">
                    <a:srgbClr val="FFFFFF"/>
                  </a:glow>
                  <a:outerShdw blurRad="38100" dist="38100" dir="2700000" algn="tl">
                    <a:srgbClr val="000000">
                      <a:alpha val="43137"/>
                    </a:srgbClr>
                  </a:outerShdw>
                </a:effectLst>
              </a:rPr>
              <a:t>Our sins were nailed there, (1 Pet 2:24) but also </a:t>
            </a:r>
            <a:r>
              <a:rPr lang="en-US" sz="3200" b="1" i="1" dirty="0">
                <a:effectLst>
                  <a:glow rad="139700">
                    <a:srgbClr val="FFFFFF"/>
                  </a:glow>
                  <a:outerShdw blurRad="38100" dist="38100" dir="2700000" algn="tl">
                    <a:srgbClr val="000000">
                      <a:alpha val="43137"/>
                    </a:srgbClr>
                  </a:outerShdw>
                </a:effectLst>
              </a:rPr>
              <a:t>was</a:t>
            </a:r>
            <a:r>
              <a:rPr lang="en-US" sz="3200" b="1" i="1" dirty="0" smtClean="0">
                <a:effectLst>
                  <a:glow rad="139700">
                    <a:srgbClr val="FFFFFF"/>
                  </a:glow>
                </a:effectLst>
              </a:rPr>
              <a:t> </a:t>
            </a:r>
            <a:r>
              <a:rPr lang="en-US" sz="3200" b="1" i="1" dirty="0" smtClean="0">
                <a:effectLst>
                  <a:glow rad="139700">
                    <a:srgbClr val="FFFFFF"/>
                  </a:glow>
                  <a:outerShdw blurRad="38100" dist="38100" dir="2700000" algn="tl">
                    <a:srgbClr val="000000">
                      <a:alpha val="43137"/>
                    </a:srgbClr>
                  </a:outerShdw>
                </a:effectLst>
              </a:rPr>
              <a:t/>
            </a:r>
            <a:br>
              <a:rPr lang="en-US" sz="3200" b="1" i="1" dirty="0" smtClean="0">
                <a:effectLst>
                  <a:glow rad="139700">
                    <a:srgbClr val="FFFFFF"/>
                  </a:glow>
                  <a:outerShdw blurRad="38100" dist="38100" dir="2700000" algn="tl">
                    <a:srgbClr val="000000">
                      <a:alpha val="43137"/>
                    </a:srgbClr>
                  </a:outerShdw>
                </a:effectLst>
              </a:rPr>
            </a:br>
            <a:r>
              <a:rPr lang="en-US" sz="3200" b="1" i="1" dirty="0" smtClean="0">
                <a:solidFill>
                  <a:srgbClr val="C00000"/>
                </a:solidFill>
                <a:effectLst>
                  <a:glow rad="139700">
                    <a:srgbClr val="FFFFFF"/>
                  </a:glow>
                  <a:outerShdw blurRad="38100" dist="38100" dir="2700000" algn="tl">
                    <a:srgbClr val="000000">
                      <a:alpha val="43137"/>
                    </a:srgbClr>
                  </a:outerShdw>
                </a:effectLst>
              </a:rPr>
              <a:t>The Old Law.  </a:t>
            </a:r>
            <a:r>
              <a:rPr lang="en-US" sz="3200" i="1" dirty="0" smtClean="0">
                <a:effectLst>
                  <a:glow rad="139700">
                    <a:srgbClr val="FFFFFF"/>
                  </a:glow>
                </a:effectLst>
              </a:rPr>
              <a:t>Compare Calvin, Coffman, JFB, BKC.</a:t>
            </a:r>
          </a:p>
        </p:txBody>
      </p:sp>
      <p:sp>
        <p:nvSpPr>
          <p:cNvPr id="11" name="TextBox 10"/>
          <p:cNvSpPr txBox="1"/>
          <p:nvPr/>
        </p:nvSpPr>
        <p:spPr>
          <a:xfrm>
            <a:off x="83327" y="21140"/>
            <a:ext cx="8946167" cy="794513"/>
          </a:xfrm>
          <a:prstGeom prst="rect">
            <a:avLst/>
          </a:prstGeom>
          <a:noFill/>
        </p:spPr>
        <p:txBody>
          <a:bodyPr wrap="none" rtlCol="0">
            <a:spAutoFit/>
          </a:bodyPr>
          <a:lstStyle/>
          <a:p>
            <a:pPr algn="ctr">
              <a:lnSpc>
                <a:spcPts val="5400"/>
              </a:lnSpc>
            </a:pPr>
            <a:r>
              <a:rPr lang="en-US" sz="5400" b="1" dirty="0">
                <a:effectLst>
                  <a:glow rad="228600">
                    <a:srgbClr val="FFFFFF"/>
                  </a:glow>
                  <a:outerShdw blurRad="38100" dist="38100" dir="2700000" algn="tl">
                    <a:srgbClr val="000000">
                      <a:alpha val="43137"/>
                    </a:srgbClr>
                  </a:outerShdw>
                </a:effectLst>
              </a:rPr>
              <a:t>How to </a:t>
            </a:r>
            <a:r>
              <a:rPr lang="en-US" sz="5400" b="1" dirty="0">
                <a:solidFill>
                  <a:srgbClr val="0000CC"/>
                </a:solidFill>
                <a:effectLst>
                  <a:glow rad="228600">
                    <a:srgbClr val="FFFFFF"/>
                  </a:glow>
                  <a:outerShdw blurRad="38100" dist="38100" dir="2700000" algn="tl">
                    <a:srgbClr val="000000">
                      <a:alpha val="43137"/>
                    </a:srgbClr>
                  </a:outerShdw>
                </a:effectLst>
              </a:rPr>
              <a:t>Honor Jesus </a:t>
            </a:r>
            <a:r>
              <a:rPr lang="en-US" sz="5400" b="1" dirty="0">
                <a:effectLst>
                  <a:glow rad="228600">
                    <a:srgbClr val="FFFFFF"/>
                  </a:glow>
                  <a:outerShdw blurRad="38100" dist="38100" dir="2700000" algn="tl">
                    <a:srgbClr val="000000">
                      <a:alpha val="43137"/>
                    </a:srgbClr>
                  </a:outerShdw>
                </a:effectLst>
              </a:rPr>
              <a:t>Our Lord !</a:t>
            </a:r>
          </a:p>
        </p:txBody>
      </p:sp>
    </p:spTree>
    <p:extLst>
      <p:ext uri="{BB962C8B-B14F-4D97-AF65-F5344CB8AC3E}">
        <p14:creationId xmlns:p14="http://schemas.microsoft.com/office/powerpoint/2010/main" val="738122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8"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ppt_x</p:attrName>
                                        </p:attrNameLst>
                                      </p:cBhvr>
                                      <p:tavLst>
                                        <p:tav tm="0">
                                          <p:val>
                                            <p:strVal val="#ppt_x-#ppt_w/2"/>
                                          </p:val>
                                        </p:tav>
                                        <p:tav tm="100000">
                                          <p:val>
                                            <p:strVal val="#ppt_x"/>
                                          </p:val>
                                        </p:tav>
                                      </p:tavLst>
                                    </p:anim>
                                    <p:anim calcmode="lin" valueType="num">
                                      <p:cBhvr>
                                        <p:cTn id="15"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16"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8"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 calcmode="lin" valueType="num">
                                      <p:cBhvr>
                                        <p:cTn id="22" dur="500" fill="hold"/>
                                        <p:tgtEl>
                                          <p:spTgt spid="7">
                                            <p:txEl>
                                              <p:pRg st="1" end="1"/>
                                            </p:txEl>
                                          </p:spTgt>
                                        </p:tgtEl>
                                        <p:attrNameLst>
                                          <p:attrName>ppt_x</p:attrName>
                                        </p:attrNameLst>
                                      </p:cBhvr>
                                      <p:tavLst>
                                        <p:tav tm="0">
                                          <p:val>
                                            <p:strVal val="#ppt_x-#ppt_w/2"/>
                                          </p:val>
                                        </p:tav>
                                        <p:tav tm="100000">
                                          <p:val>
                                            <p:strVal val="#ppt_x"/>
                                          </p:val>
                                        </p:tav>
                                      </p:tavLst>
                                    </p:anim>
                                    <p:anim calcmode="lin" valueType="num">
                                      <p:cBhvr>
                                        <p:cTn id="23" dur="500" fill="hold"/>
                                        <p:tgtEl>
                                          <p:spTgt spid="7">
                                            <p:txEl>
                                              <p:pRg st="1" end="1"/>
                                            </p:txEl>
                                          </p:spTgt>
                                        </p:tgtEl>
                                        <p:attrNameLst>
                                          <p:attrName>ppt_y</p:attrName>
                                        </p:attrNameLst>
                                      </p:cBhvr>
                                      <p:tavLst>
                                        <p:tav tm="0">
                                          <p:val>
                                            <p:strVal val="#ppt_y"/>
                                          </p:val>
                                        </p:tav>
                                        <p:tav tm="100000">
                                          <p:val>
                                            <p:strVal val="#ppt_y"/>
                                          </p:val>
                                        </p:tav>
                                      </p:tavLst>
                                    </p:anim>
                                    <p:anim calcmode="lin" valueType="num">
                                      <p:cBhvr>
                                        <p:cTn id="2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1" end="1"/>
                                            </p:txEl>
                                          </p:spTgt>
                                        </p:tgtEl>
                                        <p:attrNameLst>
                                          <p:attrName>ppt_h</p:attrName>
                                        </p:attrNameLst>
                                      </p:cBhvr>
                                      <p:tavLst>
                                        <p:tav tm="0">
                                          <p:val>
                                            <p:strVal val="#ppt_h"/>
                                          </p:val>
                                        </p:tav>
                                        <p:tav tm="100000">
                                          <p:val>
                                            <p:strVal val="#ppt_h"/>
                                          </p:val>
                                        </p:tav>
                                      </p:tavLst>
                                    </p:anim>
                                  </p:childTnLst>
                                </p:cTn>
                              </p:par>
                              <p:par>
                                <p:cTn id="26" presetID="9" presetClass="emph" presetSubtype="0" nodeType="withEffect">
                                  <p:stCondLst>
                                    <p:cond delay="0"/>
                                  </p:stCondLst>
                                  <p:childTnLst>
                                    <p:set>
                                      <p:cBhvr rctx="PPT">
                                        <p:cTn id="27" dur="indefinite"/>
                                        <p:tgtEl>
                                          <p:spTgt spid="7">
                                            <p:txEl>
                                              <p:pRg st="0" end="0"/>
                                            </p:txEl>
                                          </p:spTgt>
                                        </p:tgtEl>
                                        <p:attrNameLst>
                                          <p:attrName>style.opacity</p:attrName>
                                        </p:attrNameLst>
                                      </p:cBhvr>
                                      <p:to>
                                        <p:strVal val="0.5"/>
                                      </p:to>
                                    </p:set>
                                    <p:animEffect filter="image" prLst="opacity: 0.5">
                                      <p:cBhvr rctx="IE">
                                        <p:cTn id="28" dur="indefinite"/>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 calcmode="lin" valueType="num">
                                      <p:cBhvr>
                                        <p:cTn id="33" dur="500" fill="hold"/>
                                        <p:tgtEl>
                                          <p:spTgt spid="7">
                                            <p:txEl>
                                              <p:pRg st="2" end="2"/>
                                            </p:txEl>
                                          </p:spTgt>
                                        </p:tgtEl>
                                        <p:attrNameLst>
                                          <p:attrName>ppt_x</p:attrName>
                                        </p:attrNameLst>
                                      </p:cBhvr>
                                      <p:tavLst>
                                        <p:tav tm="0">
                                          <p:val>
                                            <p:strVal val="#ppt_x-#ppt_w/2"/>
                                          </p:val>
                                        </p:tav>
                                        <p:tav tm="100000">
                                          <p:val>
                                            <p:strVal val="#ppt_x"/>
                                          </p:val>
                                        </p:tav>
                                      </p:tavLst>
                                    </p:anim>
                                    <p:anim calcmode="lin" valueType="num">
                                      <p:cBhvr>
                                        <p:cTn id="34" dur="500" fill="hold"/>
                                        <p:tgtEl>
                                          <p:spTgt spid="7">
                                            <p:txEl>
                                              <p:pRg st="2" end="2"/>
                                            </p:txEl>
                                          </p:spTgt>
                                        </p:tgtEl>
                                        <p:attrNameLst>
                                          <p:attrName>ppt_y</p:attrName>
                                        </p:attrNameLst>
                                      </p:cBhvr>
                                      <p:tavLst>
                                        <p:tav tm="0">
                                          <p:val>
                                            <p:strVal val="#ppt_y"/>
                                          </p:val>
                                        </p:tav>
                                        <p:tav tm="100000">
                                          <p:val>
                                            <p:strVal val="#ppt_y"/>
                                          </p:val>
                                        </p:tav>
                                      </p:tavLst>
                                    </p:anim>
                                    <p:anim calcmode="lin" valueType="num">
                                      <p:cBhvr>
                                        <p:cTn id="35"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2" end="2"/>
                                            </p:txEl>
                                          </p:spTgt>
                                        </p:tgtEl>
                                        <p:attrNameLst>
                                          <p:attrName>ppt_h</p:attrName>
                                        </p:attrNameLst>
                                      </p:cBhvr>
                                      <p:tavLst>
                                        <p:tav tm="0">
                                          <p:val>
                                            <p:strVal val="#ppt_h"/>
                                          </p:val>
                                        </p:tav>
                                        <p:tav tm="100000">
                                          <p:val>
                                            <p:strVal val="#ppt_h"/>
                                          </p:val>
                                        </p:tav>
                                      </p:tavLst>
                                    </p:anim>
                                  </p:childTnLst>
                                </p:cTn>
                              </p:par>
                              <p:par>
                                <p:cTn id="37" presetID="9" presetClass="emph" presetSubtype="0" nodeType="withEffect">
                                  <p:stCondLst>
                                    <p:cond delay="0"/>
                                  </p:stCondLst>
                                  <p:childTnLst>
                                    <p:set>
                                      <p:cBhvr rctx="PPT">
                                        <p:cTn id="38" dur="indefinite"/>
                                        <p:tgtEl>
                                          <p:spTgt spid="7">
                                            <p:txEl>
                                              <p:pRg st="1" end="1"/>
                                            </p:txEl>
                                          </p:spTgt>
                                        </p:tgtEl>
                                        <p:attrNameLst>
                                          <p:attrName>style.opacity</p:attrName>
                                        </p:attrNameLst>
                                      </p:cBhvr>
                                      <p:to>
                                        <p:strVal val="0.5"/>
                                      </p:to>
                                    </p:set>
                                    <p:animEffect filter="image" prLst="opacity: 0.5">
                                      <p:cBhvr rctx="IE">
                                        <p:cTn id="39" dur="indefinite"/>
                                        <p:tgtEl>
                                          <p:spTgt spid="7">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7" presetClass="entr" presetSubtype="8" fill="hold"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 calcmode="lin" valueType="num">
                                      <p:cBhvr>
                                        <p:cTn id="44" dur="500" fill="hold"/>
                                        <p:tgtEl>
                                          <p:spTgt spid="10">
                                            <p:txEl>
                                              <p:pRg st="0" end="0"/>
                                            </p:txEl>
                                          </p:spTgt>
                                        </p:tgtEl>
                                        <p:attrNameLst>
                                          <p:attrName>ppt_x</p:attrName>
                                        </p:attrNameLst>
                                      </p:cBhvr>
                                      <p:tavLst>
                                        <p:tav tm="0">
                                          <p:val>
                                            <p:strVal val="#ppt_x-#ppt_w/2"/>
                                          </p:val>
                                        </p:tav>
                                        <p:tav tm="100000">
                                          <p:val>
                                            <p:strVal val="#ppt_x"/>
                                          </p:val>
                                        </p:tav>
                                      </p:tavLst>
                                    </p:anim>
                                    <p:anim calcmode="lin" valueType="num">
                                      <p:cBhvr>
                                        <p:cTn id="45" dur="500" fill="hold"/>
                                        <p:tgtEl>
                                          <p:spTgt spid="10">
                                            <p:txEl>
                                              <p:pRg st="0" end="0"/>
                                            </p:txEl>
                                          </p:spTgt>
                                        </p:tgtEl>
                                        <p:attrNameLst>
                                          <p:attrName>ppt_y</p:attrName>
                                        </p:attrNameLst>
                                      </p:cBhvr>
                                      <p:tavLst>
                                        <p:tav tm="0">
                                          <p:val>
                                            <p:strVal val="#ppt_y"/>
                                          </p:val>
                                        </p:tav>
                                        <p:tav tm="100000">
                                          <p:val>
                                            <p:strVal val="#ppt_y"/>
                                          </p:val>
                                        </p:tav>
                                      </p:tavLst>
                                    </p:anim>
                                    <p:anim calcmode="lin" valueType="num">
                                      <p:cBhvr>
                                        <p:cTn id="46"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101" y="927514"/>
            <a:ext cx="8350888" cy="1400383"/>
          </a:xfrm>
          <a:prstGeom prst="rect">
            <a:avLst/>
          </a:prstGeom>
          <a:ln w="57150">
            <a:solidFill>
              <a:schemeClr val="tx1"/>
            </a:solidFill>
          </a:ln>
        </p:spPr>
        <p:txBody>
          <a:bodyPr wrap="square">
            <a:spAutoFit/>
          </a:bodyPr>
          <a:lstStyle/>
          <a:p>
            <a:pPr algn="ctr">
              <a:lnSpc>
                <a:spcPts val="3400"/>
              </a:lnSpc>
            </a:pPr>
            <a:r>
              <a:rPr lang="en-US" sz="3200" b="1" dirty="0">
                <a:effectLst>
                  <a:outerShdw blurRad="38100" dist="38100" dir="2700000" algn="tl">
                    <a:srgbClr val="000000">
                      <a:alpha val="43137"/>
                    </a:srgbClr>
                  </a:outerShdw>
                </a:effectLst>
              </a:rPr>
              <a:t>Col 2:16 Therefore let </a:t>
            </a:r>
            <a:r>
              <a:rPr lang="en-US" sz="3200" b="1" dirty="0" smtClean="0">
                <a:effectLst>
                  <a:outerShdw blurRad="38100" dist="38100" dir="2700000" algn="tl">
                    <a:srgbClr val="000000">
                      <a:alpha val="43137"/>
                    </a:srgbClr>
                  </a:outerShdw>
                </a:effectLst>
              </a:rPr>
              <a:t>No </a:t>
            </a:r>
            <a:r>
              <a:rPr lang="en-US" sz="3200" b="1" dirty="0">
                <a:effectLst>
                  <a:outerShdw blurRad="38100" dist="38100" dir="2700000" algn="tl">
                    <a:srgbClr val="000000">
                      <a:alpha val="43137"/>
                    </a:srgbClr>
                  </a:outerShdw>
                </a:effectLst>
              </a:rPr>
              <a:t>one act as </a:t>
            </a:r>
            <a:r>
              <a:rPr lang="en-US" sz="3200" b="1" i="1" dirty="0">
                <a:solidFill>
                  <a:srgbClr val="0000CC"/>
                </a:solidFill>
                <a:effectLst>
                  <a:outerShdw blurRad="38100" dist="38100" dir="2700000" algn="tl">
                    <a:srgbClr val="000000">
                      <a:alpha val="43137"/>
                    </a:srgbClr>
                  </a:outerShdw>
                </a:effectLst>
              </a:rPr>
              <a:t>your judge </a:t>
            </a:r>
            <a:r>
              <a:rPr lang="en-US" sz="3200" b="1" dirty="0">
                <a:effectLst>
                  <a:outerShdw blurRad="38100" dist="38100" dir="2700000" algn="tl">
                    <a:srgbClr val="000000">
                      <a:alpha val="43137"/>
                    </a:srgbClr>
                  </a:outerShdw>
                </a:effectLst>
              </a:rPr>
              <a:t>in regard to </a:t>
            </a:r>
            <a:r>
              <a:rPr lang="en-US" sz="3200" b="1" i="1" dirty="0">
                <a:solidFill>
                  <a:srgbClr val="C00000"/>
                </a:solidFill>
                <a:effectLst>
                  <a:outerShdw blurRad="38100" dist="38100" dir="2700000" algn="tl">
                    <a:srgbClr val="000000">
                      <a:alpha val="43137"/>
                    </a:srgbClr>
                  </a:outerShdw>
                </a:effectLst>
              </a:rPr>
              <a:t>food</a:t>
            </a:r>
            <a:r>
              <a:rPr lang="en-US" sz="3200" b="1" dirty="0">
                <a:effectLst>
                  <a:outerShdw blurRad="38100" dist="38100" dir="2700000" algn="tl">
                    <a:srgbClr val="000000">
                      <a:alpha val="43137"/>
                    </a:srgbClr>
                  </a:outerShdw>
                </a:effectLst>
              </a:rPr>
              <a:t> or drink or in respect to a </a:t>
            </a:r>
            <a:r>
              <a:rPr lang="en-US" sz="3200" b="1" i="1" dirty="0">
                <a:solidFill>
                  <a:srgbClr val="C00000"/>
                </a:solidFill>
                <a:effectLst>
                  <a:outerShdw blurRad="38100" dist="38100" dir="2700000" algn="tl">
                    <a:srgbClr val="000000">
                      <a:alpha val="43137"/>
                    </a:srgbClr>
                  </a:outerShdw>
                </a:effectLst>
              </a:rPr>
              <a:t>festival</a:t>
            </a:r>
            <a:r>
              <a:rPr lang="en-US" sz="3200" b="1" dirty="0">
                <a:effectLst>
                  <a:outerShdw blurRad="38100" dist="38100" dir="2700000" algn="tl">
                    <a:srgbClr val="000000">
                      <a:alpha val="43137"/>
                    </a:srgbClr>
                  </a:outerShdw>
                </a:effectLst>
              </a:rPr>
              <a:t> or a </a:t>
            </a:r>
            <a:r>
              <a:rPr lang="en-US" sz="3200" b="1" i="1" dirty="0">
                <a:effectLst>
                  <a:outerShdw blurRad="38100" dist="38100" dir="2700000" algn="tl">
                    <a:srgbClr val="000000">
                      <a:alpha val="43137"/>
                    </a:srgbClr>
                  </a:outerShdw>
                </a:effectLst>
              </a:rPr>
              <a:t>new moon </a:t>
            </a:r>
            <a:r>
              <a:rPr lang="en-US" sz="3200" b="1" i="1" dirty="0">
                <a:solidFill>
                  <a:srgbClr val="C00000"/>
                </a:solidFill>
                <a:effectLst>
                  <a:outerShdw blurRad="38100" dist="38100" dir="2700000" algn="tl">
                    <a:srgbClr val="000000">
                      <a:alpha val="43137"/>
                    </a:srgbClr>
                  </a:outerShdw>
                </a:effectLst>
              </a:rPr>
              <a:t>or a Sabbath </a:t>
            </a:r>
            <a:r>
              <a:rPr lang="en-US" sz="3200" b="1" i="1" dirty="0" smtClean="0">
                <a:solidFill>
                  <a:srgbClr val="C00000"/>
                </a:solidFill>
                <a:effectLst>
                  <a:outerShdw blurRad="38100" dist="38100" dir="2700000" algn="tl">
                    <a:srgbClr val="000000">
                      <a:alpha val="43137"/>
                    </a:srgbClr>
                  </a:outerShdw>
                </a:effectLst>
              </a:rPr>
              <a:t>day. </a:t>
            </a:r>
            <a:endParaRPr lang="en-US" sz="3200" b="1" i="1" dirty="0">
              <a:solidFill>
                <a:srgbClr val="C0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2"/>
          <a:srcRect l="18628" b="22465"/>
          <a:stretch/>
        </p:blipFill>
        <p:spPr>
          <a:xfrm>
            <a:off x="394101" y="2908149"/>
            <a:ext cx="4895075" cy="2990627"/>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67281" y="6054201"/>
            <a:ext cx="4527033" cy="584775"/>
          </a:xfrm>
          <a:prstGeom prst="rect">
            <a:avLst/>
          </a:prstGeom>
          <a:noFill/>
        </p:spPr>
        <p:txBody>
          <a:bodyPr wrap="square" rtlCol="0">
            <a:spAutoFit/>
          </a:bodyPr>
          <a:lstStyle/>
          <a:p>
            <a:r>
              <a:rPr lang="en-US" sz="3200" b="1" dirty="0" smtClean="0">
                <a:solidFill>
                  <a:srgbClr val="C00000"/>
                </a:solidFill>
                <a:effectLst>
                  <a:outerShdw blurRad="101600" dist="63500" dir="2700000" algn="tl" rotWithShape="0">
                    <a:schemeClr val="tx1"/>
                  </a:outerShdw>
                </a:effectLst>
                <a:latin typeface="Arial Black" panose="020B0A04020102020204" pitchFamily="34" charset="0"/>
              </a:rPr>
              <a:t>God Did </a:t>
            </a:r>
            <a:r>
              <a:rPr lang="en-US" sz="2800" b="1" dirty="0" smtClean="0">
                <a:effectLst>
                  <a:outerShdw blurRad="38100" dist="38100" dir="2700000" algn="tl">
                    <a:srgbClr val="000000">
                      <a:alpha val="43137"/>
                    </a:srgbClr>
                  </a:outerShdw>
                </a:effectLst>
                <a:latin typeface="Arial Black" panose="020B0A04020102020204" pitchFamily="34" charset="0"/>
              </a:rPr>
              <a:t>(Col 2:14-16)</a:t>
            </a:r>
            <a:endParaRPr lang="en-US" sz="5400" b="1" dirty="0">
              <a:effectLst>
                <a:outerShdw blurRad="38100" dist="38100" dir="2700000" algn="tl">
                  <a:srgbClr val="000000">
                    <a:alpha val="43137"/>
                  </a:srgbClr>
                </a:outerShdw>
              </a:effectLst>
              <a:latin typeface="Arial Black" panose="020B0A04020102020204" pitchFamily="34" charset="0"/>
            </a:endParaRPr>
          </a:p>
        </p:txBody>
      </p:sp>
      <p:sp>
        <p:nvSpPr>
          <p:cNvPr id="9" name="TextBox 8"/>
          <p:cNvSpPr txBox="1"/>
          <p:nvPr/>
        </p:nvSpPr>
        <p:spPr>
          <a:xfrm>
            <a:off x="2295356" y="2415495"/>
            <a:ext cx="6574332" cy="528350"/>
          </a:xfrm>
          <a:prstGeom prst="rect">
            <a:avLst/>
          </a:prstGeom>
          <a:noFill/>
        </p:spPr>
        <p:txBody>
          <a:bodyPr wrap="square" rtlCol="0">
            <a:spAutoFit/>
          </a:bodyPr>
          <a:lstStyle/>
          <a:p>
            <a:pPr algn="ctr">
              <a:lnSpc>
                <a:spcPts val="3400"/>
              </a:lnSpc>
            </a:pPr>
            <a:r>
              <a:rPr lang="en-US" sz="3200" b="1" dirty="0" smtClean="0">
                <a:solidFill>
                  <a:schemeClr val="bg1"/>
                </a:solidFill>
                <a:effectLst>
                  <a:glow rad="139700">
                    <a:srgbClr val="000000">
                      <a:alpha val="40000"/>
                    </a:srgbClr>
                  </a:glow>
                  <a:outerShdw blurRad="38100" dist="38100" dir="2700000" algn="tl">
                    <a:srgbClr val="000000">
                      <a:alpha val="43137"/>
                    </a:srgbClr>
                  </a:outerShdw>
                </a:effectLst>
              </a:rPr>
              <a:t>Eat pork or lobster  if  you  wish.</a:t>
            </a:r>
            <a:endParaRPr lang="en-US" sz="3200" b="1" dirty="0">
              <a:solidFill>
                <a:schemeClr val="bg1"/>
              </a:solidFill>
              <a:effectLst>
                <a:glow rad="139700">
                  <a:srgbClr val="000000">
                    <a:alpha val="40000"/>
                  </a:srgbClr>
                </a:glow>
                <a:outerShdw blurRad="38100" dist="38100" dir="2700000" algn="tl">
                  <a:srgbClr val="000000">
                    <a:alpha val="43137"/>
                  </a:srgbClr>
                </a:outerShdw>
              </a:effectLst>
            </a:endParaRPr>
          </a:p>
        </p:txBody>
      </p:sp>
      <p:sp>
        <p:nvSpPr>
          <p:cNvPr id="10" name="TextBox 9"/>
          <p:cNvSpPr txBox="1"/>
          <p:nvPr/>
        </p:nvSpPr>
        <p:spPr>
          <a:xfrm>
            <a:off x="2988312" y="3022829"/>
            <a:ext cx="5980381" cy="964367"/>
          </a:xfrm>
          <a:prstGeom prst="rect">
            <a:avLst/>
          </a:prstGeom>
          <a:noFill/>
        </p:spPr>
        <p:txBody>
          <a:bodyPr wrap="square" rtlCol="0">
            <a:spAutoFit/>
          </a:bodyPr>
          <a:lstStyle/>
          <a:p>
            <a:pPr algn="ctr">
              <a:lnSpc>
                <a:spcPts val="3400"/>
              </a:lnSpc>
            </a:pPr>
            <a:r>
              <a:rPr lang="en-US" sz="3200" b="1" dirty="0" smtClean="0">
                <a:effectLst>
                  <a:glow rad="139700">
                    <a:srgbClr val="FFFFFF"/>
                  </a:glow>
                  <a:outerShdw blurRad="38100" dist="38100" dir="2700000" algn="tl">
                    <a:srgbClr val="000000">
                      <a:alpha val="43137"/>
                    </a:srgbClr>
                  </a:outerShdw>
                </a:effectLst>
              </a:rPr>
              <a:t>1 Tim 4:3-5 “</a:t>
            </a:r>
            <a:r>
              <a:rPr lang="en-US" sz="3200" b="1" i="1" dirty="0" smtClean="0">
                <a:solidFill>
                  <a:srgbClr val="C00000"/>
                </a:solidFill>
                <a:effectLst>
                  <a:glow rad="139700">
                    <a:srgbClr val="FFFFFF"/>
                  </a:glow>
                  <a:outerShdw blurRad="38100" dist="38100" dir="2700000" algn="tl">
                    <a:srgbClr val="000000">
                      <a:alpha val="43137"/>
                    </a:srgbClr>
                  </a:outerShdw>
                </a:effectLst>
              </a:rPr>
              <a:t>Everything</a:t>
            </a:r>
            <a:r>
              <a:rPr lang="en-US" sz="3200" b="1" dirty="0" smtClean="0">
                <a:effectLst>
                  <a:glow rad="139700">
                    <a:srgbClr val="FFFFFF"/>
                  </a:glow>
                  <a:outerShdw blurRad="38100" dist="38100" dir="2700000" algn="tl">
                    <a:srgbClr val="000000">
                      <a:alpha val="43137"/>
                    </a:srgbClr>
                  </a:outerShdw>
                </a:effectLst>
              </a:rPr>
              <a:t>  </a:t>
            </a:r>
            <a:r>
              <a:rPr lang="en-US" sz="3200" b="1" i="1" dirty="0" smtClean="0">
                <a:solidFill>
                  <a:srgbClr val="0000CC"/>
                </a:solidFill>
                <a:effectLst>
                  <a:glow rad="139700">
                    <a:srgbClr val="FFFFFF"/>
                  </a:glow>
                  <a:outerShdw blurRad="38100" dist="38100" dir="2700000" algn="tl">
                    <a:srgbClr val="000000">
                      <a:alpha val="43137"/>
                    </a:srgbClr>
                  </a:outerShdw>
                </a:effectLst>
              </a:rPr>
              <a:t>is Good </a:t>
            </a:r>
            <a:br>
              <a:rPr lang="en-US" sz="3200" b="1" i="1" dirty="0" smtClean="0">
                <a:solidFill>
                  <a:srgbClr val="0000CC"/>
                </a:solidFill>
                <a:effectLst>
                  <a:glow rad="139700">
                    <a:srgbClr val="FFFFFF"/>
                  </a:glow>
                  <a:outerShdw blurRad="38100" dist="38100" dir="2700000" algn="tl">
                    <a:srgbClr val="000000">
                      <a:alpha val="43137"/>
                    </a:srgbClr>
                  </a:outerShdw>
                </a:effectLst>
              </a:rPr>
            </a:br>
            <a:r>
              <a:rPr lang="en-US" sz="3200" b="1" dirty="0" smtClean="0">
                <a:effectLst>
                  <a:glow rad="139700">
                    <a:srgbClr val="FFFFFF"/>
                  </a:glow>
                  <a:outerShdw blurRad="38100" dist="38100" dir="2700000" algn="tl">
                    <a:srgbClr val="000000">
                      <a:alpha val="43137"/>
                    </a:srgbClr>
                  </a:outerShdw>
                </a:effectLst>
              </a:rPr>
              <a:t>&amp; nothing to be rejected.”</a:t>
            </a:r>
            <a:endParaRPr lang="en-US" sz="3200" b="1" dirty="0">
              <a:effectLst>
                <a:glow rad="139700">
                  <a:srgbClr val="FFFFFF"/>
                </a:glow>
                <a:outerShdw blurRad="38100" dist="38100" dir="2700000" algn="tl">
                  <a:srgbClr val="000000">
                    <a:alpha val="43137"/>
                  </a:srgbClr>
                </a:outerShdw>
              </a:effectLst>
            </a:endParaRPr>
          </a:p>
        </p:txBody>
      </p:sp>
      <p:sp>
        <p:nvSpPr>
          <p:cNvPr id="11" name="TextBox 10"/>
          <p:cNvSpPr txBox="1"/>
          <p:nvPr/>
        </p:nvSpPr>
        <p:spPr>
          <a:xfrm>
            <a:off x="4721630" y="3983174"/>
            <a:ext cx="4164684" cy="1400383"/>
          </a:xfrm>
          <a:prstGeom prst="rect">
            <a:avLst/>
          </a:prstGeom>
          <a:noFill/>
        </p:spPr>
        <p:txBody>
          <a:bodyPr wrap="square" rtlCol="0">
            <a:spAutoFit/>
          </a:bodyPr>
          <a:lstStyle/>
          <a:p>
            <a:pPr algn="ctr">
              <a:lnSpc>
                <a:spcPts val="3400"/>
              </a:lnSpc>
            </a:pPr>
            <a:r>
              <a:rPr lang="en-US" sz="3200" b="1" dirty="0" smtClean="0">
                <a:effectLst>
                  <a:glow rad="139700">
                    <a:srgbClr val="FFFFFF"/>
                  </a:glow>
                  <a:outerShdw blurRad="38100" dist="38100" dir="2700000" algn="tl">
                    <a:srgbClr val="000000">
                      <a:alpha val="43137"/>
                    </a:srgbClr>
                  </a:outerShdw>
                </a:effectLst>
              </a:rPr>
              <a:t>Jewish festivals are not required of Christians !</a:t>
            </a:r>
            <a:br>
              <a:rPr lang="en-US" sz="3200" b="1" dirty="0" smtClean="0">
                <a:effectLst>
                  <a:glow rad="139700">
                    <a:srgbClr val="FFFFFF"/>
                  </a:glow>
                  <a:outerShdw blurRad="38100" dist="38100" dir="2700000" algn="tl">
                    <a:srgbClr val="000000">
                      <a:alpha val="43137"/>
                    </a:srgbClr>
                  </a:outerShdw>
                </a:effectLst>
              </a:rPr>
            </a:br>
            <a:r>
              <a:rPr lang="en-US" sz="3200" b="1" dirty="0" smtClean="0">
                <a:effectLst>
                  <a:glow rad="139700">
                    <a:srgbClr val="FFFFFF"/>
                  </a:glow>
                  <a:outerShdw blurRad="38100" dist="38100" dir="2700000" algn="tl">
                    <a:srgbClr val="000000">
                      <a:alpha val="43137"/>
                    </a:srgbClr>
                  </a:outerShdw>
                </a:effectLst>
              </a:rPr>
              <a:t>(Deut 5:3)</a:t>
            </a:r>
            <a:endParaRPr lang="en-US" sz="3200" b="1" dirty="0">
              <a:effectLst>
                <a:glow rad="139700">
                  <a:srgbClr val="FFFFFF"/>
                </a:glow>
                <a:outerShdw blurRad="38100" dist="38100" dir="2700000" algn="tl">
                  <a:srgbClr val="000000">
                    <a:alpha val="43137"/>
                  </a:srgbClr>
                </a:outerShdw>
              </a:effectLst>
            </a:endParaRPr>
          </a:p>
        </p:txBody>
      </p:sp>
      <p:sp>
        <p:nvSpPr>
          <p:cNvPr id="12" name="TextBox 11"/>
          <p:cNvSpPr txBox="1"/>
          <p:nvPr/>
        </p:nvSpPr>
        <p:spPr>
          <a:xfrm>
            <a:off x="467281" y="3336158"/>
            <a:ext cx="1412319" cy="1200329"/>
          </a:xfrm>
          <a:prstGeom prst="rect">
            <a:avLst/>
          </a:prstGeom>
          <a:noFill/>
        </p:spPr>
        <p:txBody>
          <a:bodyPr wrap="square" rtlCol="0">
            <a:spAutoFit/>
          </a:bodyPr>
          <a:lstStyle/>
          <a:p>
            <a:r>
              <a:rPr lang="en-US" sz="3600" b="1" dirty="0" smtClean="0">
                <a:solidFill>
                  <a:schemeClr val="bg1"/>
                </a:solidFill>
                <a:effectLst>
                  <a:outerShdw blurRad="101600" dist="63500" dir="2700000" algn="tl" rotWithShape="0">
                    <a:schemeClr val="tx1"/>
                  </a:outerShdw>
                </a:effectLst>
                <a:latin typeface="Arial Black" panose="020B0A04020102020204" pitchFamily="34" charset="0"/>
              </a:rPr>
              <a:t>SDA </a:t>
            </a:r>
            <a:br>
              <a:rPr lang="en-US" sz="3600" b="1" dirty="0" smtClean="0">
                <a:solidFill>
                  <a:schemeClr val="bg1"/>
                </a:solidFill>
                <a:effectLst>
                  <a:outerShdw blurRad="101600" dist="63500" dir="2700000" algn="tl" rotWithShape="0">
                    <a:schemeClr val="tx1"/>
                  </a:outerShdw>
                </a:effectLst>
                <a:latin typeface="Arial Black" panose="020B0A04020102020204" pitchFamily="34" charset="0"/>
              </a:rPr>
            </a:br>
            <a:r>
              <a:rPr lang="en-US" sz="3600" b="1" dirty="0" smtClean="0">
                <a:solidFill>
                  <a:schemeClr val="bg1"/>
                </a:solidFill>
                <a:effectLst>
                  <a:outerShdw blurRad="101600" dist="63500" dir="2700000" algn="tl" rotWithShape="0">
                    <a:schemeClr val="tx1"/>
                  </a:outerShdw>
                </a:effectLst>
                <a:latin typeface="Arial Black" panose="020B0A04020102020204" pitchFamily="34" charset="0"/>
              </a:rPr>
              <a:t>Ask:</a:t>
            </a:r>
            <a:endParaRPr lang="en-US" sz="6000" b="1"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13" name="TextBox 12"/>
          <p:cNvSpPr txBox="1"/>
          <p:nvPr/>
        </p:nvSpPr>
        <p:spPr>
          <a:xfrm>
            <a:off x="4960313" y="5435084"/>
            <a:ext cx="4067308" cy="1323439"/>
          </a:xfrm>
          <a:prstGeom prst="rect">
            <a:avLst/>
          </a:prstGeom>
          <a:noFill/>
        </p:spPr>
        <p:txBody>
          <a:bodyPr wrap="square" rtlCol="0">
            <a:spAutoFit/>
          </a:bodyPr>
          <a:lstStyle/>
          <a:p>
            <a:pPr algn="ctr">
              <a:lnSpc>
                <a:spcPts val="3200"/>
              </a:lnSpc>
            </a:pPr>
            <a:r>
              <a:rPr lang="en-US" sz="3200" b="1" dirty="0" smtClean="0">
                <a:effectLst>
                  <a:glow rad="139700">
                    <a:srgbClr val="FFFFFF"/>
                  </a:glow>
                  <a:outerShdw blurRad="38100" dist="38100" dir="2700000" algn="tl">
                    <a:srgbClr val="000000">
                      <a:alpha val="43137"/>
                    </a:srgbClr>
                  </a:outerShdw>
                </a:effectLst>
              </a:rPr>
              <a:t>Col 2:20-23 Don’t Submit to food </a:t>
            </a:r>
            <a:r>
              <a:rPr lang="en-US" sz="3200" b="1" i="1" dirty="0" smtClean="0">
                <a:solidFill>
                  <a:srgbClr val="C00000"/>
                </a:solidFill>
                <a:effectLst>
                  <a:glow rad="139700">
                    <a:srgbClr val="FFFFFF"/>
                  </a:glow>
                  <a:outerShdw blurRad="38100" dist="38100" dir="2700000" algn="tl">
                    <a:srgbClr val="000000">
                      <a:alpha val="43137"/>
                    </a:srgbClr>
                  </a:outerShdw>
                </a:effectLst>
              </a:rPr>
              <a:t>laws</a:t>
            </a:r>
            <a:r>
              <a:rPr lang="en-US" sz="3200" b="1" dirty="0" smtClean="0">
                <a:effectLst>
                  <a:glow rad="139700">
                    <a:srgbClr val="FFFFFF"/>
                  </a:glow>
                  <a:outerShdw blurRad="38100" dist="38100" dir="2700000" algn="tl">
                    <a:srgbClr val="000000">
                      <a:alpha val="43137"/>
                    </a:srgbClr>
                  </a:outerShdw>
                </a:effectLst>
              </a:rPr>
              <a:t>.</a:t>
            </a:r>
            <a:br>
              <a:rPr lang="en-US" sz="3200" b="1" dirty="0" smtClean="0">
                <a:effectLst>
                  <a:glow rad="139700">
                    <a:srgbClr val="FFFFFF"/>
                  </a:glow>
                  <a:outerShdw blurRad="38100" dist="38100" dir="2700000" algn="tl">
                    <a:srgbClr val="000000">
                      <a:alpha val="43137"/>
                    </a:srgbClr>
                  </a:outerShdw>
                </a:effectLst>
              </a:rPr>
            </a:br>
            <a:r>
              <a:rPr lang="en-US" sz="3200" b="1" dirty="0" smtClean="0">
                <a:effectLst>
                  <a:glow rad="139700">
                    <a:srgbClr val="FFFFFF"/>
                  </a:glow>
                  <a:outerShdw blurRad="38100" dist="38100" dir="2700000" algn="tl">
                    <a:srgbClr val="000000">
                      <a:alpha val="43137"/>
                    </a:srgbClr>
                  </a:outerShdw>
                </a:effectLst>
              </a:rPr>
              <a:t>(Meat, soy, wheat, </a:t>
            </a:r>
            <a:r>
              <a:rPr lang="en-US" sz="3200" b="1" dirty="0" err="1" smtClean="0">
                <a:effectLst>
                  <a:glow rad="139700">
                    <a:srgbClr val="FFFFFF"/>
                  </a:glow>
                  <a:outerShdw blurRad="38100" dist="38100" dir="2700000" algn="tl">
                    <a:srgbClr val="000000">
                      <a:alpha val="43137"/>
                    </a:srgbClr>
                  </a:outerShdw>
                </a:effectLst>
              </a:rPr>
              <a:t>etc</a:t>
            </a:r>
            <a:r>
              <a:rPr lang="en-US" sz="3200" b="1" dirty="0" smtClean="0">
                <a:effectLst>
                  <a:glow rad="139700">
                    <a:srgbClr val="FFFFFF"/>
                  </a:glow>
                  <a:outerShdw blurRad="38100" dist="38100" dir="2700000" algn="tl">
                    <a:srgbClr val="000000">
                      <a:alpha val="43137"/>
                    </a:srgbClr>
                  </a:outerShdw>
                </a:effectLst>
              </a:rPr>
              <a:t>)</a:t>
            </a:r>
            <a:endParaRPr lang="en-US" sz="3200" b="1" dirty="0">
              <a:effectLst>
                <a:glow rad="139700">
                  <a:srgbClr val="FFFFFF"/>
                </a:glow>
                <a:outerShdw blurRad="38100" dist="38100" dir="2700000" algn="tl">
                  <a:srgbClr val="000000">
                    <a:alpha val="43137"/>
                  </a:srgbClr>
                </a:outerShdw>
              </a:effectLst>
            </a:endParaRPr>
          </a:p>
        </p:txBody>
      </p:sp>
      <p:sp>
        <p:nvSpPr>
          <p:cNvPr id="16" name="TextBox 15"/>
          <p:cNvSpPr txBox="1"/>
          <p:nvPr/>
        </p:nvSpPr>
        <p:spPr>
          <a:xfrm>
            <a:off x="133202" y="21140"/>
            <a:ext cx="8946167" cy="794513"/>
          </a:xfrm>
          <a:prstGeom prst="rect">
            <a:avLst/>
          </a:prstGeom>
          <a:noFill/>
        </p:spPr>
        <p:txBody>
          <a:bodyPr wrap="none" rtlCol="0">
            <a:spAutoFit/>
          </a:bodyPr>
          <a:lstStyle/>
          <a:p>
            <a:pPr algn="ctr">
              <a:lnSpc>
                <a:spcPts val="5400"/>
              </a:lnSpc>
            </a:pPr>
            <a:r>
              <a:rPr lang="en-US" sz="5400" b="1" dirty="0">
                <a:effectLst>
                  <a:glow rad="228600">
                    <a:srgbClr val="FFFFFF"/>
                  </a:glow>
                  <a:outerShdw blurRad="38100" dist="38100" dir="2700000" algn="tl">
                    <a:srgbClr val="000000">
                      <a:alpha val="43137"/>
                    </a:srgbClr>
                  </a:outerShdw>
                </a:effectLst>
              </a:rPr>
              <a:t>How to </a:t>
            </a:r>
            <a:r>
              <a:rPr lang="en-US" sz="5400" b="1" dirty="0">
                <a:solidFill>
                  <a:srgbClr val="0000CC"/>
                </a:solidFill>
                <a:effectLst>
                  <a:glow rad="228600">
                    <a:srgbClr val="FFFFFF"/>
                  </a:glow>
                  <a:outerShdw blurRad="38100" dist="38100" dir="2700000" algn="tl">
                    <a:srgbClr val="000000">
                      <a:alpha val="43137"/>
                    </a:srgbClr>
                  </a:outerShdw>
                </a:effectLst>
              </a:rPr>
              <a:t>Honor Jesus </a:t>
            </a:r>
            <a:r>
              <a:rPr lang="en-US" sz="5400" b="1" dirty="0">
                <a:effectLst>
                  <a:glow rad="228600">
                    <a:srgbClr val="FFFFFF"/>
                  </a:glow>
                  <a:outerShdw blurRad="38100" dist="38100" dir="2700000" algn="tl">
                    <a:srgbClr val="000000">
                      <a:alpha val="43137"/>
                    </a:srgbClr>
                  </a:outerShdw>
                </a:effectLst>
              </a:rPr>
              <a:t>Our Lord !</a:t>
            </a:r>
          </a:p>
        </p:txBody>
      </p:sp>
    </p:spTree>
    <p:extLst>
      <p:ext uri="{BB962C8B-B14F-4D97-AF65-F5344CB8AC3E}">
        <p14:creationId xmlns:p14="http://schemas.microsoft.com/office/powerpoint/2010/main" val="3028358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75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75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175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175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6" dur="175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2"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 calcmode="lin" valueType="num">
                                      <p:cBhvr>
                                        <p:cTn id="21" dur="500" fill="hold"/>
                                        <p:tgtEl>
                                          <p:spTgt spid="9">
                                            <p:txEl>
                                              <p:pRg st="0" end="0"/>
                                            </p:txEl>
                                          </p:spTgt>
                                        </p:tgtEl>
                                        <p:attrNameLst>
                                          <p:attrName>ppt_x</p:attrName>
                                        </p:attrNameLst>
                                      </p:cBhvr>
                                      <p:tavLst>
                                        <p:tav tm="0">
                                          <p:val>
                                            <p:strVal val="#ppt_x+#ppt_w/2"/>
                                          </p:val>
                                        </p:tav>
                                        <p:tav tm="100000">
                                          <p:val>
                                            <p:strVal val="#ppt_x"/>
                                          </p:val>
                                        </p:tav>
                                      </p:tavLst>
                                    </p:anim>
                                    <p:anim calcmode="lin" valueType="num">
                                      <p:cBhvr>
                                        <p:cTn id="22"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23"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p:cTn id="29"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31" dur="5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32" dur="500"/>
                                        <p:tgtEl>
                                          <p:spTgt spid="10">
                                            <p:txEl>
                                              <p:pRg st="0" end="0"/>
                                            </p:txEl>
                                          </p:spTgt>
                                        </p:tgtEl>
                                      </p:cBhvr>
                                    </p:animEffect>
                                  </p:childTnLst>
                                </p:cTn>
                              </p:par>
                              <p:par>
                                <p:cTn id="33" presetID="9" presetClass="emph" presetSubtype="0" grpId="0" nodeType="withEffect">
                                  <p:stCondLst>
                                    <p:cond delay="0"/>
                                  </p:stCondLst>
                                  <p:childTnLst>
                                    <p:set>
                                      <p:cBhvr rctx="PPT">
                                        <p:cTn id="34" dur="indefinite"/>
                                        <p:tgtEl>
                                          <p:spTgt spid="9">
                                            <p:txEl>
                                              <p:pRg st="0" end="0"/>
                                            </p:txEl>
                                          </p:spTgt>
                                        </p:tgtEl>
                                        <p:attrNameLst>
                                          <p:attrName>style.opacity</p:attrName>
                                        </p:attrNameLst>
                                      </p:cBhvr>
                                      <p:to>
                                        <p:strVal val="0.5"/>
                                      </p:to>
                                    </p:set>
                                    <p:animEffect filter="image" prLst="opacity: 0.5">
                                      <p:cBhvr rctx="IE">
                                        <p:cTn id="35" dur="indefinite"/>
                                        <p:tgtEl>
                                          <p:spTgt spid="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 calcmode="lin" valueType="num">
                                      <p:cBhvr>
                                        <p:cTn id="40"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41"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42" dur="1000"/>
                                        <p:tgtEl>
                                          <p:spTgt spid="11">
                                            <p:txEl>
                                              <p:pRg st="0" end="0"/>
                                            </p:txEl>
                                          </p:spTgt>
                                        </p:tgtEl>
                                      </p:cBhvr>
                                    </p:animEffect>
                                  </p:childTnLst>
                                </p:cTn>
                              </p:par>
                              <p:par>
                                <p:cTn id="43" presetID="9" presetClass="emph" presetSubtype="0" grpId="0" nodeType="withEffect">
                                  <p:stCondLst>
                                    <p:cond delay="0"/>
                                  </p:stCondLst>
                                  <p:childTnLst>
                                    <p:set>
                                      <p:cBhvr rctx="PPT">
                                        <p:cTn id="44" dur="indefinite"/>
                                        <p:tgtEl>
                                          <p:spTgt spid="10">
                                            <p:txEl>
                                              <p:pRg st="0" end="0"/>
                                            </p:txEl>
                                          </p:spTgt>
                                        </p:tgtEl>
                                        <p:attrNameLst>
                                          <p:attrName>style.opacity</p:attrName>
                                        </p:attrNameLst>
                                      </p:cBhvr>
                                      <p:to>
                                        <p:strVal val="0.5"/>
                                      </p:to>
                                    </p:set>
                                    <p:animEffect filter="image" prLst="opacity: 0.5">
                                      <p:cBhvr rctx="IE">
                                        <p:cTn id="45" dur="indefinite"/>
                                        <p:tgtEl>
                                          <p:spTgt spid="10">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nodeType="clickEffect">
                                  <p:stCondLst>
                                    <p:cond delay="0"/>
                                  </p:stCondLst>
                                  <p:childTnLst>
                                    <p:set>
                                      <p:cBhvr>
                                        <p:cTn id="49" dur="1" fill="hold">
                                          <p:stCondLst>
                                            <p:cond delay="0"/>
                                          </p:stCondLst>
                                        </p:cTn>
                                        <p:tgtEl>
                                          <p:spTgt spid="13">
                                            <p:txEl>
                                              <p:pRg st="0" end="0"/>
                                            </p:txEl>
                                          </p:spTgt>
                                        </p:tgtEl>
                                        <p:attrNameLst>
                                          <p:attrName>style.visibility</p:attrName>
                                        </p:attrNameLst>
                                      </p:cBhvr>
                                      <p:to>
                                        <p:strVal val="visible"/>
                                      </p:to>
                                    </p:set>
                                    <p:anim calcmode="lin" valueType="num">
                                      <p:cBhvr>
                                        <p:cTn id="50"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51"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52" dur="1000"/>
                                        <p:tgtEl>
                                          <p:spTgt spid="13">
                                            <p:txEl>
                                              <p:pRg st="0" end="0"/>
                                            </p:txEl>
                                          </p:spTgt>
                                        </p:tgtEl>
                                      </p:cBhvr>
                                    </p:animEffect>
                                  </p:childTnLst>
                                </p:cTn>
                              </p:par>
                              <p:par>
                                <p:cTn id="53" presetID="9" presetClass="emph" presetSubtype="0" nodeType="withEffect">
                                  <p:stCondLst>
                                    <p:cond delay="0"/>
                                  </p:stCondLst>
                                  <p:childTnLst>
                                    <p:set>
                                      <p:cBhvr rctx="PPT">
                                        <p:cTn id="54" dur="indefinite"/>
                                        <p:tgtEl>
                                          <p:spTgt spid="11">
                                            <p:txEl>
                                              <p:pRg st="0" end="0"/>
                                            </p:txEl>
                                          </p:spTgt>
                                        </p:tgtEl>
                                        <p:attrNameLst>
                                          <p:attrName>style.opacity</p:attrName>
                                        </p:attrNameLst>
                                      </p:cBhvr>
                                      <p:to>
                                        <p:strVal val="0.5"/>
                                      </p:to>
                                    </p:set>
                                    <p:animEffect filter="image" prLst="opacity: 0.5">
                                      <p:cBhvr rctx="IE">
                                        <p:cTn id="55" dur="indefinite"/>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10"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9280" y="1018309"/>
            <a:ext cx="7813964" cy="1554272"/>
          </a:xfrm>
          <a:prstGeom prst="rect">
            <a:avLst/>
          </a:prstGeom>
          <a:ln w="57150">
            <a:solidFill>
              <a:schemeClr val="tx1"/>
            </a:solidFill>
          </a:ln>
        </p:spPr>
        <p:txBody>
          <a:bodyPr wrap="square">
            <a:spAutoFit/>
          </a:bodyPr>
          <a:lstStyle/>
          <a:p>
            <a:pPr algn="ctr">
              <a:lnSpc>
                <a:spcPts val="3800"/>
              </a:lnSpc>
            </a:pPr>
            <a:r>
              <a:rPr lang="en-US" sz="3200" b="1" dirty="0">
                <a:effectLst>
                  <a:outerShdw blurRad="38100" dist="38100" dir="2700000" algn="tl">
                    <a:srgbClr val="000000">
                      <a:alpha val="43137"/>
                    </a:srgbClr>
                  </a:outerShdw>
                </a:effectLst>
              </a:rPr>
              <a:t>Col </a:t>
            </a:r>
            <a:r>
              <a:rPr lang="en-US" sz="3200" b="1" dirty="0" smtClean="0">
                <a:effectLst>
                  <a:outerShdw blurRad="38100" dist="38100" dir="2700000" algn="tl">
                    <a:srgbClr val="000000">
                      <a:alpha val="43137"/>
                    </a:srgbClr>
                  </a:outerShdw>
                </a:effectLst>
              </a:rPr>
              <a:t>2:18  “Let </a:t>
            </a:r>
            <a:r>
              <a:rPr lang="en-US" sz="3200" b="1" dirty="0">
                <a:effectLst>
                  <a:outerShdw blurRad="38100" dist="38100" dir="2700000" algn="tl">
                    <a:srgbClr val="000000">
                      <a:alpha val="43137"/>
                    </a:srgbClr>
                  </a:outerShdw>
                </a:effectLst>
              </a:rPr>
              <a:t>no one keep defrauding you of your prize by delighting in self-abasement </a:t>
            </a:r>
            <a:r>
              <a:rPr lang="en-US" sz="3200" b="1" dirty="0" smtClean="0">
                <a:effectLst>
                  <a:outerShdw blurRad="38100" dist="38100" dir="2700000" algn="tl">
                    <a:srgbClr val="000000">
                      <a:alpha val="43137"/>
                    </a:srgbClr>
                  </a:outerShdw>
                </a:effectLst>
              </a:rPr>
              <a:t>…</a:t>
            </a:r>
            <a:r>
              <a:rPr lang="en-US" sz="3200" b="1" i="1" dirty="0" smtClean="0">
                <a:solidFill>
                  <a:srgbClr val="C00000"/>
                </a:solidFill>
                <a:effectLst>
                  <a:outerShdw blurRad="38100" dist="38100" dir="2700000" algn="tl">
                    <a:srgbClr val="000000">
                      <a:alpha val="43137"/>
                    </a:srgbClr>
                  </a:outerShdw>
                </a:effectLst>
              </a:rPr>
              <a:t>taking </a:t>
            </a:r>
            <a:r>
              <a:rPr lang="en-US" sz="3200" b="1" i="1" dirty="0">
                <a:solidFill>
                  <a:srgbClr val="C00000"/>
                </a:solidFill>
                <a:effectLst>
                  <a:outerShdw blurRad="38100" dist="38100" dir="2700000" algn="tl">
                    <a:srgbClr val="000000">
                      <a:alpha val="43137"/>
                    </a:srgbClr>
                  </a:outerShdw>
                </a:effectLst>
              </a:rPr>
              <a:t>his stand on visions he has </a:t>
            </a:r>
            <a:r>
              <a:rPr lang="en-US" sz="3200" b="1" i="1" dirty="0" smtClean="0">
                <a:solidFill>
                  <a:srgbClr val="C00000"/>
                </a:solidFill>
                <a:effectLst>
                  <a:outerShdw blurRad="38100" dist="38100" dir="2700000" algn="tl">
                    <a:srgbClr val="000000">
                      <a:alpha val="43137"/>
                    </a:srgbClr>
                  </a:outerShdw>
                </a:effectLst>
              </a:rPr>
              <a:t>seen</a:t>
            </a:r>
            <a:r>
              <a:rPr lang="en-US" sz="3200" b="1" dirty="0" smtClean="0">
                <a:effectLst>
                  <a:outerShdw blurRad="38100" dist="38100" dir="2700000" algn="tl">
                    <a:srgbClr val="000000">
                      <a:alpha val="43137"/>
                    </a:srgbClr>
                  </a:outerShdw>
                </a:effectLst>
              </a:rPr>
              <a:t>.”</a:t>
            </a:r>
            <a:endParaRPr lang="en-US" sz="3200" b="1" dirty="0">
              <a:effectLst>
                <a:outerShdw blurRad="38100" dist="38100" dir="2700000" algn="tl">
                  <a:srgbClr val="000000">
                    <a:alpha val="43137"/>
                  </a:srgbClr>
                </a:outerShdw>
              </a:effectLst>
            </a:endParaRPr>
          </a:p>
        </p:txBody>
      </p:sp>
      <p:pic>
        <p:nvPicPr>
          <p:cNvPr id="10" name="Picture 2" descr="http://astoriabrown.homestead.com/GlowingAnge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439" y="2837140"/>
            <a:ext cx="2167532" cy="273994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89439" y="5895678"/>
            <a:ext cx="8638430" cy="85425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Some claim a vision. Or ungodly one was told he &amp; his sons were going to Heaven.  (2 Cor 11:14)</a:t>
            </a:r>
            <a:endParaRPr lang="en-US" sz="3200" b="1" dirty="0"/>
          </a:p>
        </p:txBody>
      </p:sp>
      <p:pic>
        <p:nvPicPr>
          <p:cNvPr id="12" name="Picture 11"/>
          <p:cNvPicPr>
            <a:picLocks noChangeAspect="1"/>
          </p:cNvPicPr>
          <p:nvPr/>
        </p:nvPicPr>
        <p:blipFill>
          <a:blip r:embed="rId4"/>
          <a:stretch>
            <a:fillRect/>
          </a:stretch>
        </p:blipFill>
        <p:spPr>
          <a:xfrm>
            <a:off x="277862" y="2837140"/>
            <a:ext cx="2194138" cy="2739943"/>
          </a:xfrm>
          <a:prstGeom prst="rect">
            <a:avLst/>
          </a:prstGeom>
        </p:spPr>
      </p:pic>
      <p:sp>
        <p:nvSpPr>
          <p:cNvPr id="8" name="Rectangle 7"/>
          <p:cNvSpPr/>
          <p:nvPr/>
        </p:nvSpPr>
        <p:spPr>
          <a:xfrm>
            <a:off x="2269373" y="2685986"/>
            <a:ext cx="6383867" cy="1400383"/>
          </a:xfrm>
          <a:prstGeom prst="rect">
            <a:avLst/>
          </a:prstGeom>
        </p:spPr>
        <p:txBody>
          <a:bodyPr wrap="square">
            <a:spAutoFit/>
          </a:bodyPr>
          <a:lstStyle/>
          <a:p>
            <a:pPr algn="ctr">
              <a:lnSpc>
                <a:spcPts val="3400"/>
              </a:lnSpc>
            </a:pPr>
            <a:r>
              <a:rPr lang="en-US" sz="3200" b="1" dirty="0" smtClean="0">
                <a:solidFill>
                  <a:srgbClr val="0000CC"/>
                </a:solidFill>
                <a:effectLst>
                  <a:outerShdw blurRad="38100" dist="38100" dir="2700000" algn="tl">
                    <a:srgbClr val="000000">
                      <a:alpha val="43137"/>
                    </a:srgbClr>
                  </a:outerShdw>
                </a:effectLst>
              </a:rPr>
              <a:t>Worship of Angels</a:t>
            </a:r>
            <a:r>
              <a:rPr lang="en-US" sz="3200" b="1" dirty="0" smtClean="0">
                <a:effectLst>
                  <a:outerShdw blurRad="38100" dist="38100" dir="2700000" algn="tl">
                    <a:srgbClr val="000000">
                      <a:alpha val="43137"/>
                    </a:srgbClr>
                  </a:outerShdw>
                </a:effectLst>
              </a:rPr>
              <a:t>:  False teachers appearing </a:t>
            </a:r>
            <a:r>
              <a:rPr lang="en-US" sz="3200" b="1" i="1" dirty="0" smtClean="0">
                <a:effectLst>
                  <a:outerShdw blurRad="38100" dist="38100" dir="2700000" algn="tl">
                    <a:srgbClr val="000000">
                      <a:alpha val="43137"/>
                    </a:srgbClr>
                  </a:outerShdw>
                </a:effectLst>
              </a:rPr>
              <a:t>too humble </a:t>
            </a:r>
            <a:r>
              <a:rPr lang="en-US" sz="3200" b="1" dirty="0" smtClean="0">
                <a:effectLst>
                  <a:outerShdw blurRad="38100" dist="38100" dir="2700000" algn="tl">
                    <a:srgbClr val="000000">
                      <a:alpha val="43137"/>
                    </a:srgbClr>
                  </a:outerShdw>
                </a:effectLst>
              </a:rPr>
              <a:t>to dare to approach God.. </a:t>
            </a:r>
            <a:r>
              <a:rPr lang="en-US" sz="3200" b="1" i="1" dirty="0" smtClean="0">
                <a:solidFill>
                  <a:srgbClr val="C00000"/>
                </a:solidFill>
                <a:effectLst>
                  <a:outerShdw blurRad="38100" dist="38100" dir="2700000" algn="tl">
                    <a:srgbClr val="000000">
                      <a:alpha val="43137"/>
                    </a:srgbClr>
                  </a:outerShdw>
                </a:effectLst>
              </a:rPr>
              <a:t>call on angels</a:t>
            </a:r>
            <a:r>
              <a:rPr lang="en-US" sz="3200" b="1" dirty="0" smtClean="0">
                <a:effectLst>
                  <a:outerShdw blurRad="38100" dist="38100" dir="2700000" algn="tl">
                    <a:srgbClr val="000000">
                      <a:alpha val="43137"/>
                    </a:srgbClr>
                  </a:outerShdw>
                </a:effectLst>
              </a:rPr>
              <a:t>. </a:t>
            </a:r>
            <a:r>
              <a:rPr lang="en-US" sz="2800" i="1" dirty="0" smtClean="0">
                <a:effectLst>
                  <a:outerShdw blurRad="38100" dist="38100" dir="2700000" algn="tl">
                    <a:srgbClr val="000000">
                      <a:alpha val="43137"/>
                    </a:srgbClr>
                  </a:outerShdw>
                </a:effectLst>
              </a:rPr>
              <a:t>JFB</a:t>
            </a:r>
            <a:endParaRPr lang="en-US" sz="2800" i="1" dirty="0">
              <a:effectLst>
                <a:outerShdw blurRad="38100" dist="38100" dir="2700000" algn="tl">
                  <a:srgbClr val="000000">
                    <a:alpha val="43137"/>
                  </a:srgbClr>
                </a:outerShdw>
              </a:effectLst>
            </a:endParaRPr>
          </a:p>
        </p:txBody>
      </p:sp>
      <p:sp>
        <p:nvSpPr>
          <p:cNvPr id="9" name="Rectangle 8"/>
          <p:cNvSpPr/>
          <p:nvPr/>
        </p:nvSpPr>
        <p:spPr>
          <a:xfrm>
            <a:off x="135467" y="4015401"/>
            <a:ext cx="8787618" cy="1836400"/>
          </a:xfrm>
          <a:prstGeom prst="rect">
            <a:avLst/>
          </a:prstGeom>
          <a:solidFill>
            <a:srgbClr val="FFFFFF">
              <a:alpha val="69804"/>
            </a:srgbClr>
          </a:solidFill>
        </p:spPr>
        <p:txBody>
          <a:bodyPr wrap="square">
            <a:spAutoFit/>
          </a:bodyPr>
          <a:lstStyle/>
          <a:p>
            <a:pPr lvl="0" algn="ctr">
              <a:lnSpc>
                <a:spcPts val="3400"/>
              </a:lnSpc>
            </a:pPr>
            <a:r>
              <a:rPr lang="en-US" sz="3200" i="1" dirty="0" smtClean="0">
                <a:solidFill>
                  <a:prstClr val="black"/>
                </a:solidFill>
                <a:effectLst>
                  <a:glow rad="139700">
                    <a:srgbClr val="FFFFFF"/>
                  </a:glow>
                  <a:outerShdw blurRad="38100" dist="38100" dir="2700000" algn="tl">
                    <a:srgbClr val="000000">
                      <a:alpha val="43137"/>
                    </a:srgbClr>
                  </a:outerShdw>
                </a:effectLst>
              </a:rPr>
              <a:t>Heretics claimed angels accompany them in everyone of their sinful and abominable actions </a:t>
            </a:r>
            <a:br>
              <a:rPr lang="en-US" sz="3200" i="1" dirty="0" smtClean="0">
                <a:solidFill>
                  <a:prstClr val="black"/>
                </a:solidFill>
                <a:effectLst>
                  <a:glow rad="139700">
                    <a:srgbClr val="FFFFFF"/>
                  </a:glow>
                  <a:outerShdw blurRad="38100" dist="38100" dir="2700000" algn="tl">
                    <a:srgbClr val="000000">
                      <a:alpha val="43137"/>
                    </a:srgbClr>
                  </a:outerShdw>
                </a:effectLst>
              </a:rPr>
            </a:br>
            <a:r>
              <a:rPr lang="en-US" sz="3200" i="1" dirty="0" smtClean="0">
                <a:solidFill>
                  <a:prstClr val="black"/>
                </a:solidFill>
                <a:effectLst>
                  <a:glow rad="139700">
                    <a:srgbClr val="FFFFFF"/>
                  </a:glow>
                  <a:outerShdw blurRad="38100" dist="38100" dir="2700000" algn="tl">
                    <a:srgbClr val="000000">
                      <a:alpha val="43137"/>
                    </a:srgbClr>
                  </a:outerShdw>
                </a:effectLst>
              </a:rPr>
              <a:t>and urge them on. And </a:t>
            </a:r>
            <a:r>
              <a:rPr lang="en-US" sz="3200" b="1" i="1" dirty="0" smtClean="0">
                <a:solidFill>
                  <a:srgbClr val="C00000"/>
                </a:solidFill>
                <a:effectLst>
                  <a:glow rad="139700">
                    <a:srgbClr val="FFFFFF"/>
                  </a:glow>
                  <a:outerShdw blurRad="38100" dist="38100" dir="2700000" algn="tl">
                    <a:srgbClr val="000000">
                      <a:alpha val="43137"/>
                    </a:srgbClr>
                  </a:outerShdw>
                </a:effectLst>
              </a:rPr>
              <a:t>they pray to that angel</a:t>
            </a:r>
            <a:r>
              <a:rPr lang="en-US" sz="3200" i="1" dirty="0" smtClean="0">
                <a:solidFill>
                  <a:prstClr val="black"/>
                </a:solidFill>
                <a:effectLst>
                  <a:glow rad="139700">
                    <a:srgbClr val="FFFFFF"/>
                  </a:glow>
                  <a:outerShdw blurRad="38100" dist="38100" dir="2700000" algn="tl">
                    <a:srgbClr val="000000">
                      <a:alpha val="43137"/>
                    </a:srgbClr>
                  </a:outerShdw>
                </a:effectLst>
              </a:rPr>
              <a:t>.  </a:t>
            </a:r>
            <a:r>
              <a:rPr lang="en-US" sz="2800" i="1" dirty="0" smtClean="0">
                <a:solidFill>
                  <a:prstClr val="black"/>
                </a:solidFill>
                <a:effectLst>
                  <a:glow rad="139700">
                    <a:srgbClr val="FFFFFF"/>
                  </a:glow>
                  <a:outerShdw blurRad="38100" dist="38100" dir="2700000" algn="tl">
                    <a:srgbClr val="000000">
                      <a:alpha val="43137"/>
                    </a:srgbClr>
                  </a:outerShdw>
                </a:effectLst>
              </a:rPr>
              <a:t>Irenaeus</a:t>
            </a:r>
            <a:r>
              <a:rPr lang="en-US" sz="2800" i="1" dirty="0">
                <a:solidFill>
                  <a:prstClr val="black"/>
                </a:solidFill>
                <a:effectLst>
                  <a:glow rad="139700">
                    <a:srgbClr val="FFFFFF"/>
                  </a:glow>
                  <a:outerShdw blurRad="38100" dist="38100" dir="2700000" algn="tl">
                    <a:srgbClr val="000000">
                      <a:alpha val="43137"/>
                    </a:srgbClr>
                  </a:outerShdw>
                </a:effectLst>
              </a:rPr>
              <a:t>:  </a:t>
            </a:r>
            <a:r>
              <a:rPr lang="en-US" sz="2800" i="1" dirty="0" smtClean="0">
                <a:solidFill>
                  <a:prstClr val="black"/>
                </a:solidFill>
                <a:effectLst>
                  <a:glow rad="139700">
                    <a:srgbClr val="FFFFFF"/>
                  </a:glow>
                  <a:outerShdw blurRad="38100" dist="38100" dir="2700000" algn="tl">
                    <a:srgbClr val="000000">
                      <a:alpha val="43137"/>
                    </a:srgbClr>
                  </a:outerShdw>
                </a:effectLst>
              </a:rPr>
              <a:t>Against Her. </a:t>
            </a:r>
            <a:r>
              <a:rPr lang="en-US" sz="2800" i="1" dirty="0">
                <a:solidFill>
                  <a:prstClr val="black"/>
                </a:solidFill>
                <a:effectLst>
                  <a:glow rad="139700">
                    <a:srgbClr val="FFFFFF"/>
                  </a:glow>
                  <a:outerShdw blurRad="38100" dist="38100" dir="2700000" algn="tl">
                    <a:srgbClr val="000000">
                      <a:alpha val="43137"/>
                    </a:srgbClr>
                  </a:outerShdw>
                </a:effectLst>
              </a:rPr>
              <a:t>Bk 1, </a:t>
            </a:r>
            <a:r>
              <a:rPr lang="en-US" sz="2800" i="1" dirty="0" err="1" smtClean="0">
                <a:solidFill>
                  <a:prstClr val="black"/>
                </a:solidFill>
                <a:effectLst>
                  <a:glow rad="139700">
                    <a:srgbClr val="FFFFFF"/>
                  </a:glow>
                  <a:outerShdw blurRad="38100" dist="38100" dir="2700000" algn="tl">
                    <a:srgbClr val="000000">
                      <a:alpha val="43137"/>
                    </a:srgbClr>
                  </a:outerShdw>
                </a:effectLst>
              </a:rPr>
              <a:t>ch</a:t>
            </a:r>
            <a:r>
              <a:rPr lang="en-US" sz="2800" i="1" dirty="0" smtClean="0">
                <a:solidFill>
                  <a:prstClr val="black"/>
                </a:solidFill>
                <a:effectLst>
                  <a:glow rad="139700">
                    <a:srgbClr val="FFFFFF"/>
                  </a:glow>
                  <a:outerShdw blurRad="38100" dist="38100" dir="2700000" algn="tl">
                    <a:srgbClr val="000000">
                      <a:alpha val="43137"/>
                    </a:srgbClr>
                  </a:outerShdw>
                </a:effectLst>
              </a:rPr>
              <a:t> 31</a:t>
            </a:r>
            <a:r>
              <a:rPr lang="en-US" sz="2800" i="1" dirty="0">
                <a:solidFill>
                  <a:prstClr val="black"/>
                </a:solidFill>
                <a:effectLst>
                  <a:glow rad="139700">
                    <a:srgbClr val="FFFFFF"/>
                  </a:glow>
                  <a:outerShdw blurRad="38100" dist="38100" dir="2700000" algn="tl">
                    <a:srgbClr val="000000">
                      <a:alpha val="43137"/>
                    </a:srgbClr>
                  </a:outerShdw>
                </a:effectLst>
              </a:rPr>
              <a:t>, </a:t>
            </a:r>
            <a:r>
              <a:rPr lang="en-US" sz="2800" i="1" dirty="0" smtClean="0">
                <a:solidFill>
                  <a:prstClr val="black"/>
                </a:solidFill>
                <a:effectLst>
                  <a:glow rad="139700">
                    <a:srgbClr val="FFFFFF"/>
                  </a:glow>
                  <a:outerShdw blurRad="38100" dist="38100" dir="2700000" algn="tl">
                    <a:srgbClr val="000000">
                      <a:alpha val="43137"/>
                    </a:srgbClr>
                  </a:outerShdw>
                </a:effectLst>
              </a:rPr>
              <a:t>v2.</a:t>
            </a:r>
            <a:endParaRPr lang="en-US" sz="2800" i="1" dirty="0">
              <a:solidFill>
                <a:prstClr val="black"/>
              </a:solidFill>
              <a:effectLst>
                <a:glow rad="139700">
                  <a:srgbClr val="FFFFFF"/>
                </a:glow>
                <a:outerShdw blurRad="38100" dist="38100" dir="2700000" algn="tl">
                  <a:srgbClr val="000000">
                    <a:alpha val="43137"/>
                  </a:srgbClr>
                </a:outerShdw>
              </a:effectLst>
            </a:endParaRPr>
          </a:p>
        </p:txBody>
      </p:sp>
      <p:sp>
        <p:nvSpPr>
          <p:cNvPr id="15" name="TextBox 14"/>
          <p:cNvSpPr txBox="1"/>
          <p:nvPr/>
        </p:nvSpPr>
        <p:spPr>
          <a:xfrm>
            <a:off x="166452" y="21140"/>
            <a:ext cx="8946167" cy="794513"/>
          </a:xfrm>
          <a:prstGeom prst="rect">
            <a:avLst/>
          </a:prstGeom>
          <a:noFill/>
        </p:spPr>
        <p:txBody>
          <a:bodyPr wrap="none" rtlCol="0">
            <a:spAutoFit/>
          </a:bodyPr>
          <a:lstStyle/>
          <a:p>
            <a:pPr algn="ctr">
              <a:lnSpc>
                <a:spcPts val="5400"/>
              </a:lnSpc>
            </a:pPr>
            <a:r>
              <a:rPr lang="en-US" sz="5400" b="1" dirty="0">
                <a:effectLst>
                  <a:glow rad="228600">
                    <a:srgbClr val="FFFFFF"/>
                  </a:glow>
                  <a:outerShdw blurRad="38100" dist="38100" dir="2700000" algn="tl">
                    <a:srgbClr val="000000">
                      <a:alpha val="43137"/>
                    </a:srgbClr>
                  </a:outerShdw>
                </a:effectLst>
              </a:rPr>
              <a:t>How to </a:t>
            </a:r>
            <a:r>
              <a:rPr lang="en-US" sz="5400" b="1" dirty="0">
                <a:solidFill>
                  <a:srgbClr val="0000CC"/>
                </a:solidFill>
                <a:effectLst>
                  <a:glow rad="228600">
                    <a:srgbClr val="FFFFFF"/>
                  </a:glow>
                  <a:outerShdw blurRad="38100" dist="38100" dir="2700000" algn="tl">
                    <a:srgbClr val="000000">
                      <a:alpha val="43137"/>
                    </a:srgbClr>
                  </a:outerShdw>
                </a:effectLst>
              </a:rPr>
              <a:t>Honor Jesus </a:t>
            </a:r>
            <a:r>
              <a:rPr lang="en-US" sz="5400" b="1" dirty="0">
                <a:effectLst>
                  <a:glow rad="228600">
                    <a:srgbClr val="FFFFFF"/>
                  </a:glow>
                  <a:outerShdw blurRad="38100" dist="38100" dir="2700000" algn="tl">
                    <a:srgbClr val="000000">
                      <a:alpha val="43137"/>
                    </a:srgbClr>
                  </a:outerShdw>
                </a:effectLst>
              </a:rPr>
              <a:t>Our Lord !</a:t>
            </a:r>
          </a:p>
        </p:txBody>
      </p:sp>
    </p:spTree>
    <p:extLst>
      <p:ext uri="{BB962C8B-B14F-4D97-AF65-F5344CB8AC3E}">
        <p14:creationId xmlns:p14="http://schemas.microsoft.com/office/powerpoint/2010/main" val="27531401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0" presetClass="exit" presetSubtype="0" fill="hold"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9" presetClass="emph" presetSubtype="0" grpId="1" nodeType="withEffect">
                                  <p:stCondLst>
                                    <p:cond delay="0"/>
                                  </p:stCondLst>
                                  <p:childTnLst>
                                    <p:set>
                                      <p:cBhvr rctx="PPT">
                                        <p:cTn id="17" dur="indefinite"/>
                                        <p:tgtEl>
                                          <p:spTgt spid="8"/>
                                        </p:tgtEl>
                                        <p:attrNameLst>
                                          <p:attrName>style.opacity</p:attrName>
                                        </p:attrNameLst>
                                      </p:cBhvr>
                                      <p:to>
                                        <p:strVal val="0.25"/>
                                      </p:to>
                                    </p:set>
                                    <p:animEffect filter="image" prLst="opacity: 0.25">
                                      <p:cBhvr rctx="IE">
                                        <p:cTn id="18" dur="indefinite"/>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9" presetClass="emph" presetSubtype="0" grpId="1" nodeType="withEffect">
                                  <p:stCondLst>
                                    <p:cond delay="0"/>
                                  </p:stCondLst>
                                  <p:childTnLst>
                                    <p:set>
                                      <p:cBhvr rctx="PPT">
                                        <p:cTn id="26" dur="indefinite"/>
                                        <p:tgtEl>
                                          <p:spTgt spid="9"/>
                                        </p:tgtEl>
                                        <p:attrNameLst>
                                          <p:attrName>style.opacity</p:attrName>
                                        </p:attrNameLst>
                                      </p:cBhvr>
                                      <p:to>
                                        <p:strVal val="0.25"/>
                                      </p:to>
                                    </p:set>
                                    <p:animEffect filter="image" prLst="opacity: 0.25">
                                      <p:cBhvr rctx="IE">
                                        <p:cTn id="27"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8" grpId="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77333"/>
            <a:ext cx="9144000" cy="6180667"/>
          </a:xfrm>
          <a:prstGeom prst="rect">
            <a:avLst/>
          </a:prstGeom>
          <a:effectLst>
            <a:softEdge rad="317500"/>
          </a:effectLst>
        </p:spPr>
      </p:pic>
      <p:sp>
        <p:nvSpPr>
          <p:cNvPr id="3" name="Rectangle 2"/>
          <p:cNvSpPr/>
          <p:nvPr/>
        </p:nvSpPr>
        <p:spPr>
          <a:xfrm>
            <a:off x="491066" y="1084703"/>
            <a:ext cx="8161867" cy="1400383"/>
          </a:xfrm>
          <a:prstGeom prst="rect">
            <a:avLst/>
          </a:prstGeom>
          <a:ln w="57150">
            <a:solidFill>
              <a:schemeClr val="bg1"/>
            </a:solidFill>
          </a:ln>
        </p:spPr>
        <p:txBody>
          <a:bodyPr wrap="square">
            <a:spAutoFit/>
          </a:bodyPr>
          <a:lstStyle/>
          <a:p>
            <a:pPr algn="ctr">
              <a:lnSpc>
                <a:spcPts val="3400"/>
              </a:lnSpc>
            </a:pPr>
            <a:r>
              <a:rPr lang="en-US" sz="3200" b="1" dirty="0">
                <a:solidFill>
                  <a:schemeClr val="bg1"/>
                </a:solidFill>
                <a:effectLst>
                  <a:glow rad="139700">
                    <a:srgbClr val="00060C"/>
                  </a:glow>
                  <a:outerShdw blurRad="38100" dist="38100" dir="2700000" algn="tl">
                    <a:srgbClr val="000000">
                      <a:alpha val="43137"/>
                    </a:srgbClr>
                  </a:outerShdw>
                </a:effectLst>
              </a:rPr>
              <a:t>Col </a:t>
            </a:r>
            <a:r>
              <a:rPr lang="en-US" sz="3200" b="1" dirty="0" smtClean="0">
                <a:solidFill>
                  <a:schemeClr val="bg1"/>
                </a:solidFill>
                <a:effectLst>
                  <a:glow rad="139700">
                    <a:srgbClr val="00060C"/>
                  </a:glow>
                  <a:outerShdw blurRad="38100" dist="38100" dir="2700000" algn="tl">
                    <a:srgbClr val="000000">
                      <a:alpha val="43137"/>
                    </a:srgbClr>
                  </a:outerShdw>
                </a:effectLst>
              </a:rPr>
              <a:t>3:1  If </a:t>
            </a:r>
            <a:r>
              <a:rPr lang="en-US" sz="3200" b="1" dirty="0">
                <a:solidFill>
                  <a:schemeClr val="bg1"/>
                </a:solidFill>
                <a:effectLst>
                  <a:glow rad="139700">
                    <a:srgbClr val="00060C"/>
                  </a:glow>
                  <a:outerShdw blurRad="38100" dist="38100" dir="2700000" algn="tl">
                    <a:srgbClr val="000000">
                      <a:alpha val="43137"/>
                    </a:srgbClr>
                  </a:outerShdw>
                </a:effectLst>
              </a:rPr>
              <a:t>then you have been raised up with Christ, </a:t>
            </a:r>
            <a:r>
              <a:rPr lang="en-US" sz="3200" b="1" i="1" dirty="0">
                <a:solidFill>
                  <a:srgbClr val="FFFF00"/>
                </a:solidFill>
                <a:effectLst>
                  <a:glow rad="139700">
                    <a:srgbClr val="00060C"/>
                  </a:glow>
                  <a:outerShdw blurRad="38100" dist="38100" dir="2700000" algn="tl">
                    <a:srgbClr val="000000">
                      <a:alpha val="43137"/>
                    </a:srgbClr>
                  </a:outerShdw>
                </a:effectLst>
              </a:rPr>
              <a:t>keep seeking the things above</a:t>
            </a:r>
            <a:r>
              <a:rPr lang="en-US" sz="3200" b="1" dirty="0">
                <a:solidFill>
                  <a:schemeClr val="bg1"/>
                </a:solidFill>
                <a:effectLst>
                  <a:glow rad="139700">
                    <a:srgbClr val="00060C"/>
                  </a:glow>
                  <a:outerShdw blurRad="38100" dist="38100" dir="2700000" algn="tl">
                    <a:srgbClr val="000000">
                      <a:alpha val="43137"/>
                    </a:srgbClr>
                  </a:outerShdw>
                </a:effectLst>
              </a:rPr>
              <a:t>, </a:t>
            </a:r>
            <a:r>
              <a:rPr lang="en-US" sz="3200" b="1" dirty="0" smtClean="0">
                <a:solidFill>
                  <a:schemeClr val="bg1"/>
                </a:solidFill>
                <a:effectLst>
                  <a:glow rad="139700">
                    <a:srgbClr val="00060C"/>
                  </a:glow>
                  <a:outerShdw blurRad="38100" dist="38100" dir="2700000" algn="tl">
                    <a:srgbClr val="000000">
                      <a:alpha val="43137"/>
                    </a:srgbClr>
                  </a:outerShdw>
                </a:effectLst>
              </a:rPr>
              <a:t/>
            </a:r>
            <a:br>
              <a:rPr lang="en-US" sz="3200" b="1" dirty="0" smtClean="0">
                <a:solidFill>
                  <a:schemeClr val="bg1"/>
                </a:solidFill>
                <a:effectLst>
                  <a:glow rad="139700">
                    <a:srgbClr val="00060C"/>
                  </a:glow>
                  <a:outerShdw blurRad="38100" dist="38100" dir="2700000" algn="tl">
                    <a:srgbClr val="000000">
                      <a:alpha val="43137"/>
                    </a:srgbClr>
                  </a:outerShdw>
                </a:effectLst>
              </a:rPr>
            </a:br>
            <a:r>
              <a:rPr lang="en-US" sz="3200" b="1" dirty="0" smtClean="0">
                <a:solidFill>
                  <a:schemeClr val="bg1"/>
                </a:solidFill>
                <a:effectLst>
                  <a:glow rad="139700">
                    <a:srgbClr val="00060C"/>
                  </a:glow>
                  <a:outerShdw blurRad="38100" dist="38100" dir="2700000" algn="tl">
                    <a:srgbClr val="000000">
                      <a:alpha val="43137"/>
                    </a:srgbClr>
                  </a:outerShdw>
                </a:effectLst>
              </a:rPr>
              <a:t>where </a:t>
            </a:r>
            <a:r>
              <a:rPr lang="en-US" sz="3200" b="1" dirty="0">
                <a:solidFill>
                  <a:schemeClr val="bg1"/>
                </a:solidFill>
                <a:effectLst>
                  <a:glow rad="139700">
                    <a:srgbClr val="00060C"/>
                  </a:glow>
                  <a:outerShdw blurRad="38100" dist="38100" dir="2700000" algn="tl">
                    <a:srgbClr val="000000">
                      <a:alpha val="43137"/>
                    </a:srgbClr>
                  </a:outerShdw>
                </a:effectLst>
              </a:rPr>
              <a:t>Christ </a:t>
            </a:r>
            <a:r>
              <a:rPr lang="en-US" sz="3200" b="1" dirty="0" smtClean="0">
                <a:solidFill>
                  <a:schemeClr val="bg1"/>
                </a:solidFill>
                <a:effectLst>
                  <a:glow rad="139700">
                    <a:srgbClr val="00060C"/>
                  </a:glow>
                  <a:outerShdw blurRad="38100" dist="38100" dir="2700000" algn="tl">
                    <a:srgbClr val="000000">
                      <a:alpha val="43137"/>
                    </a:srgbClr>
                  </a:outerShdw>
                </a:effectLst>
              </a:rPr>
              <a:t>is…</a:t>
            </a:r>
            <a:endParaRPr lang="en-US" sz="3200" b="1" dirty="0">
              <a:solidFill>
                <a:schemeClr val="bg1"/>
              </a:solidFill>
              <a:effectLst>
                <a:glow rad="139700">
                  <a:srgbClr val="00060C"/>
                </a:glow>
                <a:outerShdw blurRad="38100" dist="38100" dir="2700000" algn="tl">
                  <a:srgbClr val="000000">
                    <a:alpha val="43137"/>
                  </a:srgbClr>
                </a:outerShdw>
              </a:effectLst>
            </a:endParaRPr>
          </a:p>
        </p:txBody>
      </p:sp>
      <p:sp>
        <p:nvSpPr>
          <p:cNvPr id="15" name="TextBox 14"/>
          <p:cNvSpPr txBox="1"/>
          <p:nvPr/>
        </p:nvSpPr>
        <p:spPr>
          <a:xfrm>
            <a:off x="365760" y="2582246"/>
            <a:ext cx="8545484" cy="584775"/>
          </a:xfrm>
          <a:prstGeom prst="rect">
            <a:avLst/>
          </a:prstGeom>
          <a:noFill/>
        </p:spPr>
        <p:txBody>
          <a:bodyPr wrap="square" rtlCol="0">
            <a:spAutoFit/>
          </a:bodyPr>
          <a:lstStyle/>
          <a:p>
            <a:pPr algn="ctr"/>
            <a:r>
              <a:rPr lang="en-US" sz="3200" b="1" dirty="0" smtClean="0">
                <a:solidFill>
                  <a:schemeClr val="bg1"/>
                </a:solidFill>
                <a:effectLst>
                  <a:glow rad="228600">
                    <a:srgbClr val="00060C"/>
                  </a:glow>
                  <a:outerShdw blurRad="38100" dist="38100" dir="2700000" algn="tl">
                    <a:srgbClr val="000000">
                      <a:alpha val="43137"/>
                    </a:srgbClr>
                  </a:outerShdw>
                </a:effectLst>
              </a:rPr>
              <a:t>Focus on eternal priorities, rather than earthly.</a:t>
            </a:r>
          </a:p>
        </p:txBody>
      </p:sp>
      <p:sp>
        <p:nvSpPr>
          <p:cNvPr id="16" name="TextBox 15"/>
          <p:cNvSpPr txBox="1"/>
          <p:nvPr/>
        </p:nvSpPr>
        <p:spPr>
          <a:xfrm>
            <a:off x="1687975" y="3264181"/>
            <a:ext cx="6964958" cy="3046988"/>
          </a:xfrm>
          <a:prstGeom prst="rect">
            <a:avLst/>
          </a:prstGeom>
          <a:noFill/>
        </p:spPr>
        <p:txBody>
          <a:bodyPr wrap="square" rtlCol="0">
            <a:spAutoFit/>
          </a:bodyPr>
          <a:lstStyle/>
          <a:p>
            <a:pPr algn="ctr"/>
            <a:r>
              <a:rPr lang="en-US" sz="3200" b="1" dirty="0" smtClean="0">
                <a:solidFill>
                  <a:schemeClr val="bg1"/>
                </a:solidFill>
                <a:effectLst>
                  <a:glow rad="228600">
                    <a:srgbClr val="00060C"/>
                  </a:glow>
                  <a:outerShdw blurRad="38100" dist="38100" dir="2700000" algn="tl">
                    <a:srgbClr val="000000">
                      <a:alpha val="43137"/>
                    </a:srgbClr>
                  </a:outerShdw>
                </a:effectLst>
              </a:rPr>
              <a:t>Righteousness  Mt 6:33</a:t>
            </a:r>
          </a:p>
          <a:p>
            <a:pPr algn="ctr"/>
            <a:r>
              <a:rPr lang="en-US" sz="3200" b="1" dirty="0" smtClean="0">
                <a:solidFill>
                  <a:schemeClr val="bg1"/>
                </a:solidFill>
                <a:effectLst>
                  <a:glow rad="228600">
                    <a:srgbClr val="00060C"/>
                  </a:glow>
                  <a:outerShdw blurRad="38100" dist="38100" dir="2700000" algn="tl">
                    <a:srgbClr val="000000">
                      <a:alpha val="43137"/>
                    </a:srgbClr>
                  </a:outerShdw>
                </a:effectLst>
              </a:rPr>
              <a:t>Building up saints  </a:t>
            </a:r>
            <a:r>
              <a:rPr lang="en-US" sz="3200" b="1" dirty="0" err="1" smtClean="0">
                <a:solidFill>
                  <a:schemeClr val="bg1"/>
                </a:solidFill>
                <a:effectLst>
                  <a:glow rad="228600">
                    <a:srgbClr val="00060C"/>
                  </a:glow>
                  <a:outerShdw blurRad="38100" dist="38100" dir="2700000" algn="tl">
                    <a:srgbClr val="000000">
                      <a:alpha val="43137"/>
                    </a:srgbClr>
                  </a:outerShdw>
                </a:effectLst>
              </a:rPr>
              <a:t>Hb</a:t>
            </a:r>
            <a:r>
              <a:rPr lang="en-US" sz="3200" b="1" dirty="0" smtClean="0">
                <a:solidFill>
                  <a:schemeClr val="bg1"/>
                </a:solidFill>
                <a:effectLst>
                  <a:glow rad="228600">
                    <a:srgbClr val="00060C"/>
                  </a:glow>
                  <a:outerShdw blurRad="38100" dist="38100" dir="2700000" algn="tl">
                    <a:srgbClr val="000000">
                      <a:alpha val="43137"/>
                    </a:srgbClr>
                  </a:outerShdw>
                </a:effectLst>
              </a:rPr>
              <a:t> 10:24</a:t>
            </a:r>
          </a:p>
          <a:p>
            <a:pPr algn="ctr"/>
            <a:r>
              <a:rPr lang="en-US" sz="3200" b="1" dirty="0" smtClean="0">
                <a:solidFill>
                  <a:schemeClr val="bg1"/>
                </a:solidFill>
                <a:effectLst>
                  <a:glow rad="228600">
                    <a:srgbClr val="00060C"/>
                  </a:glow>
                  <a:outerShdw blurRad="38100" dist="38100" dir="2700000" algn="tl">
                    <a:srgbClr val="000000">
                      <a:alpha val="43137"/>
                    </a:srgbClr>
                  </a:outerShdw>
                </a:effectLst>
              </a:rPr>
              <a:t>Growing Spiritually  Eph 4:15</a:t>
            </a:r>
            <a:endParaRPr lang="en-US" sz="3200" b="1" dirty="0">
              <a:solidFill>
                <a:schemeClr val="bg1"/>
              </a:solidFill>
              <a:effectLst>
                <a:glow rad="228600">
                  <a:srgbClr val="00060C"/>
                </a:glow>
                <a:outerShdw blurRad="38100" dist="38100" dir="2700000" algn="tl">
                  <a:srgbClr val="000000">
                    <a:alpha val="43137"/>
                  </a:srgbClr>
                </a:outerShdw>
              </a:effectLst>
            </a:endParaRPr>
          </a:p>
          <a:p>
            <a:pPr algn="ctr"/>
            <a:r>
              <a:rPr lang="en-US" sz="3200" b="1" dirty="0" smtClean="0">
                <a:solidFill>
                  <a:schemeClr val="bg1"/>
                </a:solidFill>
                <a:effectLst>
                  <a:glow rad="228600">
                    <a:srgbClr val="00060C"/>
                  </a:glow>
                  <a:outerShdw blurRad="38100" dist="38100" dir="2700000" algn="tl">
                    <a:srgbClr val="000000">
                      <a:alpha val="43137"/>
                    </a:srgbClr>
                  </a:outerShdw>
                </a:effectLst>
              </a:rPr>
              <a:t>Really Loving others  Mt 22:39</a:t>
            </a:r>
          </a:p>
          <a:p>
            <a:pPr algn="ctr"/>
            <a:r>
              <a:rPr lang="en-US" sz="3200" b="1" dirty="0" smtClean="0">
                <a:solidFill>
                  <a:schemeClr val="bg1"/>
                </a:solidFill>
                <a:effectLst>
                  <a:glow rad="228600">
                    <a:srgbClr val="00060C"/>
                  </a:glow>
                  <a:outerShdw blurRad="38100" dist="38100" dir="2700000" algn="tl">
                    <a:srgbClr val="000000">
                      <a:alpha val="43137"/>
                    </a:srgbClr>
                  </a:outerShdw>
                </a:effectLst>
              </a:rPr>
              <a:t>Reaching others for Christ  Dan 12:3</a:t>
            </a:r>
          </a:p>
          <a:p>
            <a:pPr algn="ctr"/>
            <a:r>
              <a:rPr lang="en-US" sz="3200" b="1" dirty="0" smtClean="0">
                <a:solidFill>
                  <a:schemeClr val="bg1"/>
                </a:solidFill>
                <a:effectLst>
                  <a:glow rad="228600">
                    <a:srgbClr val="00060C"/>
                  </a:glow>
                  <a:outerShdw blurRad="38100" dist="38100" dir="2700000" algn="tl">
                    <a:srgbClr val="000000">
                      <a:alpha val="43137"/>
                    </a:srgbClr>
                  </a:outerShdw>
                </a:effectLst>
              </a:rPr>
              <a:t>Setting our hearts on Heaven  1 Pet 1:13</a:t>
            </a:r>
          </a:p>
        </p:txBody>
      </p:sp>
      <p:sp>
        <p:nvSpPr>
          <p:cNvPr id="22" name="TextBox 21"/>
          <p:cNvSpPr txBox="1"/>
          <p:nvPr/>
        </p:nvSpPr>
        <p:spPr>
          <a:xfrm>
            <a:off x="133202" y="21140"/>
            <a:ext cx="8946167" cy="794513"/>
          </a:xfrm>
          <a:prstGeom prst="rect">
            <a:avLst/>
          </a:prstGeom>
          <a:noFill/>
        </p:spPr>
        <p:txBody>
          <a:bodyPr wrap="none" rtlCol="0">
            <a:spAutoFit/>
          </a:bodyPr>
          <a:lstStyle/>
          <a:p>
            <a:pPr algn="ctr">
              <a:lnSpc>
                <a:spcPts val="5400"/>
              </a:lnSpc>
            </a:pPr>
            <a:r>
              <a:rPr lang="en-US" sz="5400" b="1" dirty="0">
                <a:effectLst>
                  <a:glow rad="228600">
                    <a:srgbClr val="FFFFFF"/>
                  </a:glow>
                  <a:outerShdw blurRad="38100" dist="38100" dir="2700000" algn="tl">
                    <a:srgbClr val="000000">
                      <a:alpha val="43137"/>
                    </a:srgbClr>
                  </a:outerShdw>
                </a:effectLst>
              </a:rPr>
              <a:t>How to </a:t>
            </a:r>
            <a:r>
              <a:rPr lang="en-US" sz="5400" b="1" dirty="0">
                <a:solidFill>
                  <a:srgbClr val="0000CC"/>
                </a:solidFill>
                <a:effectLst>
                  <a:glow rad="228600">
                    <a:srgbClr val="FFFFFF"/>
                  </a:glow>
                  <a:outerShdw blurRad="38100" dist="38100" dir="2700000" algn="tl">
                    <a:srgbClr val="000000">
                      <a:alpha val="43137"/>
                    </a:srgbClr>
                  </a:outerShdw>
                </a:effectLst>
              </a:rPr>
              <a:t>Honor Jesus </a:t>
            </a:r>
            <a:r>
              <a:rPr lang="en-US" sz="5400" b="1" dirty="0">
                <a:effectLst>
                  <a:glow rad="228600">
                    <a:srgbClr val="FFFFFF"/>
                  </a:glow>
                  <a:outerShdw blurRad="38100" dist="38100" dir="2700000" algn="tl">
                    <a:srgbClr val="000000">
                      <a:alpha val="43137"/>
                    </a:srgbClr>
                  </a:outerShdw>
                </a:effectLst>
              </a:rPr>
              <a:t>Our Lord !</a:t>
            </a:r>
          </a:p>
        </p:txBody>
      </p:sp>
    </p:spTree>
    <p:extLst>
      <p:ext uri="{BB962C8B-B14F-4D97-AF65-F5344CB8AC3E}">
        <p14:creationId xmlns:p14="http://schemas.microsoft.com/office/powerpoint/2010/main" val="1823241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fade">
                                      <p:cBhvr>
                                        <p:cTn id="14" dur="1000"/>
                                        <p:tgtEl>
                                          <p:spTgt spid="16">
                                            <p:txEl>
                                              <p:pRg st="0" end="0"/>
                                            </p:txEl>
                                          </p:spTgt>
                                        </p:tgtEl>
                                      </p:cBhvr>
                                    </p:animEffect>
                                    <p:anim calcmode="lin" valueType="num">
                                      <p:cBhvr>
                                        <p:cTn id="1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0" end="0"/>
                                            </p:txEl>
                                          </p:spTgt>
                                        </p:tgtEl>
                                        <p:attrNameLst>
                                          <p:attrName>ppt_y</p:attrName>
                                        </p:attrNameLst>
                                      </p:cBhvr>
                                      <p:tavLst>
                                        <p:tav tm="0">
                                          <p:val>
                                            <p:strVal val="#ppt_y-.1"/>
                                          </p:val>
                                        </p:tav>
                                        <p:tav tm="100000">
                                          <p:val>
                                            <p:strVal val="#ppt_y"/>
                                          </p:val>
                                        </p:tav>
                                      </p:tavLst>
                                    </p:anim>
                                  </p:childTnLst>
                                </p:cTn>
                              </p:par>
                              <p:par>
                                <p:cTn id="17" presetID="9" presetClass="emph" presetSubtype="0" grpId="0" nodeType="withEffect">
                                  <p:stCondLst>
                                    <p:cond delay="0"/>
                                  </p:stCondLst>
                                  <p:childTnLst>
                                    <p:set>
                                      <p:cBhvr rctx="PPT">
                                        <p:cTn id="18" dur="indefinite"/>
                                        <p:tgtEl>
                                          <p:spTgt spid="15">
                                            <p:txEl>
                                              <p:pRg st="0" end="0"/>
                                            </p:txEl>
                                          </p:spTgt>
                                        </p:tgtEl>
                                        <p:attrNameLst>
                                          <p:attrName>style.opacity</p:attrName>
                                        </p:attrNameLst>
                                      </p:cBhvr>
                                      <p:to>
                                        <p:strVal val="0.5"/>
                                      </p:to>
                                    </p:set>
                                    <p:animEffect filter="image" prLst="opacity: 0.5">
                                      <p:cBhvr rctx="IE">
                                        <p:cTn id="19" dur="indefinite"/>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fade">
                                      <p:cBhvr>
                                        <p:cTn id="24" dur="1000"/>
                                        <p:tgtEl>
                                          <p:spTgt spid="16">
                                            <p:txEl>
                                              <p:pRg st="1" end="1"/>
                                            </p:txEl>
                                          </p:spTgt>
                                        </p:tgtEl>
                                      </p:cBhvr>
                                    </p:animEffect>
                                    <p:anim calcmode="lin" valueType="num">
                                      <p:cBhvr>
                                        <p:cTn id="2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27" presetID="9" presetClass="emph" presetSubtype="0" nodeType="withEffect">
                                  <p:stCondLst>
                                    <p:cond delay="0"/>
                                  </p:stCondLst>
                                  <p:childTnLst>
                                    <p:set>
                                      <p:cBhvr rctx="PPT">
                                        <p:cTn id="28" dur="indefinite"/>
                                        <p:tgtEl>
                                          <p:spTgt spid="16">
                                            <p:txEl>
                                              <p:pRg st="0" end="0"/>
                                            </p:txEl>
                                          </p:spTgt>
                                        </p:tgtEl>
                                        <p:attrNameLst>
                                          <p:attrName>style.opacity</p:attrName>
                                        </p:attrNameLst>
                                      </p:cBhvr>
                                      <p:to>
                                        <p:strVal val="0.5"/>
                                      </p:to>
                                    </p:set>
                                    <p:animEffect filter="image" prLst="opacity: 0.5">
                                      <p:cBhvr rctx="IE">
                                        <p:cTn id="29" dur="indefinite"/>
                                        <p:tgtEl>
                                          <p:spTgt spid="1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6">
                                            <p:txEl>
                                              <p:pRg st="2" end="2"/>
                                            </p:txEl>
                                          </p:spTgt>
                                        </p:tgtEl>
                                        <p:attrNameLst>
                                          <p:attrName>style.visibility</p:attrName>
                                        </p:attrNameLst>
                                      </p:cBhvr>
                                      <p:to>
                                        <p:strVal val="visible"/>
                                      </p:to>
                                    </p:set>
                                    <p:animEffect transition="in" filter="fade">
                                      <p:cBhvr>
                                        <p:cTn id="34" dur="1000"/>
                                        <p:tgtEl>
                                          <p:spTgt spid="16">
                                            <p:txEl>
                                              <p:pRg st="2" end="2"/>
                                            </p:txEl>
                                          </p:spTgt>
                                        </p:tgtEl>
                                      </p:cBhvr>
                                    </p:animEffect>
                                    <p:anim calcmode="lin" valueType="num">
                                      <p:cBhvr>
                                        <p:cTn id="3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6">
                                            <p:txEl>
                                              <p:pRg st="2" end="2"/>
                                            </p:txEl>
                                          </p:spTgt>
                                        </p:tgtEl>
                                        <p:attrNameLst>
                                          <p:attrName>ppt_y</p:attrName>
                                        </p:attrNameLst>
                                      </p:cBhvr>
                                      <p:tavLst>
                                        <p:tav tm="0">
                                          <p:val>
                                            <p:strVal val="#ppt_y-.1"/>
                                          </p:val>
                                        </p:tav>
                                        <p:tav tm="100000">
                                          <p:val>
                                            <p:strVal val="#ppt_y"/>
                                          </p:val>
                                        </p:tav>
                                      </p:tavLst>
                                    </p:anim>
                                  </p:childTnLst>
                                </p:cTn>
                              </p:par>
                              <p:par>
                                <p:cTn id="37" presetID="9" presetClass="emph" presetSubtype="0" nodeType="withEffect">
                                  <p:stCondLst>
                                    <p:cond delay="0"/>
                                  </p:stCondLst>
                                  <p:childTnLst>
                                    <p:set>
                                      <p:cBhvr rctx="PPT">
                                        <p:cTn id="38" dur="indefinite"/>
                                        <p:tgtEl>
                                          <p:spTgt spid="16">
                                            <p:txEl>
                                              <p:pRg st="1" end="1"/>
                                            </p:txEl>
                                          </p:spTgt>
                                        </p:tgtEl>
                                        <p:attrNameLst>
                                          <p:attrName>style.opacity</p:attrName>
                                        </p:attrNameLst>
                                      </p:cBhvr>
                                      <p:to>
                                        <p:strVal val="0.5"/>
                                      </p:to>
                                    </p:set>
                                    <p:animEffect filter="image" prLst="opacity: 0.5">
                                      <p:cBhvr rctx="IE">
                                        <p:cTn id="39" dur="indefinite"/>
                                        <p:tgtEl>
                                          <p:spTgt spid="1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nodeType="clickEffect">
                                  <p:stCondLst>
                                    <p:cond delay="0"/>
                                  </p:stCondLst>
                                  <p:childTnLst>
                                    <p:set>
                                      <p:cBhvr>
                                        <p:cTn id="43" dur="1" fill="hold">
                                          <p:stCondLst>
                                            <p:cond delay="0"/>
                                          </p:stCondLst>
                                        </p:cTn>
                                        <p:tgtEl>
                                          <p:spTgt spid="16">
                                            <p:txEl>
                                              <p:pRg st="3" end="3"/>
                                            </p:txEl>
                                          </p:spTgt>
                                        </p:tgtEl>
                                        <p:attrNameLst>
                                          <p:attrName>style.visibility</p:attrName>
                                        </p:attrNameLst>
                                      </p:cBhvr>
                                      <p:to>
                                        <p:strVal val="visible"/>
                                      </p:to>
                                    </p:set>
                                    <p:animEffect transition="in" filter="fade">
                                      <p:cBhvr>
                                        <p:cTn id="44" dur="1000"/>
                                        <p:tgtEl>
                                          <p:spTgt spid="16">
                                            <p:txEl>
                                              <p:pRg st="3" end="3"/>
                                            </p:txEl>
                                          </p:spTgt>
                                        </p:tgtEl>
                                      </p:cBhvr>
                                    </p:animEffect>
                                    <p:anim calcmode="lin" valueType="num">
                                      <p:cBhvr>
                                        <p:cTn id="45"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16">
                                            <p:txEl>
                                              <p:pRg st="3" end="3"/>
                                            </p:txEl>
                                          </p:spTgt>
                                        </p:tgtEl>
                                        <p:attrNameLst>
                                          <p:attrName>ppt_y</p:attrName>
                                        </p:attrNameLst>
                                      </p:cBhvr>
                                      <p:tavLst>
                                        <p:tav tm="0">
                                          <p:val>
                                            <p:strVal val="#ppt_y-.1"/>
                                          </p:val>
                                        </p:tav>
                                        <p:tav tm="100000">
                                          <p:val>
                                            <p:strVal val="#ppt_y"/>
                                          </p:val>
                                        </p:tav>
                                      </p:tavLst>
                                    </p:anim>
                                  </p:childTnLst>
                                </p:cTn>
                              </p:par>
                              <p:par>
                                <p:cTn id="47" presetID="9" presetClass="emph" presetSubtype="0" nodeType="withEffect">
                                  <p:stCondLst>
                                    <p:cond delay="0"/>
                                  </p:stCondLst>
                                  <p:childTnLst>
                                    <p:set>
                                      <p:cBhvr rctx="PPT">
                                        <p:cTn id="48" dur="indefinite"/>
                                        <p:tgtEl>
                                          <p:spTgt spid="16">
                                            <p:txEl>
                                              <p:pRg st="2" end="2"/>
                                            </p:txEl>
                                          </p:spTgt>
                                        </p:tgtEl>
                                        <p:attrNameLst>
                                          <p:attrName>style.opacity</p:attrName>
                                        </p:attrNameLst>
                                      </p:cBhvr>
                                      <p:to>
                                        <p:strVal val="0.5"/>
                                      </p:to>
                                    </p:set>
                                    <p:animEffect filter="image" prLst="opacity: 0.5">
                                      <p:cBhvr rctx="IE">
                                        <p:cTn id="49" dur="indefinite"/>
                                        <p:tgtEl>
                                          <p:spTgt spid="16">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16">
                                            <p:txEl>
                                              <p:pRg st="4" end="4"/>
                                            </p:txEl>
                                          </p:spTgt>
                                        </p:tgtEl>
                                        <p:attrNameLst>
                                          <p:attrName>style.visibility</p:attrName>
                                        </p:attrNameLst>
                                      </p:cBhvr>
                                      <p:to>
                                        <p:strVal val="visible"/>
                                      </p:to>
                                    </p:set>
                                    <p:animEffect transition="in" filter="fade">
                                      <p:cBhvr>
                                        <p:cTn id="54" dur="1000"/>
                                        <p:tgtEl>
                                          <p:spTgt spid="16">
                                            <p:txEl>
                                              <p:pRg st="4" end="4"/>
                                            </p:txEl>
                                          </p:spTgt>
                                        </p:tgtEl>
                                      </p:cBhvr>
                                    </p:animEffect>
                                    <p:anim calcmode="lin" valueType="num">
                                      <p:cBhvr>
                                        <p:cTn id="55"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56" dur="1000" fill="hold"/>
                                        <p:tgtEl>
                                          <p:spTgt spid="16">
                                            <p:txEl>
                                              <p:pRg st="4" end="4"/>
                                            </p:txEl>
                                          </p:spTgt>
                                        </p:tgtEl>
                                        <p:attrNameLst>
                                          <p:attrName>ppt_y</p:attrName>
                                        </p:attrNameLst>
                                      </p:cBhvr>
                                      <p:tavLst>
                                        <p:tav tm="0">
                                          <p:val>
                                            <p:strVal val="#ppt_y-.1"/>
                                          </p:val>
                                        </p:tav>
                                        <p:tav tm="100000">
                                          <p:val>
                                            <p:strVal val="#ppt_y"/>
                                          </p:val>
                                        </p:tav>
                                      </p:tavLst>
                                    </p:anim>
                                  </p:childTnLst>
                                </p:cTn>
                              </p:par>
                              <p:par>
                                <p:cTn id="57" presetID="9" presetClass="emph" presetSubtype="0" nodeType="withEffect">
                                  <p:stCondLst>
                                    <p:cond delay="0"/>
                                  </p:stCondLst>
                                  <p:childTnLst>
                                    <p:set>
                                      <p:cBhvr rctx="PPT">
                                        <p:cTn id="58" dur="indefinite"/>
                                        <p:tgtEl>
                                          <p:spTgt spid="16">
                                            <p:txEl>
                                              <p:pRg st="3" end="3"/>
                                            </p:txEl>
                                          </p:spTgt>
                                        </p:tgtEl>
                                        <p:attrNameLst>
                                          <p:attrName>style.opacity</p:attrName>
                                        </p:attrNameLst>
                                      </p:cBhvr>
                                      <p:to>
                                        <p:strVal val="0.5"/>
                                      </p:to>
                                    </p:set>
                                    <p:animEffect filter="image" prLst="opacity: 0.5">
                                      <p:cBhvr rctx="IE">
                                        <p:cTn id="59" dur="indefinite"/>
                                        <p:tgtEl>
                                          <p:spTgt spid="16">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16">
                                            <p:txEl>
                                              <p:pRg st="5" end="5"/>
                                            </p:txEl>
                                          </p:spTgt>
                                        </p:tgtEl>
                                        <p:attrNameLst>
                                          <p:attrName>style.visibility</p:attrName>
                                        </p:attrNameLst>
                                      </p:cBhvr>
                                      <p:to>
                                        <p:strVal val="visible"/>
                                      </p:to>
                                    </p:set>
                                    <p:animEffect transition="in" filter="fade">
                                      <p:cBhvr>
                                        <p:cTn id="64" dur="1000"/>
                                        <p:tgtEl>
                                          <p:spTgt spid="16">
                                            <p:txEl>
                                              <p:pRg st="5" end="5"/>
                                            </p:txEl>
                                          </p:spTgt>
                                        </p:tgtEl>
                                      </p:cBhvr>
                                    </p:animEffect>
                                    <p:anim calcmode="lin" valueType="num">
                                      <p:cBhvr>
                                        <p:cTn id="65"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66" dur="1000" fill="hold"/>
                                        <p:tgtEl>
                                          <p:spTgt spid="16">
                                            <p:txEl>
                                              <p:pRg st="5" end="5"/>
                                            </p:txEl>
                                          </p:spTgt>
                                        </p:tgtEl>
                                        <p:attrNameLst>
                                          <p:attrName>ppt_y</p:attrName>
                                        </p:attrNameLst>
                                      </p:cBhvr>
                                      <p:tavLst>
                                        <p:tav tm="0">
                                          <p:val>
                                            <p:strVal val="#ppt_y-.1"/>
                                          </p:val>
                                        </p:tav>
                                        <p:tav tm="100000">
                                          <p:val>
                                            <p:strVal val="#ppt_y"/>
                                          </p:val>
                                        </p:tav>
                                      </p:tavLst>
                                    </p:anim>
                                  </p:childTnLst>
                                </p:cTn>
                              </p:par>
                              <p:par>
                                <p:cTn id="67" presetID="9" presetClass="emph" presetSubtype="0" nodeType="withEffect">
                                  <p:stCondLst>
                                    <p:cond delay="0"/>
                                  </p:stCondLst>
                                  <p:childTnLst>
                                    <p:set>
                                      <p:cBhvr rctx="PPT">
                                        <p:cTn id="68" dur="indefinite"/>
                                        <p:tgtEl>
                                          <p:spTgt spid="16">
                                            <p:txEl>
                                              <p:pRg st="4" end="4"/>
                                            </p:txEl>
                                          </p:spTgt>
                                        </p:tgtEl>
                                        <p:attrNameLst>
                                          <p:attrName>style.opacity</p:attrName>
                                        </p:attrNameLst>
                                      </p:cBhvr>
                                      <p:to>
                                        <p:strVal val="0.5"/>
                                      </p:to>
                                    </p:set>
                                    <p:animEffect filter="image" prLst="opacity: 0.5">
                                      <p:cBhvr rctx="IE">
                                        <p:cTn id="69" dur="indefinite"/>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35476" y="1032933"/>
            <a:ext cx="8587609" cy="5877081"/>
          </a:xfrm>
          <a:prstGeom prst="rect">
            <a:avLst/>
          </a:prstGeom>
        </p:spPr>
      </p:pic>
      <p:sp>
        <p:nvSpPr>
          <p:cNvPr id="3" name="Rectangle 2"/>
          <p:cNvSpPr/>
          <p:nvPr/>
        </p:nvSpPr>
        <p:spPr>
          <a:xfrm>
            <a:off x="3977485" y="826394"/>
            <a:ext cx="3777981" cy="1581395"/>
          </a:xfrm>
          <a:prstGeom prst="rect">
            <a:avLst/>
          </a:prstGeom>
          <a:ln w="57150">
            <a:noFill/>
          </a:ln>
        </p:spPr>
        <p:txBody>
          <a:bodyPr wrap="square">
            <a:spAutoFit/>
          </a:bodyPr>
          <a:lstStyle/>
          <a:p>
            <a:pPr algn="ctr">
              <a:lnSpc>
                <a:spcPts val="3800"/>
              </a:lnSpc>
            </a:pPr>
            <a:r>
              <a:rPr lang="en-US" sz="3200" b="1" dirty="0" smtClean="0">
                <a:effectLst>
                  <a:outerShdw blurRad="38100" dist="38100" dir="2700000" algn="tl">
                    <a:srgbClr val="000000">
                      <a:alpha val="43137"/>
                    </a:srgbClr>
                  </a:outerShdw>
                </a:effectLst>
              </a:rPr>
              <a:t>Then </a:t>
            </a:r>
            <a:r>
              <a:rPr lang="en-US" sz="3200" b="1" dirty="0">
                <a:effectLst>
                  <a:outerShdw blurRad="38100" dist="38100" dir="2700000" algn="tl">
                    <a:srgbClr val="000000">
                      <a:alpha val="43137"/>
                    </a:srgbClr>
                  </a:outerShdw>
                </a:effectLst>
              </a:rPr>
              <a:t>you also will be </a:t>
            </a:r>
            <a:r>
              <a:rPr lang="en-US" sz="3200" b="1" dirty="0" smtClean="0">
                <a:effectLst>
                  <a:outerShdw blurRad="38100" dist="38100" dir="2700000" algn="tl">
                    <a:srgbClr val="000000">
                      <a:alpha val="43137"/>
                    </a:srgbClr>
                  </a:outerShdw>
                </a:effectLst>
              </a:rPr>
              <a:t>revealed </a:t>
            </a:r>
            <a:r>
              <a:rPr lang="en-US" sz="3200" b="1" dirty="0">
                <a:effectLst>
                  <a:outerShdw blurRad="38100" dist="38100" dir="2700000" algn="tl">
                    <a:srgbClr val="000000">
                      <a:alpha val="43137"/>
                    </a:srgbClr>
                  </a:outerShdw>
                </a:effectLst>
              </a:rPr>
              <a:t>with Him </a:t>
            </a:r>
            <a:r>
              <a:rPr lang="en-US" sz="3200" b="1" dirty="0" smtClean="0">
                <a:effectLst>
                  <a:outerShdw blurRad="38100" dist="38100" dir="2700000" algn="tl">
                    <a:srgbClr val="000000">
                      <a:alpha val="43137"/>
                    </a:srgbClr>
                  </a:outerShdw>
                </a:effectLst>
              </a:rPr>
              <a:t/>
            </a:r>
            <a:br>
              <a:rPr lang="en-US" sz="3200" b="1" dirty="0" smtClean="0">
                <a:effectLst>
                  <a:outerShdw blurRad="38100" dist="38100" dir="2700000" algn="tl">
                    <a:srgbClr val="000000">
                      <a:alpha val="43137"/>
                    </a:srgbClr>
                  </a:outerShdw>
                </a:effectLst>
              </a:rPr>
            </a:br>
            <a:r>
              <a:rPr lang="en-US" sz="4400" b="1" dirty="0" smtClean="0">
                <a:solidFill>
                  <a:srgbClr val="FF0000"/>
                </a:solidFill>
                <a:effectLst>
                  <a:outerShdw blurRad="38100" dist="38100" dir="2700000" algn="tl">
                    <a:srgbClr val="000000">
                      <a:alpha val="43137"/>
                    </a:srgbClr>
                  </a:outerShdw>
                </a:effectLst>
              </a:rPr>
              <a:t>in</a:t>
            </a:r>
            <a:r>
              <a:rPr lang="en-US" sz="4400" b="1" dirty="0" smtClean="0">
                <a:effectLst>
                  <a:outerShdw blurRad="38100" dist="38100" dir="2700000" algn="tl">
                    <a:srgbClr val="000000">
                      <a:alpha val="43137"/>
                    </a:srgbClr>
                  </a:outerShdw>
                </a:effectLst>
              </a:rPr>
              <a:t> </a:t>
            </a:r>
            <a:r>
              <a:rPr lang="en-US" sz="4400" b="1" dirty="0" smtClean="0">
                <a:solidFill>
                  <a:srgbClr val="FF0000"/>
                </a:solidFill>
                <a:effectLst>
                  <a:outerShdw blurRad="38100" dist="38100" dir="2700000" algn="tl">
                    <a:srgbClr val="000000">
                      <a:alpha val="43137"/>
                    </a:srgbClr>
                  </a:outerShdw>
                </a:effectLst>
              </a:rPr>
              <a:t>GLORY. </a:t>
            </a:r>
            <a:endParaRPr lang="en-US" sz="3200" b="1" dirty="0">
              <a:solidFill>
                <a:srgbClr val="FF0000"/>
              </a:solidFill>
              <a:effectLst>
                <a:outerShdw blurRad="38100" dist="38100" dir="2700000" algn="tl">
                  <a:srgbClr val="000000">
                    <a:alpha val="43137"/>
                  </a:srgbClr>
                </a:outerShdw>
              </a:effectLst>
            </a:endParaRPr>
          </a:p>
        </p:txBody>
      </p:sp>
      <p:sp>
        <p:nvSpPr>
          <p:cNvPr id="4" name="Rectangle 3"/>
          <p:cNvSpPr/>
          <p:nvPr/>
        </p:nvSpPr>
        <p:spPr>
          <a:xfrm>
            <a:off x="335476" y="4389980"/>
            <a:ext cx="8442764" cy="1077218"/>
          </a:xfrm>
          <a:prstGeom prst="rect">
            <a:avLst/>
          </a:prstGeom>
          <a:noFill/>
          <a:effectLst>
            <a:softEdge rad="127000"/>
          </a:effectLst>
        </p:spPr>
        <p:txBody>
          <a:bodyPr wrap="square">
            <a:spAutoFit/>
          </a:bodyPr>
          <a:lstStyle/>
          <a:p>
            <a:pPr algn="ctr"/>
            <a:r>
              <a:rPr lang="en-US" sz="3200" b="1" i="1" dirty="0" smtClean="0">
                <a:solidFill>
                  <a:srgbClr val="0000CC"/>
                </a:solidFill>
                <a:effectLst>
                  <a:glow rad="228600">
                    <a:srgbClr val="FFFFFF"/>
                  </a:glow>
                  <a:outerShdw blurRad="38100" dist="38100" dir="2700000" algn="tl">
                    <a:srgbClr val="000000">
                      <a:alpha val="43137"/>
                    </a:srgbClr>
                  </a:outerShdw>
                </a:effectLst>
              </a:rPr>
              <a:t>Christ </a:t>
            </a:r>
            <a:r>
              <a:rPr lang="en-US" sz="3200" b="1" i="1" dirty="0">
                <a:solidFill>
                  <a:srgbClr val="0000CC"/>
                </a:solidFill>
                <a:effectLst>
                  <a:glow rad="228600">
                    <a:srgbClr val="FFFFFF"/>
                  </a:glow>
                  <a:outerShdw blurRad="38100" dist="38100" dir="2700000" algn="tl">
                    <a:srgbClr val="000000">
                      <a:alpha val="43137"/>
                    </a:srgbClr>
                  </a:outerShdw>
                </a:effectLst>
              </a:rPr>
              <a:t>is your </a:t>
            </a:r>
            <a:r>
              <a:rPr lang="en-US" sz="3200" b="1" i="1" dirty="0" smtClean="0">
                <a:solidFill>
                  <a:srgbClr val="0000CC"/>
                </a:solidFill>
                <a:effectLst>
                  <a:glow rad="228600">
                    <a:srgbClr val="FFFFFF"/>
                  </a:glow>
                  <a:outerShdw blurRad="38100" dist="38100" dir="2700000" algn="tl">
                    <a:srgbClr val="000000">
                      <a:alpha val="43137"/>
                    </a:srgbClr>
                  </a:outerShdw>
                </a:effectLst>
              </a:rPr>
              <a:t>life:  </a:t>
            </a:r>
            <a:r>
              <a:rPr lang="en-US" sz="3200" b="1" dirty="0" smtClean="0">
                <a:effectLst>
                  <a:glow rad="228600">
                    <a:srgbClr val="FFFFFF"/>
                  </a:glow>
                  <a:outerShdw blurRad="38100" dist="38100" dir="2700000" algn="tl">
                    <a:srgbClr val="000000">
                      <a:alpha val="43137"/>
                    </a:srgbClr>
                  </a:outerShdw>
                </a:effectLst>
              </a:rPr>
              <a:t>His is the </a:t>
            </a:r>
            <a:r>
              <a:rPr lang="en-US" sz="3200" b="1" dirty="0">
                <a:effectLst>
                  <a:glow rad="228600">
                    <a:srgbClr val="FFFFFF"/>
                  </a:glow>
                  <a:outerShdw blurRad="38100" dist="38100" dir="2700000" algn="tl">
                    <a:srgbClr val="000000">
                      <a:alpha val="43137"/>
                    </a:srgbClr>
                  </a:outerShdw>
                </a:effectLst>
              </a:rPr>
              <a:t>real source, meaning, purpose, and destiny of </a:t>
            </a:r>
            <a:r>
              <a:rPr lang="en-US" sz="3200" b="1" dirty="0" smtClean="0">
                <a:effectLst>
                  <a:glow rad="228600">
                    <a:srgbClr val="FFFFFF"/>
                  </a:glow>
                  <a:outerShdw blurRad="38100" dist="38100" dir="2700000" algn="tl">
                    <a:srgbClr val="000000">
                      <a:alpha val="43137"/>
                    </a:srgbClr>
                  </a:outerShdw>
                </a:effectLst>
              </a:rPr>
              <a:t>our life. </a:t>
            </a:r>
            <a:r>
              <a:rPr lang="en-US" sz="2400" i="1" dirty="0" err="1" smtClean="0">
                <a:effectLst>
                  <a:glow rad="228600">
                    <a:srgbClr val="FFFFFF"/>
                  </a:glow>
                </a:effectLst>
              </a:rPr>
              <a:t>cf</a:t>
            </a:r>
            <a:r>
              <a:rPr lang="en-US" sz="2400" i="1" dirty="0" smtClean="0">
                <a:effectLst>
                  <a:glow rad="228600">
                    <a:srgbClr val="FFFFFF"/>
                  </a:glow>
                </a:effectLst>
              </a:rPr>
              <a:t> UBS </a:t>
            </a:r>
            <a:endParaRPr lang="en-US" sz="3200" i="1" dirty="0">
              <a:effectLst>
                <a:glow rad="228600">
                  <a:srgbClr val="FFFFFF"/>
                </a:glow>
              </a:effectLst>
            </a:endParaRPr>
          </a:p>
        </p:txBody>
      </p:sp>
      <p:sp>
        <p:nvSpPr>
          <p:cNvPr id="7" name="Rectangle 6"/>
          <p:cNvSpPr/>
          <p:nvPr/>
        </p:nvSpPr>
        <p:spPr>
          <a:xfrm>
            <a:off x="422606" y="1575655"/>
            <a:ext cx="2387260" cy="2708434"/>
          </a:xfrm>
          <a:prstGeom prst="rect">
            <a:avLst/>
          </a:prstGeom>
          <a:ln w="57150">
            <a:noFill/>
          </a:ln>
        </p:spPr>
        <p:txBody>
          <a:bodyPr wrap="square">
            <a:spAutoFit/>
          </a:bodyPr>
          <a:lstStyle/>
          <a:p>
            <a:pPr algn="ctr">
              <a:lnSpc>
                <a:spcPts val="3400"/>
              </a:lnSpc>
            </a:pPr>
            <a:r>
              <a:rPr lang="en-US" sz="3200" b="1" dirty="0">
                <a:effectLst>
                  <a:outerShdw blurRad="38100" dist="38100" dir="2700000" algn="tl">
                    <a:srgbClr val="000000">
                      <a:alpha val="43137"/>
                    </a:srgbClr>
                  </a:outerShdw>
                </a:effectLst>
              </a:rPr>
              <a:t>Col 3:4  </a:t>
            </a:r>
            <a:r>
              <a:rPr lang="en-US" sz="3200" b="1" dirty="0">
                <a:solidFill>
                  <a:srgbClr val="0000CC"/>
                </a:solidFill>
                <a:effectLst>
                  <a:outerShdw blurRad="38100" dist="38100" dir="2700000" algn="tl">
                    <a:srgbClr val="000000">
                      <a:alpha val="43137"/>
                    </a:srgbClr>
                  </a:outerShdw>
                </a:effectLst>
              </a:rPr>
              <a:t>When </a:t>
            </a:r>
            <a:r>
              <a:rPr lang="en-US" sz="3200" b="1" dirty="0" smtClean="0">
                <a:solidFill>
                  <a:srgbClr val="0000CC"/>
                </a:solidFill>
                <a:effectLst>
                  <a:outerShdw blurRad="38100" dist="38100" dir="2700000" algn="tl">
                    <a:srgbClr val="000000">
                      <a:alpha val="43137"/>
                    </a:srgbClr>
                  </a:outerShdw>
                </a:effectLst>
              </a:rPr>
              <a:t/>
            </a:r>
            <a:br>
              <a:rPr lang="en-US" sz="3200" b="1" dirty="0" smtClean="0">
                <a:solidFill>
                  <a:srgbClr val="0000CC"/>
                </a:solidFill>
                <a:effectLst>
                  <a:outerShdw blurRad="38100" dist="38100" dir="2700000" algn="tl">
                    <a:srgbClr val="000000">
                      <a:alpha val="43137"/>
                    </a:srgbClr>
                  </a:outerShdw>
                </a:effectLst>
              </a:rPr>
            </a:br>
            <a:r>
              <a:rPr lang="en-US" sz="3200" b="1" dirty="0" smtClean="0">
                <a:solidFill>
                  <a:srgbClr val="0000CC"/>
                </a:solidFill>
                <a:effectLst>
                  <a:outerShdw blurRad="38100" dist="38100" dir="2700000" algn="tl">
                    <a:srgbClr val="000000">
                      <a:alpha val="43137"/>
                    </a:srgbClr>
                  </a:outerShdw>
                </a:effectLst>
              </a:rPr>
              <a:t>Christ</a:t>
            </a:r>
            <a:r>
              <a:rPr lang="en-US" sz="3200" b="1" dirty="0">
                <a:solidFill>
                  <a:srgbClr val="0000CC"/>
                </a:solidFill>
                <a:effectLst>
                  <a:outerShdw blurRad="38100" dist="38100" dir="2700000" algn="tl">
                    <a:srgbClr val="000000">
                      <a:alpha val="43137"/>
                    </a:srgbClr>
                  </a:outerShdw>
                </a:effectLst>
              </a:rPr>
              <a:t>, </a:t>
            </a:r>
            <a:r>
              <a:rPr lang="en-US" sz="3200" b="1" dirty="0" smtClean="0">
                <a:solidFill>
                  <a:srgbClr val="0000CC"/>
                </a:solidFill>
                <a:effectLst>
                  <a:outerShdw blurRad="38100" dist="38100" dir="2700000" algn="tl">
                    <a:srgbClr val="000000">
                      <a:alpha val="43137"/>
                    </a:srgbClr>
                  </a:outerShdw>
                </a:effectLst>
              </a:rPr>
              <a:t/>
            </a:r>
            <a:br>
              <a:rPr lang="en-US" sz="3200" b="1" dirty="0" smtClean="0">
                <a:solidFill>
                  <a:srgbClr val="0000CC"/>
                </a:solidFill>
                <a:effectLst>
                  <a:outerShdw blurRad="38100" dist="38100" dir="2700000" algn="tl">
                    <a:srgbClr val="000000">
                      <a:alpha val="43137"/>
                    </a:srgbClr>
                  </a:outerShdw>
                </a:effectLst>
              </a:rPr>
            </a:br>
            <a:r>
              <a:rPr lang="en-US" sz="3200" b="1" dirty="0" smtClean="0">
                <a:solidFill>
                  <a:srgbClr val="0000CC"/>
                </a:solidFill>
                <a:effectLst>
                  <a:outerShdw blurRad="38100" dist="38100" dir="2700000" algn="tl">
                    <a:srgbClr val="000000">
                      <a:alpha val="43137"/>
                    </a:srgbClr>
                  </a:outerShdw>
                </a:effectLst>
              </a:rPr>
              <a:t>who </a:t>
            </a:r>
            <a:r>
              <a:rPr lang="en-US" sz="3200" b="1" dirty="0">
                <a:solidFill>
                  <a:srgbClr val="0000CC"/>
                </a:solidFill>
                <a:effectLst>
                  <a:outerShdw blurRad="38100" dist="38100" dir="2700000" algn="tl">
                    <a:srgbClr val="000000">
                      <a:alpha val="43137"/>
                    </a:srgbClr>
                  </a:outerShdw>
                </a:effectLst>
              </a:rPr>
              <a:t>is </a:t>
            </a:r>
            <a:r>
              <a:rPr lang="en-US" sz="3200" b="1" dirty="0" smtClean="0">
                <a:solidFill>
                  <a:srgbClr val="0000CC"/>
                </a:solidFill>
                <a:effectLst>
                  <a:outerShdw blurRad="38100" dist="38100" dir="2700000" algn="tl">
                    <a:srgbClr val="000000">
                      <a:alpha val="43137"/>
                    </a:srgbClr>
                  </a:outerShdw>
                </a:effectLst>
              </a:rPr>
              <a:t/>
            </a:r>
            <a:br>
              <a:rPr lang="en-US" sz="3200" b="1" dirty="0" smtClean="0">
                <a:solidFill>
                  <a:srgbClr val="0000CC"/>
                </a:solidFill>
                <a:effectLst>
                  <a:outerShdw blurRad="38100" dist="38100" dir="2700000" algn="tl">
                    <a:srgbClr val="000000">
                      <a:alpha val="43137"/>
                    </a:srgbClr>
                  </a:outerShdw>
                </a:effectLst>
              </a:rPr>
            </a:br>
            <a:r>
              <a:rPr lang="en-US" sz="3200" b="1" dirty="0" smtClean="0">
                <a:solidFill>
                  <a:srgbClr val="0000CC"/>
                </a:solidFill>
                <a:effectLst>
                  <a:outerShdw blurRad="38100" dist="38100" dir="2700000" algn="tl">
                    <a:srgbClr val="000000">
                      <a:alpha val="43137"/>
                    </a:srgbClr>
                  </a:outerShdw>
                </a:effectLst>
              </a:rPr>
              <a:t>our LIFE</a:t>
            </a:r>
            <a:r>
              <a:rPr lang="en-US" sz="3200" b="1" dirty="0" smtClean="0">
                <a:effectLst>
                  <a:outerShdw blurRad="38100" dist="38100" dir="2700000" algn="tl">
                    <a:srgbClr val="000000">
                      <a:alpha val="43137"/>
                    </a:srgbClr>
                  </a:outerShdw>
                </a:effectLst>
              </a:rPr>
              <a:t>, </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is revealed..</a:t>
            </a:r>
            <a:endParaRPr lang="en-US" sz="3200" b="1" dirty="0">
              <a:effectLst>
                <a:outerShdw blurRad="38100" dist="38100" dir="2700000" algn="tl">
                  <a:srgbClr val="000000">
                    <a:alpha val="43137"/>
                  </a:srgbClr>
                </a:outerShdw>
              </a:effectLst>
            </a:endParaRPr>
          </a:p>
        </p:txBody>
      </p:sp>
      <p:sp>
        <p:nvSpPr>
          <p:cNvPr id="9" name="Rectangle 8"/>
          <p:cNvSpPr/>
          <p:nvPr/>
        </p:nvSpPr>
        <p:spPr>
          <a:xfrm>
            <a:off x="323017" y="5567271"/>
            <a:ext cx="8442764" cy="1077218"/>
          </a:xfrm>
          <a:prstGeom prst="rect">
            <a:avLst/>
          </a:prstGeom>
          <a:noFill/>
          <a:effectLst>
            <a:softEdge rad="127000"/>
          </a:effectLst>
        </p:spPr>
        <p:txBody>
          <a:bodyPr wrap="square">
            <a:spAutoFit/>
          </a:bodyPr>
          <a:lstStyle/>
          <a:p>
            <a:pPr algn="ctr"/>
            <a:r>
              <a:rPr lang="en-US" sz="3200" b="1" i="1" dirty="0" smtClean="0">
                <a:solidFill>
                  <a:srgbClr val="0000CC"/>
                </a:solidFill>
                <a:effectLst>
                  <a:glow rad="228600">
                    <a:srgbClr val="FFFFFF"/>
                  </a:glow>
                  <a:outerShdw blurRad="38100" dist="38100" dir="2700000" algn="tl">
                    <a:srgbClr val="000000">
                      <a:alpha val="43137"/>
                    </a:srgbClr>
                  </a:outerShdw>
                </a:effectLst>
              </a:rPr>
              <a:t>The rest of the chapter tells us </a:t>
            </a:r>
            <a:br>
              <a:rPr lang="en-US" sz="3200" b="1" i="1" dirty="0" smtClean="0">
                <a:solidFill>
                  <a:srgbClr val="0000CC"/>
                </a:solidFill>
                <a:effectLst>
                  <a:glow rad="228600">
                    <a:srgbClr val="FFFFFF"/>
                  </a:glow>
                  <a:outerShdw blurRad="38100" dist="38100" dir="2700000" algn="tl">
                    <a:srgbClr val="000000">
                      <a:alpha val="43137"/>
                    </a:srgbClr>
                  </a:outerShdw>
                </a:effectLst>
              </a:rPr>
            </a:br>
            <a:r>
              <a:rPr lang="en-US" sz="3200" b="1" i="1" dirty="0" smtClean="0">
                <a:effectLst>
                  <a:glow rad="228600">
                    <a:srgbClr val="FFFFFF"/>
                  </a:glow>
                  <a:outerShdw blurRad="38100" dist="38100" dir="2700000" algn="tl">
                    <a:srgbClr val="000000">
                      <a:alpha val="43137"/>
                    </a:srgbClr>
                  </a:outerShdw>
                </a:effectLst>
              </a:rPr>
              <a:t>how to </a:t>
            </a:r>
            <a:r>
              <a:rPr lang="en-US" sz="3200" b="1" i="1" dirty="0" smtClean="0">
                <a:solidFill>
                  <a:srgbClr val="C00000"/>
                </a:solidFill>
                <a:effectLst>
                  <a:glow rad="228600">
                    <a:srgbClr val="FFFFFF"/>
                  </a:glow>
                  <a:outerShdw blurRad="38100" dist="38100" dir="2700000" algn="tl">
                    <a:srgbClr val="000000">
                      <a:alpha val="43137"/>
                    </a:srgbClr>
                  </a:outerShdw>
                </a:effectLst>
              </a:rPr>
              <a:t>live for Him &amp; honor Him </a:t>
            </a:r>
            <a:r>
              <a:rPr lang="en-US" sz="3200" b="1" i="1" dirty="0" smtClean="0">
                <a:effectLst>
                  <a:glow rad="228600">
                    <a:srgbClr val="FFFFFF"/>
                  </a:glow>
                  <a:outerShdw blurRad="38100" dist="38100" dir="2700000" algn="tl">
                    <a:srgbClr val="000000">
                      <a:alpha val="43137"/>
                    </a:srgbClr>
                  </a:outerShdw>
                </a:effectLst>
              </a:rPr>
              <a:t>till He returns.</a:t>
            </a:r>
            <a:endParaRPr lang="en-US" sz="3200" i="1" dirty="0">
              <a:effectLst>
                <a:glow rad="228600">
                  <a:srgbClr val="FFFFFF"/>
                </a:glow>
              </a:effectLst>
            </a:endParaRPr>
          </a:p>
        </p:txBody>
      </p:sp>
      <p:sp>
        <p:nvSpPr>
          <p:cNvPr id="13" name="TextBox 12"/>
          <p:cNvSpPr txBox="1"/>
          <p:nvPr/>
        </p:nvSpPr>
        <p:spPr>
          <a:xfrm>
            <a:off x="133202" y="21140"/>
            <a:ext cx="8946167" cy="794513"/>
          </a:xfrm>
          <a:prstGeom prst="rect">
            <a:avLst/>
          </a:prstGeom>
          <a:noFill/>
        </p:spPr>
        <p:txBody>
          <a:bodyPr wrap="none" rtlCol="0">
            <a:spAutoFit/>
          </a:bodyPr>
          <a:lstStyle/>
          <a:p>
            <a:pPr algn="ctr">
              <a:lnSpc>
                <a:spcPts val="5400"/>
              </a:lnSpc>
            </a:pPr>
            <a:r>
              <a:rPr lang="en-US" sz="5400" b="1" dirty="0">
                <a:effectLst>
                  <a:glow rad="228600">
                    <a:srgbClr val="FFFFFF"/>
                  </a:glow>
                  <a:outerShdw blurRad="38100" dist="38100" dir="2700000" algn="tl">
                    <a:srgbClr val="000000">
                      <a:alpha val="43137"/>
                    </a:srgbClr>
                  </a:outerShdw>
                </a:effectLst>
              </a:rPr>
              <a:t>How to </a:t>
            </a:r>
            <a:r>
              <a:rPr lang="en-US" sz="5400" b="1" dirty="0">
                <a:solidFill>
                  <a:srgbClr val="0000CC"/>
                </a:solidFill>
                <a:effectLst>
                  <a:glow rad="228600">
                    <a:srgbClr val="FFFFFF"/>
                  </a:glow>
                  <a:outerShdw blurRad="38100" dist="38100" dir="2700000" algn="tl">
                    <a:srgbClr val="000000">
                      <a:alpha val="43137"/>
                    </a:srgbClr>
                  </a:outerShdw>
                </a:effectLst>
              </a:rPr>
              <a:t>Honor Jesus </a:t>
            </a:r>
            <a:r>
              <a:rPr lang="en-US" sz="5400" b="1" dirty="0">
                <a:effectLst>
                  <a:glow rad="228600">
                    <a:srgbClr val="FFFFFF"/>
                  </a:glow>
                  <a:outerShdw blurRad="38100" dist="38100" dir="2700000" algn="tl">
                    <a:srgbClr val="000000">
                      <a:alpha val="43137"/>
                    </a:srgbClr>
                  </a:outerShdw>
                </a:effectLst>
              </a:rPr>
              <a:t>Our Lord !</a:t>
            </a:r>
          </a:p>
        </p:txBody>
      </p:sp>
    </p:spTree>
    <p:extLst>
      <p:ext uri="{BB962C8B-B14F-4D97-AF65-F5344CB8AC3E}">
        <p14:creationId xmlns:p14="http://schemas.microsoft.com/office/powerpoint/2010/main" val="43306994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circle(in)">
                                      <p:cBhvr>
                                        <p:cTn id="21" dur="2000"/>
                                        <p:tgtEl>
                                          <p:spTgt spid="4">
                                            <p:txEl>
                                              <p:pRg st="0" end="0"/>
                                            </p:txEl>
                                          </p:spTgt>
                                        </p:tgtEl>
                                      </p:cBhvr>
                                    </p:animEffect>
                                  </p:childTnLst>
                                </p:cTn>
                              </p:par>
                              <p:par>
                                <p:cTn id="22" presetID="9" presetClass="emph" presetSubtype="0" grpId="1" nodeType="withEffect">
                                  <p:stCondLst>
                                    <p:cond delay="0"/>
                                  </p:stCondLst>
                                  <p:childTnLst>
                                    <p:set>
                                      <p:cBhvr rctx="PPT">
                                        <p:cTn id="23" dur="indefinite"/>
                                        <p:tgtEl>
                                          <p:spTgt spid="3"/>
                                        </p:tgtEl>
                                        <p:attrNameLst>
                                          <p:attrName>style.opacity</p:attrName>
                                        </p:attrNameLst>
                                      </p:cBhvr>
                                      <p:to>
                                        <p:strVal val="0.5"/>
                                      </p:to>
                                    </p:set>
                                    <p:animEffect filter="image" prLst="opacity: 0.5">
                                      <p:cBhvr rctx="IE">
                                        <p:cTn id="24" dur="indefinite"/>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par>
                                <p:cTn id="30" presetID="53" presetClass="exit" presetSubtype="32" fill="hold" nodeType="withEffect">
                                  <p:stCondLst>
                                    <p:cond delay="0"/>
                                  </p:stCondLst>
                                  <p:childTnLst>
                                    <p:anim calcmode="lin" valueType="num">
                                      <p:cBhvr>
                                        <p:cTn id="31" dur="1500"/>
                                        <p:tgtEl>
                                          <p:spTgt spid="4">
                                            <p:txEl>
                                              <p:pRg st="0" end="0"/>
                                            </p:txEl>
                                          </p:spTgt>
                                        </p:tgtEl>
                                        <p:attrNameLst>
                                          <p:attrName>ppt_w</p:attrName>
                                        </p:attrNameLst>
                                      </p:cBhvr>
                                      <p:tavLst>
                                        <p:tav tm="0">
                                          <p:val>
                                            <p:strVal val="ppt_w"/>
                                          </p:val>
                                        </p:tav>
                                        <p:tav tm="100000">
                                          <p:val>
                                            <p:fltVal val="0"/>
                                          </p:val>
                                        </p:tav>
                                      </p:tavLst>
                                    </p:anim>
                                    <p:anim calcmode="lin" valueType="num">
                                      <p:cBhvr>
                                        <p:cTn id="32" dur="1500"/>
                                        <p:tgtEl>
                                          <p:spTgt spid="4">
                                            <p:txEl>
                                              <p:pRg st="0" end="0"/>
                                            </p:txEl>
                                          </p:spTgt>
                                        </p:tgtEl>
                                        <p:attrNameLst>
                                          <p:attrName>ppt_h</p:attrName>
                                        </p:attrNameLst>
                                      </p:cBhvr>
                                      <p:tavLst>
                                        <p:tav tm="0">
                                          <p:val>
                                            <p:strVal val="ppt_h"/>
                                          </p:val>
                                        </p:tav>
                                        <p:tav tm="100000">
                                          <p:val>
                                            <p:fltVal val="0"/>
                                          </p:val>
                                        </p:tav>
                                      </p:tavLst>
                                    </p:anim>
                                    <p:animEffect transition="out" filter="fade">
                                      <p:cBhvr>
                                        <p:cTn id="33" dur="1500"/>
                                        <p:tgtEl>
                                          <p:spTgt spid="4">
                                            <p:txEl>
                                              <p:pRg st="0" end="0"/>
                                            </p:txEl>
                                          </p:spTgt>
                                        </p:tgtEl>
                                      </p:cBhvr>
                                    </p:animEffect>
                                    <p:set>
                                      <p:cBhvr>
                                        <p:cTn id="34" dur="1" fill="hold">
                                          <p:stCondLst>
                                            <p:cond delay="14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4575" y="2706803"/>
            <a:ext cx="3455905" cy="1948324"/>
          </a:xfrm>
          <a:prstGeom prst="rect">
            <a:avLst/>
          </a:prstGeom>
          <a:ln w="88900" cap="sq" cmpd="thickThin">
            <a:solidFill>
              <a:srgbClr val="000000"/>
            </a:solidFill>
            <a:prstDash val="solid"/>
            <a:miter lim="800000"/>
          </a:ln>
          <a:effectLst>
            <a:innerShdw blurRad="76200">
              <a:srgbClr val="000000"/>
            </a:innerShdw>
          </a:effectLst>
        </p:spPr>
      </p:pic>
      <p:sp>
        <p:nvSpPr>
          <p:cNvPr id="4" name="Rectangle 3"/>
          <p:cNvSpPr/>
          <p:nvPr/>
        </p:nvSpPr>
        <p:spPr>
          <a:xfrm>
            <a:off x="201546" y="694802"/>
            <a:ext cx="8661862" cy="1262590"/>
          </a:xfrm>
          <a:prstGeom prst="rect">
            <a:avLst/>
          </a:prstGeom>
          <a:ln>
            <a:noFill/>
          </a:ln>
        </p:spPr>
        <p:txBody>
          <a:bodyPr wrap="square">
            <a:spAutoFit/>
          </a:bodyPr>
          <a:lstStyle/>
          <a:p>
            <a:pPr algn="ctr">
              <a:lnSpc>
                <a:spcPts val="4400"/>
              </a:lnSpc>
            </a:pPr>
            <a:r>
              <a:rPr lang="en-US" sz="3200" b="1" dirty="0">
                <a:effectLst>
                  <a:outerShdw blurRad="38100" dist="38100" dir="2700000" algn="tl">
                    <a:srgbClr val="000000">
                      <a:alpha val="43137"/>
                    </a:srgbClr>
                  </a:outerShdw>
                </a:effectLst>
              </a:rPr>
              <a:t>Col </a:t>
            </a:r>
            <a:r>
              <a:rPr lang="en-US" sz="3200" b="1" dirty="0" smtClean="0">
                <a:effectLst>
                  <a:outerShdw blurRad="38100" dist="38100" dir="2700000" algn="tl">
                    <a:srgbClr val="000000">
                      <a:alpha val="43137"/>
                    </a:srgbClr>
                  </a:outerShdw>
                </a:effectLst>
              </a:rPr>
              <a:t>3:5  Therefore </a:t>
            </a:r>
            <a:r>
              <a:rPr lang="en-US" sz="3200" b="1" dirty="0">
                <a:effectLst>
                  <a:outerShdw blurRad="38100" dist="38100" dir="2700000" algn="tl">
                    <a:srgbClr val="000000">
                      <a:alpha val="43137"/>
                    </a:srgbClr>
                  </a:outerShdw>
                </a:effectLst>
              </a:rPr>
              <a:t>consider the members of your </a:t>
            </a:r>
            <a:r>
              <a:rPr lang="en-US" sz="4400" b="1" dirty="0">
                <a:effectLst>
                  <a:outerShdw blurRad="38100" dist="38100" dir="2700000" algn="tl">
                    <a:srgbClr val="000000">
                      <a:alpha val="43137"/>
                    </a:srgbClr>
                  </a:outerShdw>
                </a:effectLst>
              </a:rPr>
              <a:t>earthly body as</a:t>
            </a:r>
            <a:r>
              <a:rPr lang="en-US" sz="4400" b="1" dirty="0">
                <a:effectLst>
                  <a:outerShdw blurRad="50800" dist="38100" dir="2700000" algn="tl" rotWithShape="0">
                    <a:prstClr val="black"/>
                  </a:outerShdw>
                </a:effectLst>
              </a:rPr>
              <a:t> </a:t>
            </a:r>
            <a:r>
              <a:rPr lang="en-US" sz="5400" b="1" i="1" u="sng" dirty="0" smtClean="0">
                <a:solidFill>
                  <a:srgbClr val="808080"/>
                </a:solidFill>
                <a:effectLst>
                  <a:outerShdw blurRad="50800" dist="88900" dir="2700000" algn="tl" rotWithShape="0">
                    <a:prstClr val="black"/>
                  </a:outerShdw>
                </a:effectLst>
              </a:rPr>
              <a:t>dead</a:t>
            </a:r>
            <a:r>
              <a:rPr lang="en-US" sz="4000" b="1" dirty="0">
                <a:solidFill>
                  <a:srgbClr val="333333"/>
                </a:solidFill>
                <a:effectLst>
                  <a:outerShdw blurRad="50800" dist="38100" dir="2700000" algn="tl" rotWithShape="0">
                    <a:prstClr val="black"/>
                  </a:outerShdw>
                </a:effectLst>
              </a:rPr>
              <a:t> </a:t>
            </a:r>
            <a:r>
              <a:rPr lang="en-US" sz="3200" b="1" dirty="0" smtClean="0">
                <a:effectLst>
                  <a:outerShdw blurRad="38100" dist="38100" dir="2700000" algn="tl">
                    <a:srgbClr val="000000">
                      <a:alpha val="43137"/>
                    </a:srgbClr>
                  </a:outerShdw>
                </a:effectLst>
              </a:rPr>
              <a:t>…</a:t>
            </a:r>
            <a:r>
              <a:rPr lang="en-US" sz="3600" b="1" i="1" dirty="0" smtClean="0">
                <a:effectLst>
                  <a:glow rad="228600">
                    <a:srgbClr val="FFFFFF"/>
                  </a:glow>
                  <a:outerShdw blurRad="38100" dist="38100" dir="2700000" algn="tl">
                    <a:srgbClr val="000000">
                      <a:alpha val="43137"/>
                    </a:srgbClr>
                  </a:outerShdw>
                </a:effectLst>
              </a:rPr>
              <a:t>to</a:t>
            </a:r>
            <a:endParaRPr lang="en-US" sz="2000" b="1" i="1" dirty="0">
              <a:effectLst>
                <a:outerShdw blurRad="38100" dist="38100" dir="2700000" algn="tl">
                  <a:srgbClr val="000000">
                    <a:alpha val="43137"/>
                  </a:srgbClr>
                </a:outerShdw>
              </a:effectLst>
            </a:endParaRPr>
          </a:p>
        </p:txBody>
      </p:sp>
      <p:sp>
        <p:nvSpPr>
          <p:cNvPr id="5" name="Rectangle 4"/>
          <p:cNvSpPr/>
          <p:nvPr/>
        </p:nvSpPr>
        <p:spPr>
          <a:xfrm>
            <a:off x="145014" y="2049019"/>
            <a:ext cx="8718394" cy="964367"/>
          </a:xfrm>
          <a:prstGeom prst="rect">
            <a:avLst/>
          </a:prstGeom>
        </p:spPr>
        <p:txBody>
          <a:bodyPr wrap="square">
            <a:spAutoFit/>
          </a:bodyPr>
          <a:lstStyle/>
          <a:p>
            <a:pPr algn="ctr">
              <a:lnSpc>
                <a:spcPts val="3400"/>
              </a:lnSpc>
            </a:pPr>
            <a:r>
              <a:rPr lang="en-US" sz="3200" b="1" dirty="0" smtClean="0">
                <a:effectLst>
                  <a:glow rad="228600">
                    <a:srgbClr val="FFFFFF"/>
                  </a:glow>
                  <a:outerShdw blurRad="38100" dist="38100" dir="2700000" algn="tl">
                    <a:srgbClr val="000000">
                      <a:alpha val="43137"/>
                    </a:srgbClr>
                  </a:outerShdw>
                </a:effectLst>
              </a:rPr>
              <a:t>v.5 Immorality</a:t>
            </a:r>
            <a:r>
              <a:rPr lang="en-US" sz="3200" b="1" dirty="0">
                <a:effectLst>
                  <a:glow rad="228600">
                    <a:srgbClr val="FFFFFF"/>
                  </a:glow>
                  <a:outerShdw blurRad="38100" dist="38100" dir="2700000" algn="tl">
                    <a:srgbClr val="000000">
                      <a:alpha val="43137"/>
                    </a:srgbClr>
                  </a:outerShdw>
                </a:effectLst>
              </a:rPr>
              <a:t>, impurity, passion, evil desire, </a:t>
            </a:r>
            <a:r>
              <a:rPr lang="en-US" sz="3200" b="1" dirty="0" smtClean="0">
                <a:effectLst>
                  <a:glow rad="228600">
                    <a:srgbClr val="FFFFFF"/>
                  </a:glow>
                  <a:outerShdw blurRad="38100" dist="38100" dir="2700000" algn="tl">
                    <a:srgbClr val="000000">
                      <a:alpha val="43137"/>
                    </a:srgbClr>
                  </a:outerShdw>
                </a:effectLst>
              </a:rPr>
              <a:t>      </a:t>
            </a:r>
            <a:br>
              <a:rPr lang="en-US" sz="3200" b="1" dirty="0" smtClean="0">
                <a:effectLst>
                  <a:glow rad="228600">
                    <a:srgbClr val="FFFFFF"/>
                  </a:glow>
                  <a:outerShdw blurRad="38100" dist="38100" dir="2700000" algn="tl">
                    <a:srgbClr val="000000">
                      <a:alpha val="43137"/>
                    </a:srgbClr>
                  </a:outerShdw>
                </a:effectLst>
              </a:rPr>
            </a:br>
            <a:r>
              <a:rPr lang="en-US" sz="3200" b="1" dirty="0" smtClean="0">
                <a:effectLst>
                  <a:glow rad="228600">
                    <a:srgbClr val="FFFFFF"/>
                  </a:glow>
                  <a:outerShdw blurRad="38100" dist="38100" dir="2700000" algn="tl">
                    <a:srgbClr val="000000">
                      <a:alpha val="43137"/>
                    </a:srgbClr>
                  </a:outerShdw>
                </a:effectLst>
              </a:rPr>
              <a:t>            and greed...</a:t>
            </a:r>
            <a:endParaRPr lang="en-US" sz="3200" b="1" dirty="0">
              <a:effectLst>
                <a:glow rad="228600">
                  <a:srgbClr val="FFFFFF"/>
                </a:glow>
                <a:outerShdw blurRad="38100" dist="38100" dir="2700000" algn="tl">
                  <a:srgbClr val="000000">
                    <a:alpha val="43137"/>
                  </a:srgbClr>
                </a:outerShdw>
              </a:effectLst>
            </a:endParaRPr>
          </a:p>
        </p:txBody>
      </p:sp>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flipH="1">
            <a:off x="6910754" y="2706803"/>
            <a:ext cx="1829562" cy="3060951"/>
          </a:xfrm>
          <a:prstGeom prst="rect">
            <a:avLst/>
          </a:prstGeom>
        </p:spPr>
      </p:pic>
      <p:sp>
        <p:nvSpPr>
          <p:cNvPr id="6" name="Rectangle 5"/>
          <p:cNvSpPr/>
          <p:nvPr/>
        </p:nvSpPr>
        <p:spPr>
          <a:xfrm>
            <a:off x="4080041" y="3092057"/>
            <a:ext cx="3342203" cy="1733808"/>
          </a:xfrm>
          <a:prstGeom prst="rect">
            <a:avLst/>
          </a:prstGeom>
        </p:spPr>
        <p:txBody>
          <a:bodyPr wrap="square">
            <a:spAutoFit/>
          </a:bodyPr>
          <a:lstStyle/>
          <a:p>
            <a:pPr>
              <a:lnSpc>
                <a:spcPts val="3200"/>
              </a:lnSpc>
            </a:pPr>
            <a:r>
              <a:rPr lang="en-US" sz="3200" b="1" i="1" dirty="0">
                <a:solidFill>
                  <a:srgbClr val="C00000"/>
                </a:solidFill>
                <a:effectLst>
                  <a:glow rad="228600">
                    <a:srgbClr val="FFFFFF"/>
                  </a:glow>
                  <a:outerShdw blurRad="38100" dist="38100" dir="2700000" algn="tl">
                    <a:srgbClr val="000000">
                      <a:alpha val="43137"/>
                    </a:srgbClr>
                  </a:outerShdw>
                </a:effectLst>
              </a:rPr>
              <a:t>v.8 Put aside </a:t>
            </a:r>
            <a:r>
              <a:rPr lang="en-US" sz="3200" b="1" i="1" dirty="0" smtClean="0">
                <a:solidFill>
                  <a:srgbClr val="C00000"/>
                </a:solidFill>
                <a:effectLst>
                  <a:glow rad="228600">
                    <a:srgbClr val="FFFFFF"/>
                  </a:glow>
                  <a:outerShdw blurRad="38100" dist="38100" dir="2700000" algn="tl">
                    <a:srgbClr val="000000">
                      <a:alpha val="43137"/>
                    </a:srgbClr>
                  </a:outerShdw>
                </a:effectLst>
              </a:rPr>
              <a:t>*</a:t>
            </a:r>
            <a:r>
              <a:rPr lang="en-US" sz="3200" b="1" i="1" dirty="0">
                <a:solidFill>
                  <a:srgbClr val="C00000"/>
                </a:solidFill>
                <a:effectLst>
                  <a:glow rad="228600">
                    <a:srgbClr val="FFFFFF"/>
                  </a:glow>
                  <a:outerShdw blurRad="38100" dist="38100" dir="2700000" algn="tl">
                    <a:srgbClr val="000000">
                      <a:alpha val="43137"/>
                    </a:srgbClr>
                  </a:outerShdw>
                </a:effectLst>
              </a:rPr>
              <a:t/>
            </a:r>
            <a:br>
              <a:rPr lang="en-US" sz="3200" b="1" i="1" dirty="0">
                <a:solidFill>
                  <a:srgbClr val="C00000"/>
                </a:solidFill>
                <a:effectLst>
                  <a:glow rad="228600">
                    <a:srgbClr val="FFFFFF"/>
                  </a:glow>
                  <a:outerShdw blurRad="38100" dist="38100" dir="2700000" algn="tl">
                    <a:srgbClr val="000000">
                      <a:alpha val="43137"/>
                    </a:srgbClr>
                  </a:outerShdw>
                </a:effectLst>
              </a:rPr>
            </a:br>
            <a:r>
              <a:rPr lang="en-US" sz="3200" b="1" dirty="0">
                <a:effectLst>
                  <a:glow rad="228600">
                    <a:srgbClr val="FFFFFF"/>
                  </a:glow>
                  <a:outerShdw blurRad="38100" dist="38100" dir="2700000" algn="tl">
                    <a:srgbClr val="000000">
                      <a:alpha val="43137"/>
                    </a:srgbClr>
                  </a:outerShdw>
                </a:effectLst>
              </a:rPr>
              <a:t>anger, </a:t>
            </a:r>
            <a:r>
              <a:rPr lang="en-US" sz="3200" b="1" dirty="0" smtClean="0">
                <a:effectLst>
                  <a:glow rad="228600">
                    <a:srgbClr val="FFFFFF"/>
                  </a:glow>
                  <a:outerShdw blurRad="38100" dist="38100" dir="2700000" algn="tl">
                    <a:srgbClr val="000000">
                      <a:alpha val="43137"/>
                    </a:srgbClr>
                  </a:outerShdw>
                </a:effectLst>
              </a:rPr>
              <a:t>wrath</a:t>
            </a:r>
            <a:r>
              <a:rPr lang="en-US" sz="3200" b="1" dirty="0">
                <a:effectLst>
                  <a:glow rad="228600">
                    <a:srgbClr val="FFFFFF"/>
                  </a:glow>
                  <a:outerShdw blurRad="38100" dist="38100" dir="2700000" algn="tl">
                    <a:srgbClr val="000000">
                      <a:alpha val="43137"/>
                    </a:srgbClr>
                  </a:outerShdw>
                </a:effectLst>
              </a:rPr>
              <a:t>, </a:t>
            </a:r>
            <a:br>
              <a:rPr lang="en-US" sz="3200" b="1" dirty="0">
                <a:effectLst>
                  <a:glow rad="228600">
                    <a:srgbClr val="FFFFFF"/>
                  </a:glow>
                  <a:outerShdw blurRad="38100" dist="38100" dir="2700000" algn="tl">
                    <a:srgbClr val="000000">
                      <a:alpha val="43137"/>
                    </a:srgbClr>
                  </a:outerShdw>
                </a:effectLst>
              </a:rPr>
            </a:br>
            <a:r>
              <a:rPr lang="en-US" sz="3200" b="1" dirty="0">
                <a:effectLst>
                  <a:glow rad="228600">
                    <a:srgbClr val="FFFFFF"/>
                  </a:glow>
                  <a:outerShdw blurRad="38100" dist="38100" dir="2700000" algn="tl">
                    <a:srgbClr val="000000">
                      <a:alpha val="43137"/>
                    </a:srgbClr>
                  </a:outerShdw>
                </a:effectLst>
              </a:rPr>
              <a:t>malice, </a:t>
            </a:r>
            <a:r>
              <a:rPr lang="en-US" sz="3200" b="1" dirty="0" smtClean="0">
                <a:effectLst>
                  <a:glow rad="228600">
                    <a:srgbClr val="FFFFFF"/>
                  </a:glow>
                  <a:outerShdw blurRad="38100" dist="38100" dir="2700000" algn="tl">
                    <a:srgbClr val="000000">
                      <a:alpha val="43137"/>
                    </a:srgbClr>
                  </a:outerShdw>
                </a:effectLst>
              </a:rPr>
              <a:t>slander</a:t>
            </a:r>
            <a:r>
              <a:rPr lang="en-US" sz="3200" b="1" dirty="0">
                <a:effectLst>
                  <a:glow rad="228600">
                    <a:srgbClr val="FFFFFF"/>
                  </a:glow>
                  <a:outerShdw blurRad="38100" dist="38100" dir="2700000" algn="tl">
                    <a:srgbClr val="000000">
                      <a:alpha val="43137"/>
                    </a:srgbClr>
                  </a:outerShdw>
                </a:effectLst>
              </a:rPr>
              <a:t>, </a:t>
            </a:r>
            <a:br>
              <a:rPr lang="en-US" sz="3200" b="1" dirty="0">
                <a:effectLst>
                  <a:glow rad="228600">
                    <a:srgbClr val="FFFFFF"/>
                  </a:glow>
                  <a:outerShdw blurRad="38100" dist="38100" dir="2700000" algn="tl">
                    <a:srgbClr val="000000">
                      <a:alpha val="43137"/>
                    </a:srgbClr>
                  </a:outerShdw>
                </a:effectLst>
              </a:rPr>
            </a:br>
            <a:r>
              <a:rPr lang="en-US" sz="3200" b="1" dirty="0">
                <a:effectLst>
                  <a:glow rad="228600">
                    <a:srgbClr val="FFFFFF"/>
                  </a:glow>
                  <a:outerShdw blurRad="38100" dist="38100" dir="2700000" algn="tl">
                    <a:srgbClr val="000000">
                      <a:alpha val="43137"/>
                    </a:srgbClr>
                  </a:outerShdw>
                </a:effectLst>
              </a:rPr>
              <a:t>abusive </a:t>
            </a:r>
            <a:r>
              <a:rPr lang="en-US" sz="3200" b="1" dirty="0" smtClean="0">
                <a:effectLst>
                  <a:glow rad="228600">
                    <a:srgbClr val="FFFFFF"/>
                  </a:glow>
                  <a:outerShdw blurRad="38100" dist="38100" dir="2700000" algn="tl">
                    <a:srgbClr val="000000">
                      <a:alpha val="43137"/>
                    </a:srgbClr>
                  </a:outerShdw>
                </a:effectLst>
              </a:rPr>
              <a:t>speech </a:t>
            </a:r>
            <a:endParaRPr lang="en-US" sz="3200" b="1" dirty="0">
              <a:effectLst>
                <a:glow rad="228600">
                  <a:srgbClr val="FFFFFF"/>
                </a:glow>
                <a:outerShdw blurRad="38100" dist="38100" dir="2700000" algn="tl">
                  <a:srgbClr val="000000">
                    <a:alpha val="43137"/>
                  </a:srgbClr>
                </a:outerShdw>
              </a:effectLst>
            </a:endParaRPr>
          </a:p>
        </p:txBody>
      </p:sp>
      <p:sp>
        <p:nvSpPr>
          <p:cNvPr id="8" name="Rectangle 7"/>
          <p:cNvSpPr/>
          <p:nvPr/>
        </p:nvSpPr>
        <p:spPr>
          <a:xfrm>
            <a:off x="310249" y="4904536"/>
            <a:ext cx="8769119" cy="1733808"/>
          </a:xfrm>
          <a:prstGeom prst="rect">
            <a:avLst/>
          </a:prstGeom>
        </p:spPr>
        <p:txBody>
          <a:bodyPr wrap="square">
            <a:spAutoFit/>
          </a:bodyPr>
          <a:lstStyle/>
          <a:p>
            <a:pPr lvl="0">
              <a:lnSpc>
                <a:spcPts val="3200"/>
              </a:lnSpc>
            </a:pPr>
            <a:r>
              <a:rPr lang="en-US" sz="3200" b="1" dirty="0" smtClean="0">
                <a:effectLst>
                  <a:glow rad="228600">
                    <a:srgbClr val="FFFFFF"/>
                  </a:glow>
                  <a:outerShdw blurRad="38100" dist="38100" dir="2700000" algn="tl">
                    <a:srgbClr val="000000">
                      <a:alpha val="43137"/>
                    </a:srgbClr>
                  </a:outerShdw>
                </a:effectLst>
              </a:rPr>
              <a:t>v9 </a:t>
            </a:r>
            <a:r>
              <a:rPr lang="en-US" sz="3200" b="1" dirty="0">
                <a:effectLst>
                  <a:glow rad="228600">
                    <a:srgbClr val="FFFFFF"/>
                  </a:glow>
                  <a:outerShdw blurRad="38100" dist="38100" dir="2700000" algn="tl">
                    <a:srgbClr val="000000">
                      <a:alpha val="43137"/>
                    </a:srgbClr>
                  </a:outerShdw>
                </a:effectLst>
              </a:rPr>
              <a:t>Do not lie to one another, </a:t>
            </a:r>
            <a:r>
              <a:rPr lang="en-US" sz="3200" b="1" i="1" dirty="0">
                <a:effectLst>
                  <a:glow rad="228600">
                    <a:srgbClr val="FFFFFF"/>
                  </a:glow>
                  <a:outerShdw blurRad="38100" dist="38100" dir="2700000" algn="tl">
                    <a:srgbClr val="000000">
                      <a:alpha val="43137"/>
                    </a:srgbClr>
                  </a:outerShdw>
                </a:effectLst>
              </a:rPr>
              <a:t>since </a:t>
            </a:r>
            <a:r>
              <a:rPr lang="en-US" sz="3200" b="1" i="1" dirty="0" smtClean="0">
                <a:effectLst>
                  <a:glow rad="228600">
                    <a:srgbClr val="FFFFFF"/>
                  </a:glow>
                  <a:outerShdw blurRad="38100" dist="38100" dir="2700000" algn="tl">
                    <a:srgbClr val="000000">
                      <a:alpha val="43137"/>
                    </a:srgbClr>
                  </a:outerShdw>
                </a:effectLst>
              </a:rPr>
              <a:t/>
            </a:r>
            <a:br>
              <a:rPr lang="en-US" sz="3200" b="1" i="1" dirty="0" smtClean="0">
                <a:effectLst>
                  <a:glow rad="228600">
                    <a:srgbClr val="FFFFFF"/>
                  </a:glow>
                  <a:outerShdw blurRad="38100" dist="38100" dir="2700000" algn="tl">
                    <a:srgbClr val="000000">
                      <a:alpha val="43137"/>
                    </a:srgbClr>
                  </a:outerShdw>
                </a:effectLst>
              </a:rPr>
            </a:br>
            <a:r>
              <a:rPr lang="en-US" sz="3200" b="1" i="1" dirty="0" smtClean="0">
                <a:solidFill>
                  <a:srgbClr val="C00000"/>
                </a:solidFill>
                <a:effectLst>
                  <a:glow rad="228600">
                    <a:srgbClr val="FFFFFF"/>
                  </a:glow>
                  <a:outerShdw blurRad="38100" dist="38100" dir="2700000" algn="tl">
                    <a:srgbClr val="000000">
                      <a:alpha val="43137"/>
                    </a:srgbClr>
                  </a:outerShdw>
                </a:effectLst>
              </a:rPr>
              <a:t>you </a:t>
            </a:r>
            <a:r>
              <a:rPr lang="en-US" sz="3200" b="1" i="1" dirty="0">
                <a:solidFill>
                  <a:srgbClr val="C00000"/>
                </a:solidFill>
                <a:effectLst>
                  <a:glow rad="228600">
                    <a:srgbClr val="FFFFFF"/>
                  </a:glow>
                  <a:outerShdw blurRad="38100" dist="38100" dir="2700000" algn="tl">
                    <a:srgbClr val="000000">
                      <a:alpha val="43137"/>
                    </a:srgbClr>
                  </a:outerShdw>
                </a:effectLst>
              </a:rPr>
              <a:t>laid aside the </a:t>
            </a:r>
            <a:r>
              <a:rPr lang="en-US" sz="3200" b="1" i="1" u="sng" dirty="0" smtClean="0">
                <a:solidFill>
                  <a:srgbClr val="C00000"/>
                </a:solidFill>
                <a:effectLst>
                  <a:glow rad="228600">
                    <a:srgbClr val="FFFFFF"/>
                  </a:glow>
                  <a:outerShdw blurRad="38100" dist="38100" dir="2700000" algn="tl">
                    <a:srgbClr val="000000">
                      <a:alpha val="43137"/>
                    </a:srgbClr>
                  </a:outerShdw>
                </a:effectLst>
              </a:rPr>
              <a:t>Old</a:t>
            </a:r>
            <a:r>
              <a:rPr lang="en-US" sz="3200" b="1" i="1" dirty="0" smtClean="0">
                <a:solidFill>
                  <a:srgbClr val="C00000"/>
                </a:solidFill>
                <a:effectLst>
                  <a:glow rad="228600">
                    <a:srgbClr val="FFFFFF"/>
                  </a:glow>
                  <a:outerShdw blurRad="38100" dist="38100" dir="2700000" algn="tl">
                    <a:srgbClr val="000000">
                      <a:alpha val="43137"/>
                    </a:srgbClr>
                  </a:outerShdw>
                </a:effectLst>
              </a:rPr>
              <a:t> </a:t>
            </a:r>
            <a:r>
              <a:rPr lang="en-US" sz="3200" b="1" i="1" dirty="0">
                <a:solidFill>
                  <a:srgbClr val="C00000"/>
                </a:solidFill>
                <a:effectLst>
                  <a:glow rad="228600">
                    <a:srgbClr val="FFFFFF"/>
                  </a:glow>
                  <a:outerShdw blurRad="38100" dist="38100" dir="2700000" algn="tl">
                    <a:srgbClr val="000000">
                      <a:alpha val="43137"/>
                    </a:srgbClr>
                  </a:outerShdw>
                </a:effectLst>
              </a:rPr>
              <a:t>self</a:t>
            </a:r>
            <a:r>
              <a:rPr lang="en-US" sz="3200" b="1" dirty="0">
                <a:effectLst>
                  <a:glow rad="228600">
                    <a:srgbClr val="FFFFFF"/>
                  </a:glow>
                  <a:outerShdw blurRad="38100" dist="38100" dir="2700000" algn="tl">
                    <a:srgbClr val="000000">
                      <a:alpha val="43137"/>
                    </a:srgbClr>
                  </a:outerShdw>
                </a:effectLst>
              </a:rPr>
              <a:t> with its </a:t>
            </a:r>
            <a:r>
              <a:rPr lang="en-US" sz="3200" b="1" dirty="0" smtClean="0">
                <a:effectLst>
                  <a:glow rad="228600">
                    <a:srgbClr val="FFFFFF"/>
                  </a:glow>
                  <a:outerShdw blurRad="38100" dist="38100" dir="2700000" algn="tl">
                    <a:srgbClr val="000000">
                      <a:alpha val="43137"/>
                    </a:srgbClr>
                  </a:outerShdw>
                </a:effectLst>
              </a:rPr>
              <a:t/>
            </a:r>
            <a:br>
              <a:rPr lang="en-US" sz="3200" b="1" dirty="0" smtClean="0">
                <a:effectLst>
                  <a:glow rad="228600">
                    <a:srgbClr val="FFFFFF"/>
                  </a:glow>
                  <a:outerShdw blurRad="38100" dist="38100" dir="2700000" algn="tl">
                    <a:srgbClr val="000000">
                      <a:alpha val="43137"/>
                    </a:srgbClr>
                  </a:outerShdw>
                </a:effectLst>
              </a:rPr>
            </a:br>
            <a:r>
              <a:rPr lang="en-US" sz="3200" b="1" dirty="0" smtClean="0">
                <a:effectLst>
                  <a:glow rad="228600">
                    <a:srgbClr val="FFFFFF"/>
                  </a:glow>
                  <a:outerShdw blurRad="38100" dist="38100" dir="2700000" algn="tl">
                    <a:srgbClr val="000000">
                      <a:alpha val="43137"/>
                    </a:srgbClr>
                  </a:outerShdw>
                </a:effectLst>
              </a:rPr>
              <a:t>evil </a:t>
            </a:r>
            <a:r>
              <a:rPr lang="en-US" sz="3200" b="1" dirty="0">
                <a:effectLst>
                  <a:glow rad="228600">
                    <a:srgbClr val="FFFFFF"/>
                  </a:glow>
                  <a:outerShdw blurRad="38100" dist="38100" dir="2700000" algn="tl">
                    <a:srgbClr val="000000">
                      <a:alpha val="43137"/>
                    </a:srgbClr>
                  </a:outerShdw>
                </a:effectLst>
              </a:rPr>
              <a:t>practices, 10 and have </a:t>
            </a:r>
            <a:r>
              <a:rPr lang="en-US" sz="3200" b="1" i="1" dirty="0">
                <a:solidFill>
                  <a:srgbClr val="0000CC"/>
                </a:solidFill>
                <a:effectLst>
                  <a:glow rad="228600">
                    <a:srgbClr val="FFFFFF"/>
                  </a:glow>
                  <a:outerShdw blurRad="38100" dist="38100" dir="2700000" algn="tl">
                    <a:srgbClr val="000000">
                      <a:alpha val="43137"/>
                    </a:srgbClr>
                  </a:outerShdw>
                </a:effectLst>
              </a:rPr>
              <a:t>Put on* the </a:t>
            </a:r>
            <a:r>
              <a:rPr lang="en-US" sz="3200" b="1" i="1" u="sng" dirty="0" smtClean="0">
                <a:solidFill>
                  <a:srgbClr val="0000CC"/>
                </a:solidFill>
                <a:effectLst>
                  <a:glow rad="228600">
                    <a:srgbClr val="FFFFFF"/>
                  </a:glow>
                  <a:outerShdw blurRad="38100" dist="38100" dir="2700000" algn="tl">
                    <a:srgbClr val="000000">
                      <a:alpha val="43137"/>
                    </a:srgbClr>
                  </a:outerShdw>
                </a:effectLst>
              </a:rPr>
              <a:t>New</a:t>
            </a:r>
            <a:r>
              <a:rPr lang="en-US" sz="3200" b="1" i="1" dirty="0" smtClean="0">
                <a:solidFill>
                  <a:srgbClr val="0000CC"/>
                </a:solidFill>
                <a:effectLst>
                  <a:glow rad="228600">
                    <a:srgbClr val="FFFFFF"/>
                  </a:glow>
                  <a:outerShdw blurRad="38100" dist="38100" dir="2700000" algn="tl">
                    <a:srgbClr val="000000">
                      <a:alpha val="43137"/>
                    </a:srgbClr>
                  </a:outerShdw>
                </a:effectLst>
              </a:rPr>
              <a:t> self”</a:t>
            </a:r>
            <a:br>
              <a:rPr lang="en-US" sz="3200" b="1" i="1" dirty="0" smtClean="0">
                <a:solidFill>
                  <a:srgbClr val="0000CC"/>
                </a:solidFill>
                <a:effectLst>
                  <a:glow rad="228600">
                    <a:srgbClr val="FFFFFF"/>
                  </a:glow>
                  <a:outerShdw blurRad="38100" dist="38100" dir="2700000" algn="tl">
                    <a:srgbClr val="000000">
                      <a:alpha val="43137"/>
                    </a:srgbClr>
                  </a:outerShdw>
                </a:effectLst>
              </a:rPr>
            </a:br>
            <a:r>
              <a:rPr lang="en-US" sz="3200" b="1" dirty="0" smtClean="0">
                <a:effectLst>
                  <a:glow rad="228600">
                    <a:srgbClr val="FFFFFF"/>
                  </a:glow>
                  <a:outerShdw blurRad="38100" dist="38100" dir="2700000" algn="tl">
                    <a:srgbClr val="000000">
                      <a:alpha val="43137"/>
                    </a:srgbClr>
                  </a:outerShdw>
                </a:effectLst>
              </a:rPr>
              <a:t>(Don’t exaggerate, misrepresent, or just plain lie.)</a:t>
            </a:r>
            <a:endParaRPr lang="en-US" sz="3200" b="1" dirty="0">
              <a:effectLst>
                <a:glow rad="228600">
                  <a:srgbClr val="FFFFFF"/>
                </a:glow>
                <a:outerShdw blurRad="38100" dist="38100" dir="2700000" algn="tl">
                  <a:srgbClr val="000000">
                    <a:alpha val="43137"/>
                  </a:srgbClr>
                </a:outerShdw>
              </a:effectLst>
            </a:endParaRPr>
          </a:p>
        </p:txBody>
      </p:sp>
      <p:sp>
        <p:nvSpPr>
          <p:cNvPr id="9" name="TextBox 8"/>
          <p:cNvSpPr txBox="1"/>
          <p:nvPr/>
        </p:nvSpPr>
        <p:spPr>
          <a:xfrm>
            <a:off x="133202" y="21140"/>
            <a:ext cx="8946167" cy="794513"/>
          </a:xfrm>
          <a:prstGeom prst="rect">
            <a:avLst/>
          </a:prstGeom>
          <a:noFill/>
        </p:spPr>
        <p:txBody>
          <a:bodyPr wrap="none" rtlCol="0">
            <a:spAutoFit/>
          </a:bodyPr>
          <a:lstStyle/>
          <a:p>
            <a:pPr algn="ctr">
              <a:lnSpc>
                <a:spcPts val="5400"/>
              </a:lnSpc>
            </a:pPr>
            <a:r>
              <a:rPr lang="en-US" sz="5400" b="1" dirty="0">
                <a:effectLst>
                  <a:glow rad="228600">
                    <a:srgbClr val="FFFFFF"/>
                  </a:glow>
                  <a:outerShdw blurRad="38100" dist="38100" dir="2700000" algn="tl">
                    <a:srgbClr val="000000">
                      <a:alpha val="43137"/>
                    </a:srgbClr>
                  </a:outerShdw>
                </a:effectLst>
              </a:rPr>
              <a:t>How to </a:t>
            </a:r>
            <a:r>
              <a:rPr lang="en-US" sz="5400" b="1" dirty="0">
                <a:solidFill>
                  <a:srgbClr val="0000CC"/>
                </a:solidFill>
                <a:effectLst>
                  <a:glow rad="228600">
                    <a:srgbClr val="FFFFFF"/>
                  </a:glow>
                  <a:outerShdw blurRad="38100" dist="38100" dir="2700000" algn="tl">
                    <a:srgbClr val="000000">
                      <a:alpha val="43137"/>
                    </a:srgbClr>
                  </a:outerShdw>
                </a:effectLst>
              </a:rPr>
              <a:t>Honor Jesus </a:t>
            </a:r>
            <a:r>
              <a:rPr lang="en-US" sz="5400" b="1" dirty="0">
                <a:effectLst>
                  <a:glow rad="228600">
                    <a:srgbClr val="FFFFFF"/>
                  </a:glow>
                  <a:outerShdw blurRad="38100" dist="38100" dir="2700000" algn="tl">
                    <a:srgbClr val="000000">
                      <a:alpha val="43137"/>
                    </a:srgbClr>
                  </a:outerShdw>
                </a:effectLst>
              </a:rPr>
              <a:t>Our Lord !</a:t>
            </a:r>
          </a:p>
        </p:txBody>
      </p:sp>
      <p:sp>
        <p:nvSpPr>
          <p:cNvPr id="3" name="Rectangle 2"/>
          <p:cNvSpPr/>
          <p:nvPr/>
        </p:nvSpPr>
        <p:spPr>
          <a:xfrm>
            <a:off x="384575" y="815653"/>
            <a:ext cx="8478833" cy="116277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36305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linds(horizontal)">
                                      <p:cBhvr>
                                        <p:cTn id="34" dur="500"/>
                                        <p:tgtEl>
                                          <p:spTgt spid="6"/>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par>
                          <p:cTn id="39" fill="hold">
                            <p:stCondLst>
                              <p:cond delay="1000"/>
                            </p:stCondLst>
                            <p:childTnLst>
                              <p:par>
                                <p:cTn id="40" presetID="9" presetClass="emph" presetSubtype="0" grpId="1" nodeType="afterEffect">
                                  <p:stCondLst>
                                    <p:cond delay="0"/>
                                  </p:stCondLst>
                                  <p:iterate type="lt">
                                    <p:tmAbs val="0"/>
                                  </p:iterate>
                                  <p:childTnLst>
                                    <p:set>
                                      <p:cBhvr rctx="PPT">
                                        <p:cTn id="41" dur="indefinite"/>
                                        <p:tgtEl>
                                          <p:spTgt spid="4"/>
                                        </p:tgtEl>
                                        <p:attrNameLst>
                                          <p:attrName>style.opacity</p:attrName>
                                        </p:attrNameLst>
                                      </p:cBhvr>
                                      <p:to>
                                        <p:strVal val="0.5"/>
                                      </p:to>
                                    </p:set>
                                    <p:animEffect filter="image" prLst="opacity: 0.5">
                                      <p:cBhvr rctx="IE">
                                        <p:cTn id="42" dur="indefinite"/>
                                        <p:tgtEl>
                                          <p:spTgt spid="4"/>
                                        </p:tgtEl>
                                      </p:cBhvr>
                                    </p:animEffect>
                                  </p:childTnLst>
                                </p:cTn>
                              </p:par>
                              <p:par>
                                <p:cTn id="43" presetID="9" presetClass="emph" presetSubtype="0" grpId="1" nodeType="withEffect">
                                  <p:stCondLst>
                                    <p:cond delay="0"/>
                                  </p:stCondLst>
                                  <p:childTnLst>
                                    <p:set>
                                      <p:cBhvr rctx="PPT">
                                        <p:cTn id="44" dur="indefinite"/>
                                        <p:tgtEl>
                                          <p:spTgt spid="5"/>
                                        </p:tgtEl>
                                        <p:attrNameLst>
                                          <p:attrName>style.opacity</p:attrName>
                                        </p:attrNameLst>
                                      </p:cBhvr>
                                      <p:to>
                                        <p:strVal val="0.5"/>
                                      </p:to>
                                    </p:set>
                                    <p:animEffect filter="image" prLst="opacity: 0.5">
                                      <p:cBhvr rctx="IE">
                                        <p:cTn id="45" dur="indefinite"/>
                                        <p:tgtEl>
                                          <p:spTgt spid="5"/>
                                        </p:tgtEl>
                                      </p:cBhvr>
                                    </p:animEffect>
                                  </p:childTnLst>
                                </p:cTn>
                              </p:par>
                              <p:par>
                                <p:cTn id="46" presetID="9" presetClass="emph" presetSubtype="0" nodeType="withEffect">
                                  <p:stCondLst>
                                    <p:cond delay="0"/>
                                  </p:stCondLst>
                                  <p:childTnLst>
                                    <p:set>
                                      <p:cBhvr rctx="PPT">
                                        <p:cTn id="47" dur="indefinite"/>
                                        <p:tgtEl>
                                          <p:spTgt spid="2"/>
                                        </p:tgtEl>
                                        <p:attrNameLst>
                                          <p:attrName>style.opacity</p:attrName>
                                        </p:attrNameLst>
                                      </p:cBhvr>
                                      <p:to>
                                        <p:strVal val="0.5"/>
                                      </p:to>
                                    </p:set>
                                    <p:animEffect filter="image" prLst="opacity: 0.5">
                                      <p:cBhvr rctx="IE">
                                        <p:cTn id="48" dur="indefinite"/>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6"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strips(downRight)">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8" grpId="0"/>
      <p:bldP spid="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1772</TotalTime>
  <Words>1068</Words>
  <Application>Microsoft Office PowerPoint</Application>
  <PresentationFormat>On-screen Show (4:3)</PresentationFormat>
  <Paragraphs>112</Paragraphs>
  <Slides>16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Hawthorne</dc:creator>
  <cp:lastModifiedBy>Paul Hawthorne</cp:lastModifiedBy>
  <cp:revision>159</cp:revision>
  <dcterms:created xsi:type="dcterms:W3CDTF">2016-08-01T22:11:02Z</dcterms:created>
  <dcterms:modified xsi:type="dcterms:W3CDTF">2016-08-08T04:28:08Z</dcterms:modified>
</cp:coreProperties>
</file>