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16"/>
  </p:notesMasterIdLst>
  <p:sldIdLst>
    <p:sldId id="256" r:id="rId2"/>
    <p:sldId id="258" r:id="rId3"/>
    <p:sldId id="257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9144000" cy="6858000" type="screen4x3"/>
  <p:notesSz cx="6858000" cy="9144000"/>
  <p:embeddedFontLst>
    <p:embeddedFont>
      <p:font typeface="Pieces NFI" panose="02000000000000000000" pitchFamily="50" charset="0"/>
      <p:regular r:id="rId17"/>
    </p:embeddedFont>
    <p:embeddedFont>
      <p:font typeface="Calibri" panose="020F0502020204030204" pitchFamily="34" charset="0"/>
      <p:regular r:id="rId18"/>
      <p:bold r:id="rId19"/>
      <p:italic r:id="rId20"/>
      <p:boldItalic r:id="rId21"/>
    </p:embeddedFont>
    <p:embeddedFont>
      <p:font typeface="Calibri Light" panose="020F0302020204030204" pitchFamily="34" charset="0"/>
      <p:regular r:id="rId22"/>
      <p:italic r:id="rId2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CC3399"/>
    <a:srgbClr val="800080"/>
    <a:srgbClr val="6F06C6"/>
    <a:srgbClr val="216B11"/>
    <a:srgbClr val="00FFFF"/>
    <a:srgbClr val="FFFFFF"/>
    <a:srgbClr val="008000"/>
    <a:srgbClr val="8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2323" autoAdjust="0"/>
  </p:normalViewPr>
  <p:slideViewPr>
    <p:cSldViewPr snapToGrid="0">
      <p:cViewPr varScale="1">
        <p:scale>
          <a:sx n="50" d="100"/>
          <a:sy n="50" d="100"/>
        </p:scale>
        <p:origin x="1210" y="2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833749-80DD-4B7E-97B5-182820F91BE1}" type="datetimeFigureOut">
              <a:rPr lang="en-US" smtClean="0"/>
              <a:t>2/15/2017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6ADA9B-8A56-44F4-A96D-9B4217B46A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25765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proud young man </a:t>
            </a:r>
            <a:r>
              <a:rPr lang="en-US" dirty="0" smtClean="0"/>
              <a:t>came to Socrates asking for wisdom. </a:t>
            </a:r>
            <a:br>
              <a:rPr lang="en-US" dirty="0" smtClean="0"/>
            </a:br>
            <a:r>
              <a:rPr lang="en-US" dirty="0" smtClean="0"/>
              <a:t>He walked up to him and said, “O great Socrates, I come to you for wisdom.” 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Socrates, led him down to the sea and took him chest deep into the water. </a:t>
            </a:r>
            <a:br>
              <a:rPr lang="en-US" dirty="0" smtClean="0"/>
            </a:br>
            <a:r>
              <a:rPr lang="en-US" dirty="0" smtClean="0"/>
              <a:t>Then he asked him, “What did you say you wanted?” </a:t>
            </a:r>
            <a:br>
              <a:rPr lang="en-US" dirty="0" smtClean="0"/>
            </a:br>
            <a:r>
              <a:rPr lang="en-US" dirty="0" smtClean="0"/>
              <a:t>“Wisdom, O great Socrates,” said the young man.</a:t>
            </a:r>
          </a:p>
          <a:p>
            <a:endParaRPr lang="en-US" dirty="0" smtClean="0"/>
          </a:p>
          <a:p>
            <a:r>
              <a:rPr lang="en-US" dirty="0" smtClean="0"/>
              <a:t>Socrates put his strong hands on the man’s shoulders and pushed him under. </a:t>
            </a:r>
            <a:br>
              <a:rPr lang="en-US" dirty="0" smtClean="0"/>
            </a:br>
            <a:r>
              <a:rPr lang="en-US" b="1" i="1" u="sng" dirty="0" smtClean="0"/>
              <a:t>Thirty seconds</a:t>
            </a:r>
            <a:r>
              <a:rPr lang="en-US" b="1" i="1" u="none" dirty="0" smtClean="0"/>
              <a:t> </a:t>
            </a:r>
            <a:r>
              <a:rPr lang="en-US" dirty="0" smtClean="0"/>
              <a:t>later Socrates let him up. “What do you want?” he said again. “Wisdom,</a:t>
            </a:r>
            <a:r>
              <a:rPr lang="en-US" baseline="0" dirty="0" smtClean="0"/>
              <a:t> </a:t>
            </a:r>
            <a:r>
              <a:rPr lang="en-US" dirty="0" smtClean="0"/>
              <a:t>Oh great </a:t>
            </a:r>
            <a:r>
              <a:rPr lang="en-US" dirty="0" err="1" smtClean="0"/>
              <a:t>Socretes</a:t>
            </a:r>
            <a:r>
              <a:rPr lang="en-US" dirty="0" smtClean="0"/>
              <a:t>.”</a:t>
            </a:r>
          </a:p>
          <a:p>
            <a:endParaRPr lang="en-US" dirty="0" smtClean="0"/>
          </a:p>
          <a:p>
            <a:r>
              <a:rPr lang="en-US" dirty="0" smtClean="0"/>
              <a:t>Socrates pushed him under again. </a:t>
            </a:r>
            <a:r>
              <a:rPr lang="en-US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Forty seconds</a:t>
            </a:r>
            <a:r>
              <a:rPr lang="en-US" dirty="0" smtClean="0"/>
              <a:t>– then Socrates let him up. </a:t>
            </a:r>
            <a:br>
              <a:rPr lang="en-US" dirty="0" smtClean="0"/>
            </a:br>
            <a:r>
              <a:rPr lang="en-US" dirty="0" smtClean="0"/>
              <a:t>The man was gasping. “What do you want, young man?” Between heavy breaths the fellow gasped, “Wisdom!” </a:t>
            </a:r>
            <a:br>
              <a:rPr lang="en-US" dirty="0" smtClean="0"/>
            </a:br>
            <a:endParaRPr lang="en-US" dirty="0" smtClean="0"/>
          </a:p>
          <a:p>
            <a:r>
              <a:rPr lang="en-US" dirty="0" smtClean="0"/>
              <a:t>Socrates jammed him under again –</a:t>
            </a:r>
            <a:r>
              <a:rPr lang="en-US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fifty seconds </a:t>
            </a:r>
            <a:r>
              <a:rPr lang="en-US" dirty="0" smtClean="0"/>
              <a:t>– then he let him up.</a:t>
            </a:r>
            <a:br>
              <a:rPr lang="en-US" dirty="0" smtClean="0"/>
            </a:br>
            <a:r>
              <a:rPr lang="en-US" dirty="0" smtClean="0"/>
              <a:t> “What do you want?” </a:t>
            </a:r>
            <a:r>
              <a:rPr lang="en-US" baseline="0" dirty="0" smtClean="0"/>
              <a:t> </a:t>
            </a:r>
            <a:r>
              <a:rPr lang="en-US" dirty="0" smtClean="0"/>
              <a:t>The young man yelled. “Air,</a:t>
            </a:r>
            <a:r>
              <a:rPr lang="en-US" baseline="0" dirty="0" smtClean="0"/>
              <a:t> </a:t>
            </a:r>
            <a:r>
              <a:rPr lang="en-US" dirty="0" smtClean="0"/>
              <a:t>I need air!”  </a:t>
            </a:r>
            <a:br>
              <a:rPr lang="en-US" dirty="0" smtClean="0"/>
            </a:br>
            <a:r>
              <a:rPr lang="en-US" dirty="0" smtClean="0"/>
              <a:t>“When you want wisdom as much as you have just wanted air, then you will begin to find wisdom.”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6ADA9B-8A56-44F4-A96D-9B4217B46A2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40837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4114FD-0E8A-40D7-AF00-678125466D10}" type="datetime1">
              <a:rPr lang="en-US" smtClean="0"/>
              <a:t>2/15/2017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909D9-35CA-4263-A3D8-606645C0A7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89863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8CDD09-C7D5-498C-8475-63DF3F45D143}" type="datetime1">
              <a:rPr lang="en-US" smtClean="0"/>
              <a:t>2/15/2017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909D9-35CA-4263-A3D8-606645C0A7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20323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0BC01-B1D4-431F-8F34-6B29FAAF59D9}" type="datetime1">
              <a:rPr lang="en-US" smtClean="0"/>
              <a:t>2/15/2017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909D9-35CA-4263-A3D8-606645C0A7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80530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05E274-5F9E-4D9C-B229-5BD8B1061AF1}" type="datetime1">
              <a:rPr lang="en-US" smtClean="0"/>
              <a:t>2/15/2017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909D9-35CA-4263-A3D8-606645C0A7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33199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F9EA2-198A-49D3-8B87-CC1EFDF0D911}" type="datetime1">
              <a:rPr lang="en-US" smtClean="0"/>
              <a:t>2/15/2017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909D9-35CA-4263-A3D8-606645C0A7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59045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11EEF-0C9B-4184-97E0-C6F465A452A8}" type="datetime1">
              <a:rPr lang="en-US" smtClean="0"/>
              <a:t>2/15/2017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909D9-35CA-4263-A3D8-606645C0A7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42242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8FAB1-C9D9-4FB1-AAB3-BA910DB120B1}" type="datetime1">
              <a:rPr lang="en-US" smtClean="0"/>
              <a:t>2/15/2017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909D9-35CA-4263-A3D8-606645C0A7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78456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2A01A-69BD-45EE-B562-4220BCFAF394}" type="datetime1">
              <a:rPr lang="en-US" smtClean="0"/>
              <a:t>2/15/2017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909D9-35CA-4263-A3D8-606645C0A7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2610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51E977-E23B-40EF-B3F1-36075DD3FF3F}" type="datetime1">
              <a:rPr lang="en-US" smtClean="0"/>
              <a:t>2/15/2017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909D9-35CA-4263-A3D8-606645C0A7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29777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8F135B-DA61-48C4-A5BC-D11F08537974}" type="datetime1">
              <a:rPr lang="en-US" smtClean="0"/>
              <a:t>2/15/2017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909D9-35CA-4263-A3D8-606645C0A7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63510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BB53B7-2A8A-4EA1-A5A4-2C8FC826DF28}" type="datetime1">
              <a:rPr lang="en-US" smtClean="0"/>
              <a:t>2/15/2017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909D9-35CA-4263-A3D8-606645C0A7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35007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726E9C-DB64-4C41-BD58-58763AB0ABCE}" type="datetime1">
              <a:rPr lang="en-US" smtClean="0"/>
              <a:t>2/15/2017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86600" y="653891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fld id="{48C909D9-35CA-4263-A3D8-606645C0A74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56324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em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14" y="982801"/>
            <a:ext cx="9144000" cy="2918639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23438"/>
            <a:ext cx="9144000" cy="2934562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4" name="TextBox 3"/>
          <p:cNvSpPr txBox="1"/>
          <p:nvPr/>
        </p:nvSpPr>
        <p:spPr>
          <a:xfrm>
            <a:off x="563880" y="213360"/>
            <a:ext cx="807746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Jas 3:13-18  </a:t>
            </a:r>
            <a:r>
              <a:rPr lang="en-US" sz="44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Two Kinds </a:t>
            </a:r>
            <a:r>
              <a:rPr lang="en-US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 </a:t>
            </a:r>
            <a:r>
              <a:rPr lang="en-US" sz="4400" b="1" i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Wisdom</a:t>
            </a:r>
            <a:endParaRPr lang="en-US" sz="4400" b="1" i="1" u="sng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501640" y="1117924"/>
            <a:ext cx="336804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v.15a Wisdom …which comes from above.</a:t>
            </a:r>
            <a:endParaRPr lang="en-US" sz="3200" b="1" dirty="0">
              <a:effectLst>
                <a:glow rad="228600">
                  <a:srgbClr val="FFFFFF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83014" y="5730239"/>
            <a:ext cx="327646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200" b="1" dirty="0" smtClean="0"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.. earthly</a:t>
            </a:r>
            <a:r>
              <a:rPr lang="en-US" sz="3200" b="1" dirty="0"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sz="3200" b="1" dirty="0" smtClean="0"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3200" b="1" dirty="0" smtClean="0"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200" b="1" dirty="0" smtClean="0"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natural</a:t>
            </a:r>
            <a:r>
              <a:rPr lang="en-US" sz="3200" b="1" dirty="0"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demonic.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752518" y="4132272"/>
            <a:ext cx="2622449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 smtClean="0"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v.15b Or from </a:t>
            </a:r>
            <a:br>
              <a:rPr lang="en-US" sz="3200" b="1" dirty="0" smtClean="0"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200" b="1" dirty="0" smtClean="0"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below…</a:t>
            </a:r>
            <a:endParaRPr lang="en-US" sz="32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909D9-35CA-4263-A3D8-606645C0A74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1992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2491" y="1198925"/>
            <a:ext cx="7202323" cy="140038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ts val="3400"/>
              </a:lnSpc>
            </a:pPr>
            <a:r>
              <a:rPr lang="en-US" sz="3200" b="1" dirty="0">
                <a:solidFill>
                  <a:srgbClr val="CC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NIV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James 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3:14  But 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if you harbor bitter envy and 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selfish 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ambition in your hearts, </a:t>
            </a:r>
            <a:r>
              <a:rPr lang="en-US" sz="3200" b="1" i="1" u="sng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 not boast </a:t>
            </a:r>
            <a:r>
              <a:rPr lang="en-US" sz="3200" b="1" i="1" u="sng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about </a:t>
            </a:r>
            <a:r>
              <a:rPr lang="en-US" sz="3200" b="1" i="1" u="sng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it or deny the truth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63880" y="213360"/>
            <a:ext cx="807746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Jas 3:13-18  </a:t>
            </a:r>
            <a:r>
              <a:rPr lang="en-US" sz="44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Two Kinds </a:t>
            </a:r>
            <a:r>
              <a:rPr lang="en-US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 </a:t>
            </a:r>
            <a:r>
              <a:rPr lang="en-US" sz="4400" b="1" i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Wisdom</a:t>
            </a:r>
            <a:endParaRPr lang="en-US" sz="4400" b="1" i="1" u="sng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28184" y="2698089"/>
            <a:ext cx="6870688" cy="1400383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algn="ctr">
              <a:lnSpc>
                <a:spcPts val="3400"/>
              </a:lnSpc>
            </a:pPr>
            <a:r>
              <a:rPr lang="en-US" sz="3200" b="1" dirty="0" smtClean="0">
                <a:solidFill>
                  <a:srgbClr val="FFC000"/>
                </a:solidFill>
              </a:rPr>
              <a:t>CEV</a:t>
            </a:r>
            <a:r>
              <a:rPr lang="en-US" sz="3200" dirty="0" smtClean="0">
                <a:solidFill>
                  <a:schemeClr val="bg1"/>
                </a:solidFill>
              </a:rPr>
              <a:t>  James 3:14  But </a:t>
            </a:r>
            <a:r>
              <a:rPr lang="en-US" sz="3200" dirty="0">
                <a:solidFill>
                  <a:schemeClr val="bg1"/>
                </a:solidFill>
              </a:rPr>
              <a:t>if your heart is full of bitter jealousy and selfishness, </a:t>
            </a:r>
            <a:r>
              <a:rPr 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don't brag or lie </a:t>
            </a:r>
            <a:r>
              <a:rPr lang="en-US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 </a:t>
            </a:r>
            <a:r>
              <a:rPr 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cover up the truth</a:t>
            </a:r>
            <a:r>
              <a:rPr lang="en-US" sz="3200" dirty="0">
                <a:solidFill>
                  <a:schemeClr val="bg1"/>
                </a:solidFill>
              </a:rPr>
              <a:t>.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14301" y="4314596"/>
            <a:ext cx="9029700" cy="1400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400"/>
              </a:lnSpc>
            </a:pPr>
            <a:r>
              <a:rPr lang="en-US" sz="2800" dirty="0">
                <a:solidFill>
                  <a:srgbClr val="CC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ieces NFI" panose="02000000000000000000" pitchFamily="50" charset="0"/>
              </a:rPr>
              <a:t>Bragging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about selfish ambition is sin. </a:t>
            </a:r>
            <a:r>
              <a:rPr lang="en-US" sz="3200" b="1" i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 deserve it.</a:t>
            </a:r>
            <a:br>
              <a:rPr lang="en-US" sz="3200" b="1" i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200" b="1" i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 just work harder. 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(Jas 4:16) All such boasting is evil. </a:t>
            </a:r>
            <a:b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(Prov 27:2) Let another praise you, not own lips. 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4300" y="5813760"/>
            <a:ext cx="9029700" cy="9643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400"/>
              </a:lnSpc>
            </a:pPr>
            <a:r>
              <a:rPr lang="en-US" sz="2800" dirty="0">
                <a:solidFill>
                  <a:srgbClr val="CC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ieces NFI" panose="02000000000000000000" pitchFamily="50" charset="0"/>
              </a:rPr>
              <a:t>Lying</a:t>
            </a:r>
            <a:r>
              <a:rPr lang="en-US" sz="32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about </a:t>
            </a:r>
            <a:r>
              <a:rPr lang="en-US" sz="3200" b="1" i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NOT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being jealous is a sin. (Eph 4:15)</a:t>
            </a:r>
            <a:b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(Eph 4:25) Laying aside falsehood, speak the truth.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151914" y="999130"/>
            <a:ext cx="1817965" cy="306374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909D9-35CA-4263-A3D8-606645C0A74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5525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0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1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/>
      <p:bldP spid="5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63880" y="213360"/>
            <a:ext cx="807746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Jas 3:13-18  </a:t>
            </a:r>
            <a:r>
              <a:rPr lang="en-US" sz="44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Two Kinds </a:t>
            </a:r>
            <a:r>
              <a:rPr lang="en-US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 </a:t>
            </a:r>
            <a:r>
              <a:rPr lang="en-US" sz="4400" b="1" i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Wisdom</a:t>
            </a:r>
            <a:endParaRPr lang="en-US" sz="4400" b="1" i="1" u="sng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63880" y="1130665"/>
            <a:ext cx="4572000" cy="2062103"/>
          </a:xfrm>
          <a:prstGeom prst="rect">
            <a:avLst/>
          </a:prstGeom>
          <a:ln w="38100">
            <a:solidFill>
              <a:schemeClr val="tx1"/>
            </a:solidFill>
          </a:ln>
        </p:spPr>
        <p:txBody>
          <a:bodyPr>
            <a:spAutoFit/>
          </a:bodyPr>
          <a:lstStyle/>
          <a:p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James 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3:15  This 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wisdom is not that which comes down from above, but is </a:t>
            </a:r>
            <a:r>
              <a:rPr lang="en-US" sz="32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earthly, natural, demonic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2075" y="1130665"/>
            <a:ext cx="3551681" cy="20621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171993" y="3502267"/>
            <a:ext cx="910263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</a:t>
            </a:r>
            <a:r>
              <a:rPr lang="en-US" sz="32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Wrong ways of  moving upward:</a:t>
            </a:r>
          </a:p>
          <a:p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 Speak of </a:t>
            </a:r>
            <a:r>
              <a:rPr lang="en-US" sz="3200" b="1" i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</a:t>
            </a:r>
            <a:r>
              <a:rPr lang="en-US" sz="3200" b="1" i="1" u="sng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our achievements</a:t>
            </a:r>
            <a:r>
              <a:rPr lang="en-US" sz="3200" b="1" i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but not the others.</a:t>
            </a:r>
          </a:p>
          <a:p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 </a:t>
            </a:r>
            <a:r>
              <a:rPr lang="en-US" sz="3200" b="1" i="1" u="sng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Backstab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the other person with hints/innuendos.</a:t>
            </a:r>
          </a:p>
          <a:p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 </a:t>
            </a:r>
            <a:r>
              <a:rPr lang="en-US" sz="3200" b="1" i="1" u="sng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Ignore the Bible 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condemnations of those actions.</a:t>
            </a:r>
            <a:b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(1 Cor 1:10; Gal 5:20) dissensions, and factions.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50520" y="6056812"/>
            <a:ext cx="8519160" cy="664028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i="1" dirty="0" smtClean="0"/>
              <a:t>ALL SUCH ACTIONS ARE SATANIC</a:t>
            </a:r>
            <a:endParaRPr lang="en-US" sz="4000" b="1" i="1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909D9-35CA-4263-A3D8-606645C0A74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0809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7" dur="indefinite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8" dur="indefinite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6" dur="indefinite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7" dur="indefinite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4" dur="indefinite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5" dur="indefinite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7" dur="indefinite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8" dur="indefinite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63880" y="1126053"/>
            <a:ext cx="6537960" cy="22724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3400"/>
              </a:lnSpc>
            </a:pP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</a:t>
            </a:r>
            <a:r>
              <a:rPr lang="en-US" sz="32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 can argue very well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Ask any of my </a:t>
            </a:r>
            <a:r>
              <a:rPr lang="en-US" sz="32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remainin</a:t>
            </a:r>
            <a:r>
              <a:rPr lang="en-US" sz="3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friends. I can win an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argu-ment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 any topic, against any 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op-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ponent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People know this, and 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2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steer </a:t>
            </a:r>
            <a:r>
              <a:rPr lang="en-US" sz="32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clear</a:t>
            </a:r>
            <a:r>
              <a:rPr lang="en-US" sz="3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 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 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 parties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.” 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1586" y="1203007"/>
            <a:ext cx="1889322" cy="202787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63880" y="213360"/>
            <a:ext cx="807746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Jas 3:13-18  </a:t>
            </a:r>
            <a:r>
              <a:rPr lang="en-US" sz="44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Two Kinds </a:t>
            </a:r>
            <a:r>
              <a:rPr lang="en-US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 </a:t>
            </a:r>
            <a:r>
              <a:rPr lang="en-US" sz="4400" b="1" i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Wisdom</a:t>
            </a:r>
            <a:endParaRPr lang="en-US" sz="4400" b="1" i="1" u="sng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96506" y="3541722"/>
            <a:ext cx="8244842" cy="9643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ts val="3400"/>
              </a:lnSpc>
            </a:pPr>
            <a:r>
              <a:rPr lang="en-US" sz="32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“Often</a:t>
            </a:r>
            <a:r>
              <a:rPr lang="en-US" sz="32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as a sign of their great </a:t>
            </a:r>
            <a:r>
              <a:rPr lang="en-US" sz="32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respect</a:t>
            </a:r>
            <a:r>
              <a:rPr lang="en-US" sz="32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they don’t even invite me.” — </a:t>
            </a:r>
            <a:r>
              <a:rPr lang="en-US" sz="3200" i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Dave Barry, humorist.</a:t>
            </a:r>
            <a:endParaRPr lang="en-US" sz="3200" i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74454" y="4541064"/>
            <a:ext cx="8656320" cy="1077218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James </a:t>
            </a:r>
            <a:r>
              <a:rPr lang="en-U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3:16  “For 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where jealousy and selfish </a:t>
            </a:r>
            <a:r>
              <a:rPr lang="en-US" sz="32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ambi-tion</a:t>
            </a:r>
            <a:r>
              <a:rPr lang="en-U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exist, there is </a:t>
            </a:r>
            <a:r>
              <a:rPr lang="en-US" sz="3200" b="1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disorder and every evil thing</a:t>
            </a:r>
            <a:r>
              <a:rPr lang="en-US" sz="32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.” </a:t>
            </a:r>
            <a:endParaRPr lang="en-US" sz="32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43974" y="5684064"/>
            <a:ext cx="8656320" cy="1077218"/>
          </a:xfrm>
          <a:prstGeom prst="rect">
            <a:avLst/>
          </a:prstGeom>
          <a:gradFill flip="none" rotWithShape="1">
            <a:gsLst>
              <a:gs pos="0">
                <a:srgbClr val="800080">
                  <a:shade val="30000"/>
                  <a:satMod val="115000"/>
                </a:srgbClr>
              </a:gs>
              <a:gs pos="50000">
                <a:srgbClr val="800080">
                  <a:shade val="67500"/>
                  <a:satMod val="115000"/>
                </a:srgbClr>
              </a:gs>
              <a:gs pos="100000">
                <a:srgbClr val="800080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Souls are lost, congregations split, angry tempers,</a:t>
            </a:r>
            <a:br>
              <a:rPr lang="en-U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gossips, friendships gone, discouragement, pain.</a:t>
            </a:r>
            <a:endParaRPr lang="en-US" sz="32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909D9-35CA-4263-A3D8-606645C0A74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988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4" dur="indefinite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5" dur="indefinite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5" dur="indefinite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6" dur="indefinite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build="allAtOnce"/>
      <p:bldP spid="6" grpId="0" animBg="1"/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97403" y="1013697"/>
            <a:ext cx="8549640" cy="2062103"/>
          </a:xfrm>
          <a:prstGeom prst="rect">
            <a:avLst/>
          </a:prstGeom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James 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3:17 “But 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wisdom from above is first 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pure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then 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peaceable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gentle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reasonable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full 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 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mercy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and good 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fruits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unwavering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without 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hypocrisy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.”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63880" y="213360"/>
            <a:ext cx="807746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Jas 3:13-18  </a:t>
            </a:r>
            <a:r>
              <a:rPr lang="en-US" sz="44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Two Kinds </a:t>
            </a:r>
            <a:r>
              <a:rPr lang="en-US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 </a:t>
            </a:r>
            <a:r>
              <a:rPr lang="en-US" sz="4400" b="1" i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Wisdom</a:t>
            </a:r>
            <a:endParaRPr lang="en-US" sz="4400" b="1" i="1" u="sng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117"/>
          <a:stretch/>
        </p:blipFill>
        <p:spPr>
          <a:xfrm>
            <a:off x="4916816" y="3456326"/>
            <a:ext cx="3993148" cy="29901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138274" y="3437932"/>
            <a:ext cx="4907280" cy="1836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400"/>
              </a:lnSpc>
            </a:pPr>
            <a:r>
              <a:rPr lang="en-US" sz="32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This is everything good </a:t>
            </a:r>
            <a:br>
              <a:rPr lang="en-US" sz="32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2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how Christians in a congregation </a:t>
            </a:r>
            <a:br>
              <a:rPr lang="en-US" sz="32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2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should be!</a:t>
            </a:r>
            <a:endParaRPr lang="en-US" sz="32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97403" y="5328755"/>
            <a:ext cx="4589022" cy="1400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400"/>
              </a:lnSpc>
            </a:pPr>
            <a:r>
              <a:rPr lang="en-US" sz="3200" b="1" i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Euripides: 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200" b="1" i="1" dirty="0" smtClean="0">
                <a:solidFill>
                  <a:srgbClr val="CC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One loyal Friend 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 worth </a:t>
            </a:r>
            <a:b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thousand relatives!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909D9-35CA-4263-A3D8-606645C0A74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2208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6" dur="indefinite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7" dur="indefinite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94855" y="343331"/>
            <a:ext cx="8244840" cy="1077218"/>
          </a:xfrm>
          <a:prstGeom prst="rect">
            <a:avLst/>
          </a:prstGeom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NIV  James 3:18 Peacemakers 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who sow 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</a:t>
            </a:r>
            <a:r>
              <a:rPr lang="en-US" sz="3200" b="1" i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peace </a:t>
            </a:r>
            <a:r>
              <a:rPr lang="en-US" sz="32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raise a harvest of righteousness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04109"/>
            <a:ext cx="9144000" cy="5153891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909D9-35CA-4263-A3D8-606645C0A74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5509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35010" flipH="1">
            <a:off x="-2124134" y="2354832"/>
            <a:ext cx="6585475" cy="409385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5751" y="152400"/>
            <a:ext cx="905824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Jas 3:1-12  </a:t>
            </a:r>
            <a:r>
              <a:rPr lang="en-US" sz="44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Problem of the </a:t>
            </a:r>
            <a:r>
              <a:rPr lang="en-US" sz="4400" b="1" i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Tongue</a:t>
            </a:r>
            <a:endParaRPr lang="en-US" sz="4400" b="1" i="1" u="sng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1150976"/>
            <a:ext cx="9058890" cy="17338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lnSpc>
                <a:spcPts val="3200"/>
              </a:lnSpc>
            </a:pPr>
            <a:r>
              <a:rPr lang="en-US" sz="3200" b="1" dirty="0" smtClean="0"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Man was given a parrot as a gift.</a:t>
            </a:r>
          </a:p>
          <a:p>
            <a:pPr algn="r">
              <a:lnSpc>
                <a:spcPts val="3200"/>
              </a:lnSpc>
            </a:pPr>
            <a:r>
              <a:rPr lang="en-US" sz="3200" b="1" dirty="0" smtClean="0"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Parrot spoke terrible profanity at the worst times.</a:t>
            </a:r>
          </a:p>
          <a:p>
            <a:pPr algn="r">
              <a:lnSpc>
                <a:spcPts val="3200"/>
              </a:lnSpc>
            </a:pPr>
            <a:r>
              <a:rPr lang="en-US" sz="3200" b="1" dirty="0" smtClean="0"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man tried everything:  teaching good words,</a:t>
            </a:r>
            <a:br>
              <a:rPr lang="en-US" sz="3200" b="1" dirty="0" smtClean="0"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200" b="1" dirty="0" smtClean="0"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soothing music, cover over the cage. Nothing works.</a:t>
            </a:r>
            <a:endParaRPr lang="en-US" sz="3200" b="1" dirty="0">
              <a:effectLst>
                <a:glow rad="228600">
                  <a:srgbClr val="FFFFFF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lum bright="10000" contrast="20000"/>
          </a:blip>
          <a:stretch>
            <a:fillRect/>
          </a:stretch>
        </p:blipFill>
        <p:spPr>
          <a:xfrm>
            <a:off x="5899006" y="4087723"/>
            <a:ext cx="2981076" cy="217393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8" name="TextBox 7"/>
          <p:cNvSpPr txBox="1"/>
          <p:nvPr/>
        </p:nvSpPr>
        <p:spPr>
          <a:xfrm>
            <a:off x="135261" y="2965861"/>
            <a:ext cx="8788368" cy="9130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3200"/>
              </a:lnSpc>
            </a:pPr>
            <a:r>
              <a:rPr lang="en-US" sz="3200" b="1" dirty="0" smtClean="0"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frustration the man grabbed the parrot threw it </a:t>
            </a:r>
            <a:br>
              <a:rPr lang="en-US" sz="3200" b="1" dirty="0" smtClean="0"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200" b="1" dirty="0" smtClean="0"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in the freezer with the rest of his food.</a:t>
            </a:r>
            <a:endParaRPr lang="en-US" sz="3200" b="1" dirty="0">
              <a:effectLst>
                <a:glow rad="228600">
                  <a:srgbClr val="FFFFFF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5751" y="3878931"/>
            <a:ext cx="90147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It squawked, flapped &amp; banged about,     then silent.</a:t>
            </a:r>
            <a:endParaRPr lang="en-US" sz="3200" b="1" dirty="0">
              <a:effectLst>
                <a:glow rad="228600">
                  <a:srgbClr val="FFFFFF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5751" y="4514326"/>
            <a:ext cx="90147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man opened the door, saw parrot        shivering!</a:t>
            </a:r>
            <a:endParaRPr lang="en-US" sz="3200" b="1" dirty="0">
              <a:effectLst>
                <a:glow rad="228600">
                  <a:srgbClr val="FFFFFF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723" y="5149721"/>
            <a:ext cx="9394769" cy="5084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200"/>
              </a:lnSpc>
            </a:pPr>
            <a:r>
              <a:rPr lang="en-US" sz="3200" b="1" dirty="0" smtClean="0"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 said “Don’t talk like that again or you’ll get worse!</a:t>
            </a:r>
            <a:endParaRPr lang="en-US" sz="3200" b="1" dirty="0">
              <a:effectLst>
                <a:glow rad="228600">
                  <a:srgbClr val="FFFFFF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35261" y="5837127"/>
            <a:ext cx="8965209" cy="933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200"/>
              </a:lnSpc>
            </a:pPr>
            <a:r>
              <a:rPr lang="en-US" sz="3600" b="1" dirty="0" smtClean="0"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Parrot agreed                    then asked: “what                       </a:t>
            </a:r>
            <a:br>
              <a:rPr lang="en-US" sz="3600" b="1" dirty="0" smtClean="0"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600" b="1" dirty="0" smtClean="0"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did the                       </a:t>
            </a:r>
            <a:r>
              <a:rPr lang="en-US" sz="3600" b="1" i="1" dirty="0" smtClean="0">
                <a:solidFill>
                  <a:srgbClr val="0000CC"/>
                </a:solidFill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turkey do?</a:t>
            </a:r>
            <a:endParaRPr lang="en-US" sz="3600" b="1" i="1" dirty="0">
              <a:solidFill>
                <a:srgbClr val="0000CC"/>
              </a:solidFill>
              <a:effectLst>
                <a:glow rad="228600">
                  <a:srgbClr val="FFFFFF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981172" y="5658194"/>
            <a:ext cx="1810636" cy="1158611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909D9-35CA-4263-A3D8-606645C0A74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6851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4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5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9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0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9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0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7" dur="indefinite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8" dur="indefinite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9" dur="indefinite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0" dur="indefinite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8" grpId="0"/>
      <p:bldP spid="8" grpId="1"/>
      <p:bldP spid="9" grpId="0"/>
      <p:bldP spid="9" grpId="1"/>
      <p:bldP spid="10" grpId="0" build="allAtOnce"/>
      <p:bldP spid="11" grpId="0" build="allAtOnce"/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63880" y="213360"/>
            <a:ext cx="807746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Jas 3:13-18  </a:t>
            </a:r>
            <a:r>
              <a:rPr lang="en-US" sz="44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Two Kinds </a:t>
            </a:r>
            <a:r>
              <a:rPr lang="en-US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 </a:t>
            </a:r>
            <a:r>
              <a:rPr lang="en-US" sz="4400" b="1" i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Wisdom</a:t>
            </a:r>
            <a:endParaRPr lang="en-US" sz="4400" b="1" i="1" u="sng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67" r="8500"/>
          <a:stretch/>
        </p:blipFill>
        <p:spPr>
          <a:xfrm>
            <a:off x="487814" y="1219199"/>
            <a:ext cx="4114800" cy="32461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Rectangle 6"/>
          <p:cNvSpPr/>
          <p:nvPr/>
        </p:nvSpPr>
        <p:spPr>
          <a:xfrm>
            <a:off x="5120774" y="1219199"/>
            <a:ext cx="3627120" cy="13292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3200"/>
              </a:lnSpc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James 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3:13  Who </a:t>
            </a:r>
            <a:b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among 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you is </a:t>
            </a:r>
            <a:r>
              <a:rPr lang="en-US" sz="32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wise </a:t>
            </a:r>
            <a:r>
              <a:rPr lang="en-US" sz="32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32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2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 </a:t>
            </a:r>
            <a:r>
              <a:rPr lang="en-US" sz="32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understanding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014228" y="2784809"/>
            <a:ext cx="3840212" cy="1680512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400"/>
              </a:lnSpc>
            </a:pPr>
            <a:r>
              <a:rPr lang="en-US" sz="3200" dirty="0" smtClean="0"/>
              <a:t>There were problems of jealousy and selfish ambition among them.  v.14</a:t>
            </a:r>
            <a:endParaRPr lang="en-US" sz="3200" dirty="0"/>
          </a:p>
        </p:txBody>
      </p:sp>
      <p:sp>
        <p:nvSpPr>
          <p:cNvPr id="9" name="TextBox 8"/>
          <p:cNvSpPr txBox="1"/>
          <p:nvPr/>
        </p:nvSpPr>
        <p:spPr>
          <a:xfrm>
            <a:off x="672300" y="4701719"/>
            <a:ext cx="8182140" cy="913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200"/>
              </a:lnSpc>
            </a:pPr>
            <a:r>
              <a:rPr lang="en-US" sz="3200" b="1" i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Wisdom</a:t>
            </a:r>
            <a:r>
              <a:rPr lang="en-US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 Having the power of discern &amp; judge properly what is right.  </a:t>
            </a:r>
            <a:r>
              <a:rPr lang="en-US" sz="3200" b="1" i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Makes good decisions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46185" y="5614789"/>
            <a:ext cx="8897815" cy="9188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200"/>
              </a:lnSpc>
            </a:pPr>
            <a:r>
              <a:rPr lang="en-US" sz="3200" b="1" i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Understanding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 Has the experience, especially having </a:t>
            </a:r>
            <a:r>
              <a:rPr lang="en-US" sz="3200" b="1" i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knowledge of an </a:t>
            </a:r>
            <a:r>
              <a:rPr lang="en-US" sz="3200" b="1" i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expert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en-US" sz="2800" i="1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Thayer</a:t>
            </a:r>
            <a:endParaRPr lang="en-US" sz="3200" i="1" dirty="0">
              <a:solidFill>
                <a:schemeClr val="bg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909D9-35CA-4263-A3D8-606645C0A74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1514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7" dur="2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63880" y="213360"/>
            <a:ext cx="807746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Jas 3:13-18  </a:t>
            </a:r>
            <a:r>
              <a:rPr lang="en-US" sz="44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Two Kinds </a:t>
            </a:r>
            <a:r>
              <a:rPr lang="en-US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 </a:t>
            </a:r>
            <a:r>
              <a:rPr lang="en-US" sz="4400" b="1" i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Wisdom</a:t>
            </a:r>
            <a:endParaRPr lang="en-US" sz="4400" b="1" i="1" u="sng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364" y="1065926"/>
            <a:ext cx="8572500" cy="556143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10160" y="5642192"/>
            <a:ext cx="738490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  <a:effectLst>
                  <a:glow rad="228600">
                    <a:srgbClr val="8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Proud young man came asking for wisdom</a:t>
            </a:r>
            <a:endParaRPr lang="en-US" sz="3200" b="1" dirty="0">
              <a:solidFill>
                <a:schemeClr val="bg1"/>
              </a:solidFill>
              <a:effectLst>
                <a:glow rad="228600">
                  <a:srgbClr val="800000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909D9-35CA-4263-A3D8-606645C0A74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8094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1" cy="6858000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2" name="TextBox 1"/>
          <p:cNvSpPr txBox="1"/>
          <p:nvPr/>
        </p:nvSpPr>
        <p:spPr>
          <a:xfrm>
            <a:off x="509182" y="0"/>
            <a:ext cx="8186857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 smtClean="0"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Gaining </a:t>
            </a:r>
            <a:r>
              <a:rPr lang="en-US" sz="6600" b="1" dirty="0" smtClean="0">
                <a:solidFill>
                  <a:srgbClr val="0000CC"/>
                </a:solidFill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Godly</a:t>
            </a:r>
            <a:r>
              <a:rPr lang="en-US" sz="6600" b="1" dirty="0" smtClean="0"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6600" b="1" i="1" u="sng" dirty="0" smtClean="0">
                <a:solidFill>
                  <a:srgbClr val="C00000"/>
                </a:solidFill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Wisdom</a:t>
            </a:r>
            <a:endParaRPr lang="en-US" sz="6600" b="1" i="1" u="sng" dirty="0">
              <a:solidFill>
                <a:srgbClr val="C00000"/>
              </a:solidFill>
              <a:effectLst>
                <a:glow rad="228600">
                  <a:srgbClr val="FFFFFF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63880" y="2059742"/>
            <a:ext cx="826285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Ps </a:t>
            </a:r>
            <a:r>
              <a:rPr lang="en-US" sz="3200" b="1" dirty="0" smtClean="0"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19:7  The </a:t>
            </a:r>
            <a:r>
              <a:rPr lang="en-US" sz="3200" b="1" dirty="0"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testimony of the Lord is sure, </a:t>
            </a:r>
            <a:r>
              <a:rPr lang="en-US" sz="3200" b="1" i="1" dirty="0">
                <a:solidFill>
                  <a:srgbClr val="0000CC"/>
                </a:solidFill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making wise </a:t>
            </a:r>
            <a:r>
              <a:rPr lang="en-US" sz="3200" b="1" dirty="0"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</a:t>
            </a:r>
            <a:r>
              <a:rPr lang="en-US" sz="3200" b="1" dirty="0" smtClean="0"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simple</a:t>
            </a:r>
            <a:r>
              <a:rPr lang="en-US" sz="3200" b="1" dirty="0"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 smtClean="0"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[in-experienced].</a:t>
            </a:r>
            <a:endParaRPr lang="en-US" sz="3200" b="1" dirty="0">
              <a:effectLst>
                <a:glow rad="228600">
                  <a:srgbClr val="FFFFFF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88554" y="4111691"/>
            <a:ext cx="882811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3200"/>
              </a:lnSpc>
            </a:pPr>
            <a:r>
              <a:rPr lang="en-US" sz="3200" b="1" dirty="0"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Prov 10:19</a:t>
            </a:r>
          </a:p>
          <a:p>
            <a:pPr algn="ctr">
              <a:lnSpc>
                <a:spcPts val="3200"/>
              </a:lnSpc>
            </a:pPr>
            <a:r>
              <a:rPr lang="en-US" sz="3200" b="1" dirty="0"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When there are many words, transgression is </a:t>
            </a:r>
            <a:r>
              <a:rPr lang="en-US" sz="3200" b="1" dirty="0" smtClean="0"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unavoidable,  but </a:t>
            </a:r>
            <a:r>
              <a:rPr lang="en-US" sz="3200" b="1" dirty="0"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 who </a:t>
            </a:r>
            <a:r>
              <a:rPr lang="en-US" sz="3200" b="1" i="1" dirty="0">
                <a:solidFill>
                  <a:srgbClr val="0000CC"/>
                </a:solidFill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restrains his lips </a:t>
            </a:r>
            <a:r>
              <a:rPr lang="en-US" sz="3200" b="1" dirty="0"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 wise. </a:t>
            </a:r>
          </a:p>
        </p:txBody>
      </p:sp>
      <p:sp>
        <p:nvSpPr>
          <p:cNvPr id="5" name="Rectangle 4"/>
          <p:cNvSpPr/>
          <p:nvPr/>
        </p:nvSpPr>
        <p:spPr>
          <a:xfrm>
            <a:off x="158074" y="6193396"/>
            <a:ext cx="882811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Prov </a:t>
            </a:r>
            <a:r>
              <a:rPr lang="en-US" sz="3200" b="1" dirty="0" smtClean="0"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11:30  He </a:t>
            </a:r>
            <a:r>
              <a:rPr lang="en-US" sz="3200" b="1" dirty="0"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who is wise </a:t>
            </a:r>
            <a:r>
              <a:rPr lang="en-US" sz="3200" b="1" i="1" dirty="0">
                <a:solidFill>
                  <a:srgbClr val="0000CC"/>
                </a:solidFill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wins souls</a:t>
            </a:r>
            <a:r>
              <a:rPr lang="en-US" sz="3200" b="1" dirty="0"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</a:p>
        </p:txBody>
      </p:sp>
      <p:sp>
        <p:nvSpPr>
          <p:cNvPr id="6" name="Rectangle 5"/>
          <p:cNvSpPr/>
          <p:nvPr/>
        </p:nvSpPr>
        <p:spPr>
          <a:xfrm>
            <a:off x="83125" y="5505536"/>
            <a:ext cx="882811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Prov </a:t>
            </a:r>
            <a:r>
              <a:rPr lang="en-US" sz="3200" b="1" dirty="0" smtClean="0"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12:18  The </a:t>
            </a:r>
            <a:r>
              <a:rPr lang="en-US" sz="3200" b="1" dirty="0"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tongue of the wise </a:t>
            </a:r>
            <a:r>
              <a:rPr lang="en-US" sz="3200" b="1" i="1" dirty="0">
                <a:solidFill>
                  <a:srgbClr val="0000CC"/>
                </a:solidFill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brings healing</a:t>
            </a:r>
            <a:r>
              <a:rPr lang="en-US" sz="3200" b="1" dirty="0"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</a:p>
        </p:txBody>
      </p:sp>
      <p:sp>
        <p:nvSpPr>
          <p:cNvPr id="7" name="Rectangle 6"/>
          <p:cNvSpPr/>
          <p:nvPr/>
        </p:nvSpPr>
        <p:spPr>
          <a:xfrm>
            <a:off x="-34640" y="3285626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Prov </a:t>
            </a:r>
            <a:r>
              <a:rPr lang="en-US" sz="3200" b="1" dirty="0" smtClean="0"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13:20 He </a:t>
            </a:r>
            <a:r>
              <a:rPr lang="en-US" sz="3200" b="1" i="1" dirty="0">
                <a:solidFill>
                  <a:srgbClr val="0000CC"/>
                </a:solidFill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who walks with wise </a:t>
            </a:r>
            <a:r>
              <a:rPr lang="en-US" sz="3200" b="1" dirty="0" smtClean="0"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will </a:t>
            </a:r>
            <a:r>
              <a:rPr lang="en-US" sz="3200" b="1" dirty="0"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 </a:t>
            </a:r>
            <a:r>
              <a:rPr lang="en-US" sz="3200" b="1" dirty="0" smtClean="0"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wise.</a:t>
            </a:r>
            <a:endParaRPr lang="en-US" sz="3200" b="1" dirty="0">
              <a:effectLst>
                <a:glow rad="228600">
                  <a:srgbClr val="FFFFFF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-123848" y="1414651"/>
            <a:ext cx="938810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Ps 111:10 </a:t>
            </a:r>
            <a:r>
              <a:rPr lang="en-US" sz="3200" b="1" i="1" dirty="0">
                <a:solidFill>
                  <a:srgbClr val="0000CC"/>
                </a:solidFill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Fear</a:t>
            </a:r>
            <a:r>
              <a:rPr lang="en-US" sz="3200" b="1" dirty="0" smtClean="0"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of the Lord is the beginning of Wisdom </a:t>
            </a:r>
            <a:endParaRPr lang="en-US" sz="3200" b="1" dirty="0">
              <a:effectLst>
                <a:glow rad="228600">
                  <a:srgbClr val="FFFFFF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909D9-35CA-4263-A3D8-606645C0A74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2731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4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5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125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3" dur="indefinite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0" dur="indefinite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1" dur="indefinite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8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9" dur="indefinite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6" dur="indefinite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7" dur="indefinite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/>
      <p:bldP spid="4" grpId="1"/>
      <p:bldP spid="5" grpId="0"/>
      <p:bldP spid="9" grpId="0"/>
      <p:bldP spid="9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63880" y="213360"/>
            <a:ext cx="807746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Jas 3:13-18  </a:t>
            </a:r>
            <a:r>
              <a:rPr lang="en-US" sz="44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Two Kinds </a:t>
            </a:r>
            <a:r>
              <a:rPr lang="en-US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 </a:t>
            </a:r>
            <a:r>
              <a:rPr lang="en-US" sz="4400" b="1" i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Wisdom</a:t>
            </a:r>
            <a:endParaRPr lang="en-US" sz="4400" b="1" i="1" u="sng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63880" y="1322072"/>
            <a:ext cx="8077468" cy="1569660"/>
          </a:xfrm>
          <a:prstGeom prst="rect">
            <a:avLst/>
          </a:prstGeom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Deut 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4:5  “I 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have taught you statutes and judgments 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… v.6 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 keep and do them, </a:t>
            </a:r>
            <a:r>
              <a:rPr lang="en-US" sz="3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</a:t>
            </a:r>
            <a:r>
              <a:rPr lang="en-US" sz="3200" b="1" i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i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3200" b="1" i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200" b="1" i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that </a:t>
            </a:r>
            <a:r>
              <a:rPr lang="en-US" sz="3200" b="1" i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 </a:t>
            </a:r>
            <a:r>
              <a:rPr lang="en-US" sz="3200" b="1" i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your Wisdom </a:t>
            </a:r>
            <a:r>
              <a:rPr lang="en-US" sz="3200" b="1" i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 your </a:t>
            </a:r>
            <a:r>
              <a:rPr lang="en-US" sz="3200" b="1" i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Understanding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84004" y="3107175"/>
            <a:ext cx="82383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People who used the </a:t>
            </a:r>
            <a:r>
              <a:rPr lang="en-US" sz="2800" dirty="0" smtClean="0">
                <a:solidFill>
                  <a:srgbClr val="CC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ieces NFI" panose="02000000000000000000" pitchFamily="50" charset="0"/>
              </a:rPr>
              <a:t>Worldly Wisdom</a:t>
            </a:r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2244" y="3968949"/>
            <a:ext cx="892031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 </a:t>
            </a:r>
            <a:r>
              <a:rPr lang="en-US" sz="3200" b="1" i="1" u="sng" dirty="0">
                <a:solidFill>
                  <a:srgbClr val="CC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Eve</a:t>
            </a:r>
            <a:r>
              <a:rPr lang="en-US" sz="3200" b="1" dirty="0" smtClean="0">
                <a:solidFill>
                  <a:srgbClr val="CC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thought my way is better than God’s.   Gen 3</a:t>
            </a:r>
          </a:p>
          <a:p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 </a:t>
            </a:r>
            <a:r>
              <a:rPr lang="en-US" sz="3200" b="1" i="1" u="sng" dirty="0">
                <a:solidFill>
                  <a:srgbClr val="CC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David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sent for Bathsheba &amp; covered up. 2 Sam 11</a:t>
            </a:r>
          </a:p>
          <a:p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 </a:t>
            </a:r>
            <a:r>
              <a:rPr lang="en-US" sz="3200" b="1" i="1" u="sng" dirty="0">
                <a:solidFill>
                  <a:srgbClr val="CC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Lot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moving to Sodom to be prosperous.    Gen 13</a:t>
            </a:r>
          </a:p>
          <a:p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4. </a:t>
            </a:r>
            <a:r>
              <a:rPr lang="en-US" sz="3200" b="1" i="1" u="sng" dirty="0">
                <a:solidFill>
                  <a:srgbClr val="CC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Saul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offers sacrifice for before battle       1 Sam 13</a:t>
            </a:r>
          </a:p>
          <a:p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5. </a:t>
            </a:r>
            <a:r>
              <a:rPr lang="en-US" sz="3200" b="1" i="1" u="sng" dirty="0">
                <a:solidFill>
                  <a:srgbClr val="CC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Peter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rebukes Jesus for pessimis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           Mk 8:33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909D9-35CA-4263-A3D8-606645C0A74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0573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6" dur="indefinite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7" dur="indefinite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4" dur="indefinite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5" dur="indefinite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2" dur="indefinite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3" dur="indefinite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0" dur="indefinite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1" dur="indefinite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51594" y="1173480"/>
            <a:ext cx="8702040" cy="1323439"/>
          </a:xfrm>
          <a:prstGeom prst="rect">
            <a:avLst/>
          </a:prstGeom>
          <a:ln w="285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ts val="3200"/>
              </a:lnSpc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James 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3:13   “Who 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among you is wise and 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under-standing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 Let him show </a:t>
            </a:r>
            <a:r>
              <a:rPr lang="en-US" sz="32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by his good behavior 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his </a:t>
            </a:r>
            <a:r>
              <a:rPr lang="en-US" sz="3200" b="1" i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deeds in the gentleness of wisdom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.” 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63880" y="213360"/>
            <a:ext cx="807746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Jas 3:13-18  </a:t>
            </a:r>
            <a:r>
              <a:rPr lang="en-US" sz="44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Two Kinds </a:t>
            </a:r>
            <a:r>
              <a:rPr lang="en-US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 </a:t>
            </a:r>
            <a:r>
              <a:rPr lang="en-US" sz="4400" b="1" i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Wisdom</a:t>
            </a:r>
            <a:endParaRPr lang="en-US" sz="4400" b="1" i="1" u="sng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259080" y="2697480"/>
            <a:ext cx="8519160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133506" y="2804567"/>
            <a:ext cx="8938216" cy="9130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3200"/>
              </a:lnSpc>
            </a:pP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If you got </a:t>
            </a:r>
            <a:r>
              <a:rPr lang="en-US" sz="32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expert knowledge 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&amp; make </a:t>
            </a:r>
            <a:r>
              <a:rPr lang="en-US" sz="3200" b="1" i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good decisions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2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then show it by how you act</a:t>
            </a:r>
            <a:r>
              <a:rPr lang="en-US" sz="32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!</a:t>
            </a:r>
            <a:endParaRPr lang="en-US" sz="32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8580" y="3989933"/>
            <a:ext cx="8900160" cy="125867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lnSpc>
                <a:spcPts val="3000"/>
              </a:lnSpc>
            </a:pPr>
            <a:r>
              <a:rPr lang="en-US" sz="3200" b="1" dirty="0">
                <a:solidFill>
                  <a:schemeClr val="bg1"/>
                </a:solidFill>
                <a:effectLst>
                  <a:glow rad="228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 Tim </a:t>
            </a:r>
            <a:r>
              <a:rPr lang="en-US" sz="3200" b="1" dirty="0" smtClean="0">
                <a:solidFill>
                  <a:schemeClr val="bg1"/>
                </a:solidFill>
                <a:effectLst>
                  <a:glow rad="228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2:24 “And </a:t>
            </a:r>
            <a:r>
              <a:rPr lang="en-US" sz="3200" b="1" dirty="0">
                <a:solidFill>
                  <a:schemeClr val="bg1"/>
                </a:solidFill>
                <a:effectLst>
                  <a:glow rad="228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Lord's bond-servant must </a:t>
            </a:r>
            <a:r>
              <a:rPr lang="en-US" sz="3200" b="1" i="1" dirty="0" smtClean="0">
                <a:solidFill>
                  <a:srgbClr val="FFFF00"/>
                </a:solidFill>
                <a:effectLst>
                  <a:glow rad="228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not be quarrelsome</a:t>
            </a:r>
            <a:r>
              <a:rPr lang="en-US" sz="3200" b="1" dirty="0">
                <a:solidFill>
                  <a:srgbClr val="FFFF00"/>
                </a:solidFill>
                <a:effectLst>
                  <a:glow rad="228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but be </a:t>
            </a:r>
            <a:r>
              <a:rPr lang="en-US" sz="3200" b="1" i="1" dirty="0">
                <a:solidFill>
                  <a:srgbClr val="00FFFF"/>
                </a:solidFill>
                <a:effectLst>
                  <a:glow rad="228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kind</a:t>
            </a:r>
            <a:r>
              <a:rPr lang="en-US" sz="3200" b="1" dirty="0">
                <a:solidFill>
                  <a:srgbClr val="FFFF00"/>
                </a:solidFill>
                <a:effectLst>
                  <a:glow rad="228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i="1" dirty="0">
                <a:solidFill>
                  <a:srgbClr val="00FFFF"/>
                </a:solidFill>
                <a:effectLst>
                  <a:glow rad="228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 all</a:t>
            </a:r>
            <a:r>
              <a:rPr lang="en-US" sz="3200" b="1" dirty="0">
                <a:solidFill>
                  <a:srgbClr val="FFFF00"/>
                </a:solidFill>
                <a:effectLst>
                  <a:glow rad="228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sz="3200" b="1" i="1" dirty="0">
                <a:solidFill>
                  <a:srgbClr val="FFFF00"/>
                </a:solidFill>
                <a:effectLst>
                  <a:glow rad="228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able to teach</a:t>
            </a:r>
            <a:r>
              <a:rPr lang="en-US" sz="3200" b="1" dirty="0">
                <a:solidFill>
                  <a:srgbClr val="FFFF00"/>
                </a:solidFill>
                <a:effectLst>
                  <a:glow rad="228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sz="3200" b="1" dirty="0" smtClean="0">
                <a:solidFill>
                  <a:srgbClr val="FFFF00"/>
                </a:solidFill>
                <a:effectLst>
                  <a:glow rad="228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3200" b="1" dirty="0" smtClean="0">
                <a:solidFill>
                  <a:srgbClr val="FFFF00"/>
                </a:solidFill>
                <a:effectLst>
                  <a:glow rad="228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200" b="1" i="1" dirty="0">
                <a:solidFill>
                  <a:srgbClr val="FFFF00"/>
                </a:solidFill>
                <a:effectLst>
                  <a:glow rad="228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patient</a:t>
            </a:r>
            <a:r>
              <a:rPr lang="en-US" sz="3200" b="1" dirty="0" smtClean="0">
                <a:solidFill>
                  <a:srgbClr val="FFFF00"/>
                </a:solidFill>
                <a:effectLst>
                  <a:glow rad="228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>
                <a:solidFill>
                  <a:srgbClr val="FFFF00"/>
                </a:solidFill>
                <a:effectLst>
                  <a:glow rad="228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when </a:t>
            </a:r>
            <a:r>
              <a:rPr lang="en-US" sz="3200" b="1" dirty="0" smtClean="0">
                <a:solidFill>
                  <a:srgbClr val="FFFF00"/>
                </a:solidFill>
                <a:effectLst>
                  <a:glow rad="228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wronged</a:t>
            </a:r>
            <a:r>
              <a:rPr lang="en-US" sz="3200" b="1" dirty="0" smtClean="0">
                <a:solidFill>
                  <a:schemeClr val="bg1"/>
                </a:solidFill>
                <a:effectLst>
                  <a:glow rad="228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.” </a:t>
            </a:r>
            <a:endParaRPr lang="en-US" sz="3200" b="1" dirty="0">
              <a:solidFill>
                <a:schemeClr val="bg1"/>
              </a:solidFill>
              <a:effectLst>
                <a:glow rad="228600">
                  <a:schemeClr val="tx1"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0960" y="5288908"/>
            <a:ext cx="911352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200"/>
              </a:lnSpc>
            </a:pPr>
            <a:r>
              <a:rPr lang="en-US" sz="3200" b="1" i="1" dirty="0" smtClean="0">
                <a:solidFill>
                  <a:srgbClr val="00FFFF"/>
                </a:solidFill>
                <a:effectLst>
                  <a:glow rad="228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Kind</a:t>
            </a:r>
            <a:r>
              <a:rPr lang="en-US" sz="3200" b="1" i="1" dirty="0">
                <a:solidFill>
                  <a:srgbClr val="00FFFF"/>
                </a:solidFill>
                <a:effectLst>
                  <a:glow rad="228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[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epios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]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mild,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friendly,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gracious,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pleasant.</a:t>
            </a:r>
            <a:b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2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Not aggressive, hostile, over-bearing, arrogant.</a:t>
            </a:r>
            <a:br>
              <a:rPr lang="en-US" sz="32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2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It’s not about getting ‘</a:t>
            </a:r>
            <a:r>
              <a:rPr lang="en-US" sz="3200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em</a:t>
            </a:r>
            <a:r>
              <a:rPr lang="en-US" sz="32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told. You are a  </a:t>
            </a:r>
            <a:r>
              <a:rPr lang="en-US" sz="3200" b="1" i="1" dirty="0">
                <a:solidFill>
                  <a:srgbClr val="00FFFF"/>
                </a:solidFill>
                <a:effectLst>
                  <a:glow rad="228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servant.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909D9-35CA-4263-A3D8-606645C0A74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9980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2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25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7" dur="indefinite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8" dur="indefinite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5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6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build="allAtOnce"/>
      <p:bldP spid="8" grpId="0" animBg="1"/>
      <p:bldP spid="8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63880" y="213360"/>
            <a:ext cx="807746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Jas 3:13-18  </a:t>
            </a:r>
            <a:r>
              <a:rPr lang="en-US" sz="44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Two Kinds </a:t>
            </a:r>
            <a:r>
              <a:rPr lang="en-US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 </a:t>
            </a:r>
            <a:r>
              <a:rPr lang="en-US" sz="4400" b="1" i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Wisdom</a:t>
            </a:r>
            <a:endParaRPr lang="en-US" sz="4400" b="1" i="1" u="sng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37294" y="1277213"/>
            <a:ext cx="8900160" cy="1477328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ts val="3600"/>
              </a:lnSpc>
            </a:pPr>
            <a:r>
              <a:rPr lang="en-US" sz="3200" b="1" dirty="0">
                <a:solidFill>
                  <a:schemeClr val="bg1"/>
                </a:solidFill>
                <a:effectLst>
                  <a:glow rad="228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 Tim 2:25 </a:t>
            </a:r>
            <a:r>
              <a:rPr lang="en-US" sz="3200" b="1" dirty="0" smtClean="0">
                <a:solidFill>
                  <a:schemeClr val="bg1"/>
                </a:solidFill>
                <a:effectLst>
                  <a:glow rad="228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With </a:t>
            </a:r>
            <a:r>
              <a:rPr lang="en-US" sz="3200" b="1" i="1" dirty="0">
                <a:solidFill>
                  <a:srgbClr val="FFFF00"/>
                </a:solidFill>
                <a:effectLst>
                  <a:glow rad="228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gentleness correcting </a:t>
            </a:r>
            <a:r>
              <a:rPr lang="en-US" sz="3200" b="1" dirty="0">
                <a:solidFill>
                  <a:schemeClr val="bg1"/>
                </a:solidFill>
                <a:effectLst>
                  <a:glow rad="228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those who are in opposition, if perhaps God may grant them repentance leading to the knowledge of the </a:t>
            </a:r>
            <a:r>
              <a:rPr lang="en-US" sz="3200" b="1" dirty="0" smtClean="0">
                <a:solidFill>
                  <a:schemeClr val="bg1"/>
                </a:solidFill>
                <a:effectLst>
                  <a:glow rad="228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truth. </a:t>
            </a:r>
            <a:endParaRPr lang="en-US" sz="3200" b="1" dirty="0">
              <a:solidFill>
                <a:schemeClr val="bg1"/>
              </a:solidFill>
              <a:effectLst>
                <a:glow rad="228600">
                  <a:schemeClr val="tx1"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7160" y="3048953"/>
            <a:ext cx="8900294" cy="1329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200"/>
              </a:lnSpc>
            </a:pPr>
            <a:r>
              <a:rPr lang="en-US" sz="3200" b="1" i="1" dirty="0" smtClean="0">
                <a:solidFill>
                  <a:srgbClr val="00FFFF"/>
                </a:solidFill>
                <a:effectLst>
                  <a:glow rad="228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Gentleness: 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[4240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prautes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]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i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Louw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 </a:t>
            </a:r>
            <a:r>
              <a:rPr lang="en-US" sz="3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Humility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gentle-ness 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 attitude and behavior, in contrast with harshness in one's dealings with 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others, mildness.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2400" y="4405313"/>
            <a:ext cx="8900294" cy="1329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200"/>
              </a:lnSpc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 Tim 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4:2  “Preach 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word; be ready in season and out of season; </a:t>
            </a:r>
            <a:r>
              <a:rPr lang="en-US" sz="32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reprove, rebuke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exhort, with great patience and instruction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.”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37160" y="5734523"/>
            <a:ext cx="8900160" cy="971077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Some don’t want you to be preaching about hell, homosexuality, or One true church!  </a:t>
            </a:r>
            <a:r>
              <a:rPr lang="en-US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You can’t quit!</a:t>
            </a:r>
            <a:endParaRPr lang="en-US" sz="3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909D9-35CA-4263-A3D8-606645C0A74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5771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6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7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5" grpId="1"/>
      <p:bldP spid="6" grpId="0"/>
      <p:bldP spid="6" grpId="1"/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45854" y="5773116"/>
            <a:ext cx="5013826" cy="971828"/>
            <a:chOff x="45854" y="5779492"/>
            <a:chExt cx="5013826" cy="971828"/>
          </a:xfrm>
          <a:solidFill>
            <a:schemeClr val="bg1"/>
          </a:solidFill>
        </p:grpSpPr>
        <p:sp>
          <p:nvSpPr>
            <p:cNvPr id="10" name="Rectangle 9"/>
            <p:cNvSpPr/>
            <p:nvPr/>
          </p:nvSpPr>
          <p:spPr>
            <a:xfrm>
              <a:off x="45854" y="5779492"/>
              <a:ext cx="4983346" cy="971828"/>
            </a:xfrm>
            <a:prstGeom prst="rect">
              <a:avLst/>
            </a:prstGeom>
            <a:grp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4632960" y="5801710"/>
              <a:ext cx="426720" cy="934370"/>
            </a:xfrm>
            <a:prstGeom prst="rect">
              <a:avLst/>
            </a:prstGeom>
            <a:grpFill/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4656354" y="5773116"/>
            <a:ext cx="4376373" cy="971828"/>
            <a:chOff x="5514253" y="5764252"/>
            <a:chExt cx="4376373" cy="971828"/>
          </a:xfrm>
          <a:solidFill>
            <a:schemeClr val="bg1"/>
          </a:solidFill>
        </p:grpSpPr>
        <p:sp>
          <p:nvSpPr>
            <p:cNvPr id="11" name="Rectangle 10"/>
            <p:cNvSpPr/>
            <p:nvPr/>
          </p:nvSpPr>
          <p:spPr>
            <a:xfrm>
              <a:off x="5867266" y="5764252"/>
              <a:ext cx="4023360" cy="971828"/>
            </a:xfrm>
            <a:prstGeom prst="rect">
              <a:avLst/>
            </a:prstGeom>
            <a:grp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5514253" y="5786471"/>
              <a:ext cx="426720" cy="934369"/>
            </a:xfrm>
            <a:prstGeom prst="rect">
              <a:avLst/>
            </a:prstGeom>
            <a:grpFill/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33645" y="5815306"/>
            <a:ext cx="9089772" cy="913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200"/>
              </a:lnSpc>
            </a:pPr>
            <a:r>
              <a:rPr lang="en-US" sz="3200" b="1" i="1" u="sng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CURE</a:t>
            </a:r>
            <a:r>
              <a:rPr lang="en-US" sz="3200" b="1" i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  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Gal 5:20 Repent, </a:t>
            </a:r>
            <a:r>
              <a:rPr lang="en-US" sz="32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jealousy is a sin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 Phil 2:3</a:t>
            </a:r>
            <a:b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Regard </a:t>
            </a:r>
            <a:r>
              <a:rPr lang="en-US" sz="3200" b="1" i="1" u="sng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others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more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impt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Heb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12:2 Fix eyes of </a:t>
            </a:r>
            <a:r>
              <a:rPr lang="en-US" sz="3200" b="1" i="1" u="sng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Jesus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63880" y="213360"/>
            <a:ext cx="807746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Jas 3:13-18  </a:t>
            </a:r>
            <a:r>
              <a:rPr lang="en-US" sz="44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Two Kinds </a:t>
            </a:r>
            <a:r>
              <a:rPr lang="en-US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 </a:t>
            </a:r>
            <a:r>
              <a:rPr lang="en-US" sz="4400" b="1" i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Wisdom</a:t>
            </a:r>
            <a:endParaRPr lang="en-US" sz="4400" b="1" i="1" u="sng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43840" y="1093787"/>
            <a:ext cx="4999672" cy="2144177"/>
          </a:xfrm>
          <a:prstGeom prst="rect">
            <a:avLst/>
          </a:prstGeom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ts val="3200"/>
              </a:lnSpc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James 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3:14 “But 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if you have </a:t>
            </a:r>
            <a:r>
              <a:rPr lang="en-US" sz="3200" b="1" i="1" u="sng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bitter </a:t>
            </a:r>
            <a:r>
              <a:rPr lang="en-US" sz="3200" b="1" i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</a:t>
            </a:r>
            <a:r>
              <a:rPr lang="en-US" sz="3200" b="1" i="1" u="sng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ealous</a:t>
            </a:r>
            <a:r>
              <a:rPr lang="en-US" sz="3200" b="1" i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</a:t>
            </a:r>
            <a:r>
              <a:rPr lang="en-US" sz="3200" b="1" i="1" u="sng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and sel</a:t>
            </a:r>
            <a:r>
              <a:rPr lang="en-US" sz="3200" b="1" i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</a:t>
            </a:r>
            <a:r>
              <a:rPr lang="en-US" sz="3200" b="1" i="1" u="sng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ish ambition</a:t>
            </a:r>
            <a:r>
              <a:rPr lang="en-US" sz="3200" b="1" i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your heart, do not be arrogant and so lie against the truth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.”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854" y="3348950"/>
            <a:ext cx="911352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000"/>
              </a:lnSpc>
            </a:pP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Who’s the </a:t>
            </a:r>
            <a:r>
              <a:rPr lang="en-US" sz="3200" b="1" i="1" u="sng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better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speaker?</a:t>
            </a:r>
          </a:p>
          <a:p>
            <a:pPr>
              <a:lnSpc>
                <a:spcPts val="3000"/>
              </a:lnSpc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Who gets </a:t>
            </a:r>
            <a:r>
              <a:rPr lang="en-US" sz="3200" b="1" i="1" u="sng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more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invitations?</a:t>
            </a:r>
          </a:p>
          <a:p>
            <a:pPr>
              <a:lnSpc>
                <a:spcPts val="3000"/>
              </a:lnSpc>
            </a:pP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Who gets </a:t>
            </a:r>
            <a:r>
              <a:rPr lang="en-US" sz="3200" b="1" i="1" u="sng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more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compliments?</a:t>
            </a:r>
          </a:p>
          <a:p>
            <a:pPr>
              <a:lnSpc>
                <a:spcPts val="3000"/>
              </a:lnSpc>
            </a:pP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Who </a:t>
            </a:r>
            <a:r>
              <a:rPr lang="en-US" sz="3200" b="1" i="1" u="sng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converts </a:t>
            </a:r>
            <a:r>
              <a:rPr lang="en-US" sz="3200" b="1" i="1" u="sng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 </a:t>
            </a:r>
            <a:r>
              <a:rPr lang="en-US" sz="3200" b="1" i="1" u="sng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</a:t>
            </a:r>
            <a:r>
              <a:rPr lang="en-US" sz="3200" b="1" i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</a:t>
            </a:r>
            <a:r>
              <a:rPr lang="en-US" sz="3200" b="1" i="1" u="sng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tizes 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more people?</a:t>
            </a:r>
          </a:p>
          <a:p>
            <a:pPr>
              <a:lnSpc>
                <a:spcPts val="3000"/>
              </a:lnSpc>
            </a:pP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Who does </a:t>
            </a:r>
            <a:r>
              <a:rPr lang="en-US" sz="3200" b="1" i="1" u="sng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more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song-leading? Who </a:t>
            </a:r>
            <a:r>
              <a:rPr lang="en-US" sz="3200" b="1" i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</a:t>
            </a:r>
            <a:r>
              <a:rPr lang="en-US" sz="3200" b="1" i="1" u="sng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ot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what?</a:t>
            </a:r>
          </a:p>
          <a:p>
            <a:pPr>
              <a:lnSpc>
                <a:spcPts val="3000"/>
              </a:lnSpc>
            </a:pP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Who got </a:t>
            </a:r>
            <a:r>
              <a:rPr lang="en-US" sz="3200" b="1" i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</a:t>
            </a:r>
            <a:r>
              <a:rPr lang="en-US" sz="3200" b="1" i="1" u="sng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romoted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  Whose group is </a:t>
            </a:r>
            <a:r>
              <a:rPr lang="en-US" sz="3200" b="1" i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</a:t>
            </a:r>
            <a:r>
              <a:rPr lang="en-US" sz="3200" b="1" i="1" u="sng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rowin</a:t>
            </a:r>
            <a:r>
              <a:rPr lang="en-US" sz="3200" b="1" i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faster?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8720" y="1093787"/>
            <a:ext cx="3977640" cy="315372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190500" dist="152400" dir="2700000" algn="tl" rotWithShape="0">
              <a:schemeClr val="tx1">
                <a:alpha val="66000"/>
              </a:scheme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909D9-35CA-4263-A3D8-606645C0A74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7822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5" dur="indefinite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6" dur="indefinite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8" dur="indefinite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9" dur="indefinite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1" dur="indefinite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2" dur="indefinite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4" dur="indefinite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5" dur="indefinite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7" dur="indefinite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8" dur="indefinite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0" dur="indefinite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1" dur="indefinite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628</TotalTime>
  <Words>931</Words>
  <Application>Microsoft Office PowerPoint</Application>
  <PresentationFormat>On-screen Show (4:3)</PresentationFormat>
  <Paragraphs>98</Paragraphs>
  <Slides>14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Arial</vt:lpstr>
      <vt:lpstr>Pieces NFI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Paul Hawthorne</dc:creator>
  <cp:lastModifiedBy>Paul Hawthorne</cp:lastModifiedBy>
  <cp:revision>67</cp:revision>
  <dcterms:created xsi:type="dcterms:W3CDTF">2017-02-15T05:16:46Z</dcterms:created>
  <dcterms:modified xsi:type="dcterms:W3CDTF">2017-02-16T07:08:24Z</dcterms:modified>
</cp:coreProperties>
</file>