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60" r:id="rId3"/>
    <p:sldId id="261" r:id="rId4"/>
    <p:sldId id="258" r:id="rId5"/>
    <p:sldId id="262" r:id="rId6"/>
    <p:sldId id="256" r:id="rId7"/>
    <p:sldId id="257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7CD0FF"/>
    <a:srgbClr val="6CC2FF"/>
    <a:srgbClr val="79CCFF"/>
    <a:srgbClr val="6CC4FF"/>
    <a:srgbClr val="76D6FF"/>
    <a:srgbClr val="71C7FF"/>
    <a:srgbClr val="CC00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293" autoAdjust="0"/>
  </p:normalViewPr>
  <p:slideViewPr>
    <p:cSldViewPr snapToGrid="0">
      <p:cViewPr varScale="1">
        <p:scale>
          <a:sx n="44" d="100"/>
          <a:sy n="44" d="100"/>
        </p:scale>
        <p:origin x="14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AD20-41DA-4439-BD73-D7C3EC500EF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B9174-12F8-4232-9531-114F30DD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4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way.com/Article/research-survey-sharing-christ-2012#author_bio_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Churchgoers Believe in Sharing Faith, Most Never Do</a:t>
            </a:r>
            <a:r>
              <a:rPr lang="en-US" b="1" baseline="0" dirty="0" smtClean="0"/>
              <a:t>  </a:t>
            </a:r>
            <a:r>
              <a:rPr lang="en-US" dirty="0" smtClean="0"/>
              <a:t>by </a:t>
            </a:r>
            <a:r>
              <a:rPr lang="en-US" dirty="0" smtClean="0">
                <a:hlinkClick r:id="rId3"/>
              </a:rPr>
              <a:t>Jon D. Wilke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a recent study of church-going American Protestants by </a:t>
            </a:r>
            <a:r>
              <a:rPr lang="en-US" dirty="0" err="1" smtClean="0"/>
              <a:t>LifeWay</a:t>
            </a:r>
            <a:r>
              <a:rPr lang="en-US" dirty="0" smtClean="0"/>
              <a:t> Research.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80 percent of those who attend church one or more times a month,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they have a personal responsibility to share their faith...</a:t>
            </a:r>
          </a:p>
          <a:p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Despite a vast majority believing it's their duty to share their faith and having the confidence to do so, 25 percent say they have shared their faith once or twice, …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survey also asked how many times they have personally, "invited an unchurched person to attend a church service or some other program at your church?" Nearly half (48 percent) of church attendees responded, "zero." 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Thirty-three percent of people say they've personally invited someone one or two times,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19 percent say they've done so on three or more occasions in the last six months.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In the study, 21 percent of churchgoers say that outside of church worship services they pray EVERY DAY for people they know who are not professing Christians. </a:t>
            </a:r>
            <a:br>
              <a:rPr lang="en-US" b="1" dirty="0" smtClean="0"/>
            </a:br>
            <a:r>
              <a:rPr lang="en-US" b="1" dirty="0" smtClean="0"/>
              <a:t>Twenty-six percent say they pray a FEW TIMES A WEEK. </a:t>
            </a:r>
            <a:br>
              <a:rPr lang="en-US" b="1" dirty="0" smtClean="0"/>
            </a:br>
            <a:r>
              <a:rPr lang="en-US" b="1" dirty="0" smtClean="0"/>
              <a:t>One-fifth (20 percent) say they RARELY or NEVER for the spiritual status of others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If you are going to be intentional about sharing your faith,</a:t>
            </a:r>
            <a:br>
              <a:rPr lang="en-US" b="1" dirty="0" smtClean="0"/>
            </a:br>
            <a:r>
              <a:rPr lang="en-US" b="1" dirty="0" smtClean="0"/>
              <a:t> praying for others is a great way to start</a:t>
            </a:r>
            <a:r>
              <a:rPr lang="en-US" dirty="0" smtClean="0"/>
              <a:t>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B9174-12F8-4232-9531-114F30DD71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1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2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9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9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6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8F67D-2F2D-4B69-88A7-5461972FF45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B5521-05A1-4FF8-B6C9-378107EC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jpeg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jp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85950"/>
            <a:ext cx="8321041" cy="46600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9080" y="102214"/>
            <a:ext cx="8650639" cy="1360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 Gospel of the 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2B1AA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Left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&amp;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1" y="1005840"/>
            <a:ext cx="8650638" cy="201593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terms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dirty="0" smtClean="0">
                <a:solidFill>
                  <a:srgbClr val="2B1AA6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and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appeared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French Revolution of 1789 when members of the National Assembly divided into supporters of the king to the </a:t>
            </a: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president's right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supporters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3200" b="1" i="1" dirty="0">
                <a:solidFill>
                  <a:srgbClr val="2B1AA6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 to his left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807774"/>
            <a:ext cx="9067800" cy="201593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1791 When the Legislative Assembly convened comprising entirely new members, the divisions continued.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“Innovators”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on the </a:t>
            </a:r>
            <a:r>
              <a:rPr lang="en-US" sz="3200" b="1" dirty="0" smtClean="0">
                <a:solidFill>
                  <a:srgbClr val="3333FF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sz="3200" b="1" dirty="0">
                <a:solidFill>
                  <a:srgbClr val="3333FF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moderates" gathered in the </a:t>
            </a:r>
            <a:r>
              <a:rPr lang="en-US" sz="3200" b="1" i="1" dirty="0">
                <a:solidFill>
                  <a:srgbClr val="80008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“Constitutional defenders” were sitting 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3200" b="1" i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right. </a:t>
            </a:r>
            <a:endParaRPr lang="en-US" sz="3200" b="1" i="1" dirty="0">
              <a:solidFill>
                <a:srgbClr val="FF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4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1159099"/>
            <a:ext cx="9144000" cy="56989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259080" y="102214"/>
            <a:ext cx="8650639" cy="1360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e Gospel of the 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2B1AA6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Left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&amp;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Right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rgbClr val="FFFFFF"/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786" y="1182452"/>
            <a:ext cx="8325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 </a:t>
            </a:r>
            <a:r>
              <a:rPr lang="en-US" sz="54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US" sz="54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Path</a:t>
            </a:r>
            <a:endParaRPr lang="en-US" sz="5400" b="1" i="1" dirty="0"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505" y="2129135"/>
            <a:ext cx="8734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14:6  "</a:t>
            </a: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the way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 truth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life”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505" y="3335681"/>
            <a:ext cx="873421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 err="1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6:16 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ways and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ancient paths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where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 way is,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it.”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" y="4848386"/>
            <a:ext cx="8734214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3:17  “And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whatever you do in word or deed,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all in the name of the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786" y="5923811"/>
            <a:ext cx="8734214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119:18 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eyes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I may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Wonderful </a:t>
            </a: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Thy law. </a:t>
            </a:r>
          </a:p>
        </p:txBody>
      </p:sp>
    </p:spTree>
    <p:extLst>
      <p:ext uri="{BB962C8B-B14F-4D97-AF65-F5344CB8AC3E}">
        <p14:creationId xmlns:p14="http://schemas.microsoft.com/office/powerpoint/2010/main" val="20384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 build="allAtOnce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9080" y="102214"/>
            <a:ext cx="8650639" cy="1360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e Gospel of the 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2B1AA6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Left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&amp;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Right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rgbClr val="FFFFFF"/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6520" y="1183834"/>
            <a:ext cx="651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PEJORATIVE LANGUAGE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" y="2007697"/>
            <a:ext cx="3910622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Derogatory,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defamatory,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abusive,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insulting.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707" y="2197293"/>
            <a:ext cx="3577037" cy="430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86862" y="3585612"/>
            <a:ext cx="491900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are trying to reach someone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(Col 4:6)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393" y="4796399"/>
            <a:ext cx="5046784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4:5  Conduct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yourselves with wisdom toward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out-siders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the most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opportunity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03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102214"/>
            <a:ext cx="8650639" cy="1360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 Gospel of the 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2B1AA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Left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&amp;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899" y="849403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&amp; Right Jewish Spectrum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018" y="1651228"/>
            <a:ext cx="1299523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279400" dist="101600" dir="2700000" algn="tl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Sacarii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741" y="2025807"/>
            <a:ext cx="141115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279400" dist="101600" dir="2700000" algn="tl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Zealots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0009" y="2423160"/>
            <a:ext cx="198804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279400" dist="101600" dir="2700000" algn="tl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Sadducees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007" y="2443389"/>
            <a:ext cx="185178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279400" dist="101600" dir="2700000" algn="tl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Pharisees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0973" y="1830448"/>
            <a:ext cx="150874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279400" dist="101600" dir="2700000" algn="tl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4671522" y="2041072"/>
            <a:ext cx="148096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}</a:t>
            </a:r>
            <a:endParaRPr lang="en-US" sz="19900" dirty="0"/>
          </a:p>
        </p:txBody>
      </p:sp>
      <p:sp>
        <p:nvSpPr>
          <p:cNvPr id="10" name="TextBox 9"/>
          <p:cNvSpPr txBox="1"/>
          <p:nvPr/>
        </p:nvSpPr>
        <p:spPr>
          <a:xfrm>
            <a:off x="3628385" y="3756992"/>
            <a:ext cx="3199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Snakes</a:t>
            </a:r>
            <a:r>
              <a:rPr lang="en-US" sz="3200" b="1" dirty="0" smtClean="0">
                <a:solidFill>
                  <a:srgbClr val="A50021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 3:7-8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21309014" flipH="1">
            <a:off x="151893" y="2246353"/>
            <a:ext cx="1602135" cy="3374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7500724" y="2480416"/>
            <a:ext cx="1610463" cy="28256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662741" y="2642645"/>
            <a:ext cx="1687445" cy="33599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65358" y="4559502"/>
            <a:ext cx="18440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Killers</a:t>
            </a: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assassins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Roman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soldiers 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sup-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porters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741638" y="4771210"/>
            <a:ext cx="165465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Warriors</a:t>
            </a: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Patriots,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</a:t>
            </a: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tionaries</a:t>
            </a: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(Mk 3:18)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365425" y="4265387"/>
            <a:ext cx="186262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Pragmatist</a:t>
            </a:r>
            <a:br>
              <a:rPr lang="en-US" sz="28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Liberals</a:t>
            </a: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Denied </a:t>
            </a:r>
            <a:r>
              <a:rPr lang="en-US" sz="2800" b="1" dirty="0" err="1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Ressurr</a:t>
            </a: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Angels,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Spirits.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23:7)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967806" y="4267723"/>
            <a:ext cx="2121824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br>
              <a:rPr lang="en-US" sz="2800" b="1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Traditions</a:t>
            </a:r>
            <a:r>
              <a:rPr lang="en-US" sz="28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Hypocrites. Excuse own sin.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(Mt 15:1,9)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(Mt 23:4)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7253512" y="4486044"/>
            <a:ext cx="1886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 err="1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Separatists</a:t>
            </a:r>
            <a:r>
              <a:rPr lang="en-US" sz="2800" b="1" dirty="0" err="1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</a:t>
            </a: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 Scrolls.</a:t>
            </a:r>
          </a:p>
          <a:p>
            <a:pPr algn="ctr">
              <a:lnSpc>
                <a:spcPts val="2800"/>
              </a:lnSpc>
            </a:pP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Temple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own</a:t>
            </a:r>
            <a:b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Laws.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5890" y="1443560"/>
            <a:ext cx="8000999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was correct?</a:t>
            </a:r>
          </a:p>
          <a:p>
            <a:pPr algn="ctr">
              <a:lnSpc>
                <a:spcPts val="3000"/>
              </a:lnSpc>
            </a:pP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NOBODY !</a:t>
            </a:r>
            <a:endParaRPr lang="en-US" sz="36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8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/>
      <p:bldP spid="9" grpId="1"/>
      <p:bldP spid="10" grpId="0"/>
      <p:bldP spid="10" grpId="1"/>
      <p:bldP spid="16" grpId="0" build="allAtOnce"/>
      <p:bldP spid="11" grpId="0" build="allAtOnce"/>
      <p:bldP spid="17" grpId="0"/>
      <p:bldP spid="18" grpId="0"/>
      <p:bldP spid="18" grpId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102214"/>
            <a:ext cx="8650639" cy="1360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 Gospel of the 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2B1AA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Left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&amp;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184323" y="1711989"/>
            <a:ext cx="4800149" cy="501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3897" y="2186002"/>
            <a:ext cx="1159292" cy="87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Only?</a:t>
            </a:r>
            <a:endParaRPr lang="en-US" sz="32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4298" y="2192034"/>
            <a:ext cx="1264897" cy="87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6120" y="2142724"/>
            <a:ext cx="3069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 2:22</a:t>
            </a:r>
            <a:endParaRPr lang="en-US" sz="3200" b="1" i="1" dirty="0"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" y="3630481"/>
            <a:ext cx="17043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security?</a:t>
            </a:r>
            <a:endParaRPr lang="en-US" sz="32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1392" y="3520652"/>
            <a:ext cx="20297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3913" y="3669172"/>
            <a:ext cx="4196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Conditional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John1:7</a:t>
            </a:r>
            <a:endParaRPr lang="en-US" sz="3200" b="1" i="1" dirty="0"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897" y="943599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Safest—Extreme 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6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728278"/>
            <a:ext cx="2131737" cy="87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Progressive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Path?</a:t>
            </a:r>
            <a:endParaRPr lang="en-US" sz="32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7058" y="5728277"/>
            <a:ext cx="2014076" cy="87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Path?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7540" y="5908875"/>
            <a:ext cx="4566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Path!  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14:6;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 3:16-17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6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3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" y="-66501"/>
            <a:ext cx="9200473" cy="68579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112374" y="0"/>
            <a:ext cx="8797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e Gospel of the 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2B1AA6"/>
                </a:solidFill>
                <a:effectLst>
                  <a:glow rad="2286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Left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&amp;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Right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rgbClr val="FFFFFF"/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374" y="940957"/>
            <a:ext cx="903162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i="1" dirty="0">
                <a:solidFill>
                  <a:srgbClr val="3333FF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political </a:t>
            </a:r>
            <a:r>
              <a:rPr lang="en-US" sz="4000" b="1" dirty="0" smtClean="0">
                <a:solidFill>
                  <a:srgbClr val="3333FF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000" b="1" dirty="0" smtClean="0">
                <a:solidFill>
                  <a:srgbClr val="CC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000" b="1" dirty="0" smtClean="0">
                <a:solidFill>
                  <a:srgbClr val="FFC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b="1" dirty="0" smtClean="0">
                <a:solidFill>
                  <a:srgbClr val="00CC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dirty="0" smtClean="0">
                <a:solidFill>
                  <a:srgbClr val="00CCFF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0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000" b="1" dirty="0" smtClean="0">
                <a:solidFill>
                  <a:srgbClr val="CC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system of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classifying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positions,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ideologies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parties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374" y="4641550"/>
            <a:ext cx="8931873" cy="214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200"/>
              </a:lnSpc>
            </a:pPr>
            <a:r>
              <a:rPr lang="en-US" sz="32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a particular individual or group may take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left-wing stance </a:t>
            </a:r>
            <a:r>
              <a:rPr lang="en-US" sz="32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one matter </a:t>
            </a: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right-wing </a:t>
            </a:r>
            <a:r>
              <a:rPr lang="en-US" sz="32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stance on another, and some stances may overlap and be considered either left or right-wing </a:t>
            </a:r>
            <a:r>
              <a:rPr lang="en-US" sz="3200" b="1" i="1" dirty="0">
                <a:solidFill>
                  <a:srgbClr val="CC0099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 dirty="0">
                <a:solidFill>
                  <a:srgbClr val="CC0099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CC0099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somebody else looking at the issue.</a:t>
            </a:r>
            <a:endParaRPr lang="en-US" sz="3200" b="1" i="1" dirty="0">
              <a:solidFill>
                <a:srgbClr val="CC0099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03519" y="2910491"/>
            <a:ext cx="3606199" cy="154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800"/>
              </a:lnSpc>
            </a:pPr>
            <a:r>
              <a:rPr lang="en-US" sz="32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Left-wing politics </a:t>
            </a:r>
            <a:br>
              <a:rPr lang="en-US" sz="32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right-wing </a:t>
            </a:r>
            <a:r>
              <a:rPr lang="en-US" sz="3200" b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 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often </a:t>
            </a:r>
            <a:r>
              <a:rPr lang="en-US" sz="32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OPPOSED.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prstClr val="black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0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102214"/>
            <a:ext cx="8650639" cy="1360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 Gospel of the 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2B1AA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Left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&amp;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21" y="865753"/>
            <a:ext cx="8325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Jesus — on the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6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Or on God’s Path?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6" y="2143451"/>
            <a:ext cx="9144000" cy="47381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025833" y="2137123"/>
            <a:ext cx="576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 with sinners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(Mk 2:13-17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5832" y="2922961"/>
            <a:ext cx="6101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forgave adulteresses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en-US" sz="3200" b="1" dirty="0" err="1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8:11)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2254" y="3708799"/>
            <a:ext cx="511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picked grain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Sabbath.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(Mk 2:23-28)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130" y="4987080"/>
            <a:ext cx="7830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talked to Samaritan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women.  (John 4:9)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72917"/>
            <a:ext cx="9127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lived </a:t>
            </a:r>
            <a:r>
              <a:rPr lang="en-US" sz="32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law of Moses (Gal 4:4).  </a:t>
            </a:r>
            <a:r>
              <a:rPr lang="en-US" sz="32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will of God (John 4:34). 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lived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4:15)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9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038"/>
            <a:ext cx="9144000" cy="53969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259080" y="102214"/>
            <a:ext cx="8650639" cy="1360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 Gospel of the 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2B1AA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Left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&amp;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393" y="1083338"/>
            <a:ext cx="8325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Are You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BOTH?</a:t>
            </a:r>
            <a:endParaRPr lang="en-US" sz="3600" b="1" i="1" dirty="0"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79" y="1911928"/>
            <a:ext cx="4050917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Giving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Cor 9:6)</a:t>
            </a:r>
          </a:p>
          <a:p>
            <a:endParaRPr lang="en-US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Loving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 13:34)</a:t>
            </a:r>
          </a:p>
          <a:p>
            <a:endParaRPr lang="en-US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Forgiving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 6:14)</a:t>
            </a:r>
          </a:p>
          <a:p>
            <a:endParaRPr lang="en-US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Thanksgiving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Thes 5:18)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3556" y="1907947"/>
            <a:ext cx="3570657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-Sin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5:11)</a:t>
            </a:r>
          </a:p>
          <a:p>
            <a:pPr algn="r"/>
            <a:endParaRPr lang="en-US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3200" b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-Satan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4:7)</a:t>
            </a:r>
          </a:p>
          <a:p>
            <a:pPr algn="r"/>
            <a:endParaRPr lang="en-US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3200" b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-Partiality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Tim 5:21)</a:t>
            </a:r>
          </a:p>
          <a:p>
            <a:pPr algn="r"/>
            <a:endParaRPr lang="en-US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3200" b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-Same gender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(1 Cor 6:9)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4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3999" cy="609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259080" y="102214"/>
            <a:ext cx="8650639" cy="1360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 Gospel of the 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2B1AA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Left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&amp;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9" y="980901"/>
            <a:ext cx="832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what do 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36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mean?</a:t>
            </a:r>
            <a:endParaRPr lang="en-US" sz="3200" b="1" i="1" dirty="0"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7" y="1769254"/>
            <a:ext cx="8909719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 smtClean="0">
                <a:solidFill>
                  <a:srgbClr val="CC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Dictionary.net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30th of 30 definitions of </a:t>
            </a:r>
            <a:r>
              <a:rPr lang="en-US" sz="32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Liberal: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Tolerant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change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by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authoritarianism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[tyrannical],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orthodoxy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[accepted belief or doctrine]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en-US" sz="3200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thought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].” </a:t>
            </a:r>
            <a:endParaRPr lang="en-US" sz="3200" b="1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39" y="4872065"/>
            <a:ext cx="890971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 smtClean="0">
                <a:solidFill>
                  <a:srgbClr val="CC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Dictionary.net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r>
              <a:rPr lang="en-US" sz="3200" b="1" baseline="30000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27 definitions of </a:t>
            </a:r>
            <a:r>
              <a:rPr lang="en-US" sz="32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Conservative: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desires to maintain 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institutions and customs…not radical or revolutionary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endParaRPr lang="en-US" sz="3200" b="1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4014" y="360565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Man-made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Biblical? 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 7:3; </a:t>
            </a:r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2:15)</a:t>
            </a:r>
            <a:endParaRPr lang="en-US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72" y="6238265"/>
            <a:ext cx="867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(But maintain or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</a:t>
            </a:r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church evangelism???)</a:t>
            </a:r>
            <a:endParaRPr lang="en-US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1080">
            <a:off x="8469048" y="6072835"/>
            <a:ext cx="464127" cy="38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 build="allAtOnce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" y="102214"/>
            <a:ext cx="8650639" cy="1360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e Gospel of the 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2B1AA6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Left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&amp;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Right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rgbClr val="FFFFFF"/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15" y="1055652"/>
            <a:ext cx="8678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More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 ?</a:t>
            </a:r>
            <a:endParaRPr lang="en-US" sz="2000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74" y="1242087"/>
            <a:ext cx="8389450" cy="152940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9337" y="2435647"/>
            <a:ext cx="2601931" cy="2132232"/>
            <a:chOff x="119337" y="2435647"/>
            <a:chExt cx="2601931" cy="2132232"/>
          </a:xfrm>
        </p:grpSpPr>
        <p:sp>
          <p:nvSpPr>
            <p:cNvPr id="8" name="TextBox 7"/>
            <p:cNvSpPr txBox="1"/>
            <p:nvPr/>
          </p:nvSpPr>
          <p:spPr>
            <a:xfrm>
              <a:off x="119337" y="2435647"/>
              <a:ext cx="2601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Container?</a:t>
              </a:r>
              <a:endPara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03" y="3081978"/>
              <a:ext cx="1485901" cy="148590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31703" y="4940553"/>
            <a:ext cx="2313377" cy="1643604"/>
            <a:chOff x="231703" y="4940553"/>
            <a:chExt cx="2313377" cy="164360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" y="5060157"/>
              <a:ext cx="2286000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31703" y="4940553"/>
              <a:ext cx="2109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</a:t>
              </a:r>
              <a:r>
                <a:rPr lang="en-US" sz="3600" b="1" i="1" dirty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Cups?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17604" y="2995326"/>
            <a:ext cx="1810263" cy="2076335"/>
            <a:chOff x="1717604" y="2995326"/>
            <a:chExt cx="1810263" cy="20763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604" y="3603127"/>
              <a:ext cx="885176" cy="139357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22114" y="2995326"/>
              <a:ext cx="1641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Cups?</a:t>
              </a:r>
              <a:endPara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691" y="3678089"/>
              <a:ext cx="885176" cy="139357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261545" y="1242087"/>
            <a:ext cx="3484262" cy="1964029"/>
            <a:chOff x="5261545" y="1242087"/>
            <a:chExt cx="3484262" cy="196402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68061" y="1242087"/>
              <a:ext cx="2477746" cy="196402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261545" y="2273146"/>
              <a:ext cx="20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Long Hair</a:t>
              </a:r>
              <a:endPara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23156" y="2602912"/>
            <a:ext cx="2579726" cy="1863358"/>
            <a:chOff x="4373599" y="2759604"/>
            <a:chExt cx="2579726" cy="186335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54634" y="3067466"/>
              <a:ext cx="2098691" cy="155549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373599" y="2759604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Hat</a:t>
              </a:r>
              <a:endPara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90371" y="2798642"/>
            <a:ext cx="2288814" cy="1995532"/>
            <a:chOff x="6888728" y="2706938"/>
            <a:chExt cx="2288814" cy="199553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tretch>
              <a:fillRect/>
            </a:stretch>
          </p:blipFill>
          <p:spPr>
            <a:xfrm>
              <a:off x="6888728" y="2706938"/>
              <a:ext cx="2288814" cy="1979774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7023855" y="4056139"/>
              <a:ext cx="8871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Veil</a:t>
              </a:r>
              <a:endPara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33389" y="4466270"/>
            <a:ext cx="2066924" cy="2117887"/>
            <a:chOff x="5089802" y="4464833"/>
            <a:chExt cx="2066924" cy="211788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5971"/>
            <a:stretch/>
          </p:blipFill>
          <p:spPr>
            <a:xfrm>
              <a:off x="5089802" y="4464833"/>
              <a:ext cx="1923624" cy="200837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824310" y="5936389"/>
              <a:ext cx="1332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err="1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Niqab</a:t>
              </a:r>
              <a:endPara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900065" y="4900903"/>
            <a:ext cx="2191440" cy="1787185"/>
            <a:chOff x="6900065" y="4900903"/>
            <a:chExt cx="2191440" cy="178718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00065" y="4900903"/>
              <a:ext cx="2191440" cy="178718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063350" y="6039103"/>
              <a:ext cx="177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Burqa</a:t>
              </a:r>
              <a:endPara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8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102214"/>
            <a:ext cx="8650639" cy="1360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e Gospel of the 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2B1AA6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Left</a:t>
            </a:r>
            <a:r>
              <a:rPr lang="en-US" sz="5400" b="1" dirty="0" smtClean="0">
                <a:ln w="22225">
                  <a:solidFill>
                    <a:srgbClr val="2B1AA6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&amp;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Right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rgbClr val="FFFFFF"/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92" y="1951893"/>
            <a:ext cx="9142608" cy="1418074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9786" y="1182452"/>
            <a:ext cx="832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</a:t>
            </a:r>
            <a:r>
              <a:rPr lang="en-US" sz="44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44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Denomination</a:t>
            </a:r>
            <a:r>
              <a:rPr lang="en-US" sz="44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Evolution</a:t>
            </a:r>
            <a:endParaRPr lang="en-US" sz="4400" b="1" i="1" dirty="0"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552" y="2356065"/>
            <a:ext cx="388176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</a:t>
            </a:r>
            <a:r>
              <a:rPr lang="en-US" sz="4000" b="1" dirty="0" smtClean="0"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(Acts 24:14)</a:t>
            </a:r>
            <a:br>
              <a:rPr lang="en-US" sz="4000" b="1" dirty="0" smtClean="0"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 smtClean="0">
              <a:effectLst>
                <a:glow rad="1397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Emphasize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</a:t>
            </a:r>
          </a:p>
          <a:p>
            <a:pPr algn="ctr"/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Standards</a:t>
            </a: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Intolerant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other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religions.</a:t>
            </a:r>
          </a:p>
          <a:p>
            <a:pPr algn="ctr"/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Emphasis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5196" y="2356065"/>
            <a:ext cx="470154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Denomination</a:t>
            </a:r>
            <a:br>
              <a:rPr lang="en-US" sz="4000" b="1" dirty="0" smtClean="0"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 smtClean="0">
              <a:solidFill>
                <a:srgbClr val="0000CC"/>
              </a:solidFill>
              <a:effectLst>
                <a:glow rad="1397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Emphasize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Issues</a:t>
            </a:r>
          </a:p>
          <a:p>
            <a:pPr algn="ctr"/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Moral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by Society</a:t>
            </a:r>
          </a:p>
          <a:p>
            <a:pPr algn="ctr"/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other religions </a:t>
            </a:r>
          </a:p>
          <a:p>
            <a:pPr algn="ctr"/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Evangelism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3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495</Words>
  <Application>Microsoft Office PowerPoint</Application>
  <PresentationFormat>On-screen Show (4:3)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Hawthorne</dc:creator>
  <cp:lastModifiedBy>Paul Hawthorne</cp:lastModifiedBy>
  <cp:revision>70</cp:revision>
  <dcterms:created xsi:type="dcterms:W3CDTF">2017-03-11T18:08:11Z</dcterms:created>
  <dcterms:modified xsi:type="dcterms:W3CDTF">2017-03-13T06:39:38Z</dcterms:modified>
</cp:coreProperties>
</file>