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6" r:id="rId4"/>
    <p:sldId id="267" r:id="rId5"/>
    <p:sldId id="268" r:id="rId6"/>
    <p:sldId id="271" r:id="rId7"/>
    <p:sldId id="270" r:id="rId8"/>
    <p:sldId id="272" r:id="rId9"/>
    <p:sldId id="274" r:id="rId10"/>
    <p:sldId id="275" r:id="rId11"/>
    <p:sldId id="273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CC"/>
    <a:srgbClr val="F3F3F3"/>
    <a:srgbClr val="000000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0" d="100"/>
          <a:sy n="50" d="100"/>
        </p:scale>
        <p:origin x="121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83C09-5AF0-4AEE-BB5B-D26E5802B4D8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DE229-F465-4E3D-A19B-6A30FFDF7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453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83C09-5AF0-4AEE-BB5B-D26E5802B4D8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DE229-F465-4E3D-A19B-6A30FFDF7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96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83C09-5AF0-4AEE-BB5B-D26E5802B4D8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DE229-F465-4E3D-A19B-6A30FFDF7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08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83C09-5AF0-4AEE-BB5B-D26E5802B4D8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DE229-F465-4E3D-A19B-6A30FFDF7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79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83C09-5AF0-4AEE-BB5B-D26E5802B4D8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DE229-F465-4E3D-A19B-6A30FFDF7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92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83C09-5AF0-4AEE-BB5B-D26E5802B4D8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DE229-F465-4E3D-A19B-6A30FFDF7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30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83C09-5AF0-4AEE-BB5B-D26E5802B4D8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DE229-F465-4E3D-A19B-6A30FFDF7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84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83C09-5AF0-4AEE-BB5B-D26E5802B4D8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DE229-F465-4E3D-A19B-6A30FFDF7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824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83C09-5AF0-4AEE-BB5B-D26E5802B4D8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DE229-F465-4E3D-A19B-6A30FFDF7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35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83C09-5AF0-4AEE-BB5B-D26E5802B4D8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DE229-F465-4E3D-A19B-6A30FFDF7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33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83C09-5AF0-4AEE-BB5B-D26E5802B4D8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DE229-F465-4E3D-A19B-6A30FFDF7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54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83C09-5AF0-4AEE-BB5B-D26E5802B4D8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DE229-F465-4E3D-A19B-6A30FFDF7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88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/>
          <p:cNvSpPr txBox="1"/>
          <p:nvPr/>
        </p:nvSpPr>
        <p:spPr>
          <a:xfrm>
            <a:off x="599021" y="163176"/>
            <a:ext cx="7945957" cy="14866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Daniel 10 </a:t>
            </a:r>
            <a:b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Angel of the Nations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13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017" y="86578"/>
            <a:ext cx="8788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Daniel 10  -  </a:t>
            </a:r>
            <a:r>
              <a:rPr lang="en-US" sz="48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Angel </a:t>
            </a:r>
            <a:r>
              <a:rPr lang="en-US" sz="4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Nations</a:t>
            </a:r>
            <a:endParaRPr lang="en-US" sz="4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5017" y="1100455"/>
            <a:ext cx="8788495" cy="2149948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10:19  “And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said, "</a:t>
            </a:r>
            <a:r>
              <a:rPr lang="en-US" sz="3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man of high esteem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do not be afraid. Peace be with you; </a:t>
            </a:r>
            <a:r>
              <a:rPr lang="en-US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courage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courageous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!" Now as soon as he spoke to me, I received strength and said, "May my lord speak, for you have strengthened me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."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rcRect r="35459"/>
          <a:stretch/>
        </p:blipFill>
        <p:spPr>
          <a:xfrm>
            <a:off x="420146" y="2852928"/>
            <a:ext cx="1847566" cy="3840480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977261" y="3480426"/>
            <a:ext cx="420660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Josh 1:7 </a:t>
            </a:r>
            <a:r>
              <a:rPr lang="en-US" alt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 </a:t>
            </a:r>
            <a:r>
              <a:rPr lang="en-US" alt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</a:t>
            </a:r>
            <a:r>
              <a:rPr lang="en-US" altLang="en-US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</a:t>
            </a:r>
            <a:r>
              <a:rPr lang="en-US" alt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very </a:t>
            </a:r>
            <a:r>
              <a:rPr lang="en-US" altLang="en-US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courageous </a:t>
            </a:r>
            <a:endParaRPr lang="en-US" altLang="en-US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706356" y="4544639"/>
            <a:ext cx="5011180" cy="429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US" alt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Certainly you’ve </a:t>
            </a:r>
            <a:r>
              <a:rPr lang="en-US" altLang="en-US" sz="3200" b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prayed</a:t>
            </a:r>
            <a:r>
              <a:rPr lang="en-US" altLang="en-US" sz="3200" b="1" dirty="0">
                <a:solidFill>
                  <a:srgbClr val="00B05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v.2</a:t>
            </a:r>
            <a:endParaRPr lang="en-US" altLang="en-US" sz="3200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304288" y="5107635"/>
            <a:ext cx="6516088" cy="504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US" alt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You’re </a:t>
            </a:r>
            <a:r>
              <a:rPr lang="en-US" altLang="en-US" sz="3200" b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concerned</a:t>
            </a:r>
            <a:r>
              <a:rPr lang="en-US" alt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your people v.14</a:t>
            </a:r>
            <a:endParaRPr lang="en-US" altLang="en-US" sz="3200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42032" y="5742432"/>
            <a:ext cx="6241768" cy="950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 have prayers that you wanted answered             SOONER?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720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/>
      <p:bldP spid="7" grpId="1"/>
      <p:bldP spid="8" grpId="0"/>
      <p:bldP spid="8" grpId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69" y="917575"/>
            <a:ext cx="8474174" cy="56661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5017" y="86578"/>
            <a:ext cx="8788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Daniel 10  -  </a:t>
            </a:r>
            <a:r>
              <a:rPr lang="en-US" sz="48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Angel </a:t>
            </a:r>
            <a:r>
              <a:rPr lang="en-US" sz="4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Nations</a:t>
            </a:r>
            <a:endParaRPr lang="en-US" sz="4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18734" y="4884885"/>
            <a:ext cx="5185954" cy="183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en-US" altLang="en-US" sz="3200" b="1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 </a:t>
            </a:r>
            <a:r>
              <a:rPr lang="en-US" altLang="en-US" sz="3200" b="1" dirty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10:21 </a:t>
            </a:r>
            <a:r>
              <a:rPr lang="en-US" altLang="en-US" sz="3200" b="1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Yet no </a:t>
            </a:r>
            <a:r>
              <a:rPr lang="en-US" altLang="en-US" sz="3200" b="1" dirty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stands </a:t>
            </a:r>
            <a:r>
              <a:rPr lang="en-US" altLang="en-US" sz="3200" b="1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en-US" sz="3200" b="1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3200" b="1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firmly </a:t>
            </a:r>
            <a:r>
              <a:rPr lang="en-US" altLang="en-US" sz="3200" b="1" dirty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me </a:t>
            </a:r>
            <a:r>
              <a:rPr lang="en-US" altLang="en-US" sz="3200" b="1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against these forces except </a:t>
            </a:r>
            <a:r>
              <a:rPr lang="en-US" altLang="en-US" sz="3200" b="1" dirty="0" smtClean="0">
                <a:solidFill>
                  <a:srgbClr val="CC0000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Michael </a:t>
            </a:r>
            <a:br>
              <a:rPr lang="en-US" altLang="en-US" sz="3200" b="1" dirty="0" smtClean="0">
                <a:solidFill>
                  <a:srgbClr val="CC0000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3200" b="1" dirty="0" smtClean="0">
                <a:solidFill>
                  <a:srgbClr val="CC0000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prince.</a:t>
            </a:r>
            <a:r>
              <a:rPr lang="en-US" altLang="en-US" sz="3200" b="1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(12:1</a:t>
            </a:r>
            <a:r>
              <a:rPr lang="en-US" altLang="en-US" sz="3200" b="1" dirty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altLang="en-US" sz="3200" dirty="0">
              <a:effectLst>
                <a:glow rad="1397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8168" y="1152539"/>
            <a:ext cx="5166519" cy="3580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 </a:t>
            </a: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10:20  I </a:t>
            </a: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shall now return to fight against the </a:t>
            </a:r>
            <a:r>
              <a:rPr lang="en-US" sz="3200" b="1" i="1" dirty="0">
                <a:solidFill>
                  <a:srgbClr val="FF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prince of Persia</a:t>
            </a: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so I am </a:t>
            </a: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going </a:t>
            </a: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forth</a:t>
            </a:r>
            <a:r>
              <a:rPr lang="en-US" sz="3200" b="1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200" b="1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  <a:br>
              <a:rPr lang="en-US" sz="3200" b="1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behold</a:t>
            </a: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200" b="1" i="1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200" b="1" i="1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i="1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i="1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prince of </a:t>
            </a:r>
            <a:br>
              <a:rPr lang="en-US" sz="3200" b="1" i="1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i="1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Greece </a:t>
            </a:r>
            <a:r>
              <a:rPr lang="en-US" sz="3200" b="1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</a:t>
            </a:r>
            <a:br>
              <a:rPr lang="en-US" sz="3200" b="1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to </a:t>
            </a: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</a:t>
            </a: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200" b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30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6680" y="948055"/>
            <a:ext cx="894588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v.1 </a:t>
            </a:r>
            <a:r>
              <a:rPr lang="en-US" altLang="en-US" sz="3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</a:t>
            </a:r>
            <a:r>
              <a:rPr lang="en-US" altLang="en-US" sz="3200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altLang="en-US" sz="3200" b="1" i="1" baseline="300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r>
              <a:rPr lang="en-US" altLang="en-US" sz="3200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year </a:t>
            </a:r>
            <a:r>
              <a:rPr lang="en-US" altLang="en-US" sz="3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Cyrus, king of Persia 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message </a:t>
            </a: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revealed 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Daniel.. named </a:t>
            </a:r>
            <a:r>
              <a:rPr lang="en-US" alt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Belteshazzar</a:t>
            </a:r>
            <a:endParaRPr lang="en-US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52400" y="1595755"/>
            <a:ext cx="609600" cy="533400"/>
            <a:chOff x="2976" y="2352"/>
            <a:chExt cx="384" cy="336"/>
          </a:xfrm>
        </p:grpSpPr>
        <p:sp>
          <p:nvSpPr>
            <p:cNvPr id="4" name="Oval 4"/>
            <p:cNvSpPr>
              <a:spLocks noChangeArrowheads="1"/>
            </p:cNvSpPr>
            <p:nvPr/>
          </p:nvSpPr>
          <p:spPr bwMode="auto">
            <a:xfrm>
              <a:off x="2976" y="2352"/>
              <a:ext cx="384" cy="336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3168" y="2352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3168" y="2544"/>
              <a:ext cx="96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0109100"/>
              </p:ext>
            </p:extLst>
          </p:nvPr>
        </p:nvGraphicFramePr>
        <p:xfrm>
          <a:off x="242666" y="2257425"/>
          <a:ext cx="2709863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Image" r:id="rId3" imgW="4943170" imgH="6912813" progId="Photoshop.Image.5">
                  <p:embed/>
                </p:oleObj>
              </mc:Choice>
              <mc:Fallback>
                <p:oleObj name="Image" r:id="rId3" imgW="4943170" imgH="6912813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contrast="4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471"/>
                      <a:stretch>
                        <a:fillRect/>
                      </a:stretch>
                    </p:blipFill>
                    <p:spPr bwMode="auto">
                      <a:xfrm>
                        <a:off x="242666" y="2257425"/>
                        <a:ext cx="2709863" cy="38862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952529" y="1972310"/>
            <a:ext cx="6351226" cy="1528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ts val="2800"/>
              </a:lnSpc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Persian Monarch mentioned in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lnSpc>
                <a:spcPts val="2800"/>
              </a:lnSpc>
            </a:pP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Dan 1:21 “Until the first year of </a:t>
            </a:r>
            <a:r>
              <a:rPr lang="en-US" altLang="en-US" sz="2800" b="1" i="1" u="sng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Cyrus</a:t>
            </a: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..”</a:t>
            </a:r>
          </a:p>
          <a:p>
            <a:pPr>
              <a:lnSpc>
                <a:spcPts val="2800"/>
              </a:lnSpc>
            </a:pP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Dan 6:28 “In reign of Darius &amp; of </a:t>
            </a:r>
            <a:r>
              <a:rPr lang="en-US" altLang="en-US" sz="2800" b="1" i="1" u="sng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Cyrus</a:t>
            </a: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pPr>
              <a:lnSpc>
                <a:spcPts val="2800"/>
              </a:lnSpc>
            </a:pP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Dan 10:1 “In the third year of </a:t>
            </a:r>
            <a:r>
              <a:rPr lang="en-US" altLang="en-US" sz="2800" b="1" i="1" u="sng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Cyrus</a:t>
            </a: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039212" y="3576987"/>
            <a:ext cx="8013348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altLang="en-US" sz="3200" b="1" dirty="0">
                <a:effectLst>
                  <a:glow rad="228600">
                    <a:srgbClr val="FFFFFF"/>
                  </a:glow>
                </a:effectLst>
              </a:rPr>
              <a:t> </a:t>
            </a:r>
            <a:r>
              <a:rPr lang="en-US" altLang="en-US" sz="3200" b="1" u="sng" dirty="0">
                <a:effectLst>
                  <a:glow rad="228600">
                    <a:srgbClr val="FFFFFF"/>
                  </a:glow>
                </a:effectLst>
              </a:rPr>
              <a:t>Date</a:t>
            </a:r>
            <a:r>
              <a:rPr lang="en-US" altLang="en-US" sz="3200" b="1" dirty="0">
                <a:effectLst>
                  <a:glow rad="228600">
                    <a:srgbClr val="FFFFFF"/>
                  </a:glow>
                </a:effectLst>
              </a:rPr>
              <a:t>: Captives released in </a:t>
            </a:r>
            <a:r>
              <a:rPr lang="en-US" altLang="en-US" sz="3200" b="1" i="1" dirty="0">
                <a:effectLst>
                  <a:glow rad="228600">
                    <a:srgbClr val="FFFFFF"/>
                  </a:glow>
                </a:effectLst>
              </a:rPr>
              <a:t>536 </a:t>
            </a:r>
            <a:r>
              <a:rPr lang="en-US" altLang="en-US" sz="3200" b="1" i="1" dirty="0" smtClean="0">
                <a:effectLst>
                  <a:glow rad="228600">
                    <a:srgbClr val="FFFFFF"/>
                  </a:glow>
                </a:effectLst>
              </a:rPr>
              <a:t>BC.</a:t>
            </a:r>
            <a:r>
              <a:rPr lang="en-US" altLang="en-US" sz="3200" b="1" i="1" dirty="0">
                <a:effectLst>
                  <a:glow rad="228600">
                    <a:srgbClr val="FFFFFF"/>
                  </a:glow>
                </a:effectLst>
              </a:rPr>
              <a:t/>
            </a:r>
            <a:br>
              <a:rPr lang="en-US" altLang="en-US" sz="3200" b="1" i="1" dirty="0">
                <a:effectLst>
                  <a:glow rad="228600">
                    <a:srgbClr val="FFFFFF"/>
                  </a:glow>
                </a:effectLst>
              </a:rPr>
            </a:br>
            <a:r>
              <a:rPr lang="en-US" altLang="en-US" sz="3200" b="1" i="1" dirty="0">
                <a:effectLst>
                  <a:glow rad="228600">
                    <a:srgbClr val="FFFFFF"/>
                  </a:glow>
                </a:effectLst>
              </a:rPr>
              <a:t>  In Cyrus’ 3rd </a:t>
            </a:r>
            <a:r>
              <a:rPr lang="en-US" altLang="en-US" sz="3200" b="1" i="1" dirty="0" err="1" smtClean="0">
                <a:effectLst>
                  <a:glow rad="228600">
                    <a:srgbClr val="FFFFFF"/>
                  </a:glow>
                </a:effectLst>
              </a:rPr>
              <a:t>yr</a:t>
            </a:r>
            <a:r>
              <a:rPr lang="en-US" altLang="en-US" sz="3200" b="1" i="1" dirty="0" smtClean="0">
                <a:effectLst>
                  <a:glow rad="228600">
                    <a:srgbClr val="FFFFFF"/>
                  </a:glow>
                </a:effectLst>
              </a:rPr>
              <a:t> it’s </a:t>
            </a:r>
            <a:r>
              <a:rPr lang="en-US" altLang="en-US" sz="3200" b="1" i="1" dirty="0">
                <a:effectLst>
                  <a:glow rad="228600">
                    <a:srgbClr val="FFFFFF"/>
                  </a:glow>
                </a:effectLst>
              </a:rPr>
              <a:t>533BC &amp; Daniel </a:t>
            </a:r>
            <a:r>
              <a:rPr lang="en-US" altLang="en-US" sz="3200" b="1" i="1" dirty="0" smtClean="0">
                <a:effectLst>
                  <a:glow rad="228600">
                    <a:srgbClr val="FFFFFF"/>
                  </a:glow>
                </a:effectLst>
              </a:rPr>
              <a:t>nears </a:t>
            </a:r>
            <a:r>
              <a:rPr lang="en-US" altLang="en-US" sz="3200" b="1" i="1" dirty="0">
                <a:effectLst>
                  <a:glow rad="228600">
                    <a:srgbClr val="FFFFFF"/>
                  </a:glow>
                </a:effectLst>
              </a:rPr>
              <a:t>90 !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148080" y="4581492"/>
            <a:ext cx="7995920" cy="1329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en-US" sz="3200" b="1" i="1" dirty="0">
                <a:effectLst>
                  <a:glow rad="228600">
                    <a:srgbClr val="FFFFFF"/>
                  </a:glow>
                </a:effectLst>
              </a:rPr>
              <a:t> Critics in 1800’s said Isaiah must be fraud: </a:t>
            </a:r>
            <a:br>
              <a:rPr lang="en-US" altLang="en-US" sz="3200" b="1" i="1" dirty="0">
                <a:effectLst>
                  <a:glow rad="228600">
                    <a:srgbClr val="FFFFFF"/>
                  </a:glow>
                </a:effectLst>
              </a:rPr>
            </a:br>
            <a:r>
              <a:rPr lang="en-US" altLang="en-US" sz="3200" b="1" i="1" dirty="0">
                <a:effectLst>
                  <a:glow rad="228600">
                    <a:srgbClr val="FFFFFF"/>
                  </a:glow>
                </a:effectLst>
              </a:rPr>
              <a:t>Isa 44:27 names Cyrus 200 </a:t>
            </a:r>
            <a:r>
              <a:rPr lang="en-US" altLang="en-US" sz="3200" b="1" i="1" dirty="0" err="1">
                <a:effectLst/>
              </a:rPr>
              <a:t>y</a:t>
            </a:r>
            <a:r>
              <a:rPr lang="en-US" altLang="en-US" sz="3200" b="1" i="1" dirty="0" err="1">
                <a:effectLst>
                  <a:glow rad="228600">
                    <a:srgbClr val="FFFFFF"/>
                  </a:glow>
                </a:effectLst>
              </a:rPr>
              <a:t>rs</a:t>
            </a:r>
            <a:r>
              <a:rPr lang="en-US" altLang="en-US" sz="3200" b="1" i="1" dirty="0">
                <a:effectLst>
                  <a:glow rad="228600">
                    <a:srgbClr val="FFFFFF"/>
                  </a:glow>
                </a:effectLst>
              </a:rPr>
              <a:t> before birth </a:t>
            </a:r>
            <a:br>
              <a:rPr lang="en-US" altLang="en-US" sz="3200" b="1" i="1" dirty="0">
                <a:effectLst>
                  <a:glow rad="228600">
                    <a:srgbClr val="FFFFFF"/>
                  </a:glow>
                </a:effectLst>
              </a:rPr>
            </a:br>
            <a:r>
              <a:rPr lang="en-US" altLang="en-US" sz="3200" b="1" i="1" dirty="0">
                <a:effectLst>
                  <a:glow rad="228600">
                    <a:srgbClr val="FFFFFF"/>
                  </a:glow>
                </a:effectLst>
              </a:rPr>
              <a:t>Isa 53 Said to be written </a:t>
            </a:r>
            <a:r>
              <a:rPr lang="en-US" altLang="en-US" sz="3200" b="1" i="1" dirty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</a:rPr>
              <a:t>100’s </a:t>
            </a:r>
            <a:r>
              <a:rPr lang="en-US" altLang="en-US" sz="3200" b="1" i="1" dirty="0" err="1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</a:rPr>
              <a:t>yrs</a:t>
            </a:r>
            <a:r>
              <a:rPr lang="en-US" altLang="en-US" sz="3200" b="1" i="1" dirty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</a:rPr>
              <a:t> after Christ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37160" y="5936478"/>
            <a:ext cx="8915401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3200" b="1" i="1" u="sng" dirty="0" smtClean="0">
                <a:solidFill>
                  <a:srgbClr val="CC0000"/>
                </a:solidFill>
                <a:effectLst>
                  <a:glow rad="228600">
                    <a:srgbClr val="FFFFFF"/>
                  </a:glow>
                </a:effectLst>
              </a:rPr>
              <a:t>Answer</a:t>
            </a:r>
            <a:r>
              <a:rPr lang="en-US" altLang="en-US" sz="3200" b="1" i="1" dirty="0" smtClean="0">
                <a:effectLst>
                  <a:glow rad="228600">
                    <a:srgbClr val="FFFFFF"/>
                  </a:glow>
                </a:effectLst>
              </a:rPr>
              <a:t>: </a:t>
            </a:r>
            <a:r>
              <a:rPr lang="en-US" altLang="en-US" sz="3200" b="1" i="1" dirty="0">
                <a:effectLst>
                  <a:glow rad="228600">
                    <a:srgbClr val="FFFFFF"/>
                  </a:glow>
                </a:effectLst>
              </a:rPr>
              <a:t>Dead Sea Scrolls contain </a:t>
            </a:r>
            <a:r>
              <a:rPr lang="en-US" altLang="en-US" sz="3200" b="1" i="1" u="sng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</a:effectLst>
              </a:rPr>
              <a:t>Isaiah</a:t>
            </a:r>
            <a:r>
              <a:rPr lang="en-US" altLang="en-US" sz="3200" b="1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</a:effectLst>
              </a:rPr>
              <a:t> </a:t>
            </a:r>
            <a:r>
              <a:rPr lang="en-US" altLang="en-US" sz="3200" b="1" i="1" dirty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</a:rPr>
              <a:t>written </a:t>
            </a:r>
            <a:br>
              <a:rPr lang="en-US" altLang="en-US" sz="3200" b="1" i="1" dirty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</a:rPr>
            </a:br>
            <a:r>
              <a:rPr lang="en-US" altLang="en-US" sz="3200" b="1" i="1" dirty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</a:rPr>
              <a:t>100 BC</a:t>
            </a:r>
            <a:r>
              <a:rPr lang="en-US" altLang="en-US" sz="3200" b="1" i="1" dirty="0">
                <a:effectLst>
                  <a:glow rad="228600">
                    <a:srgbClr val="FFFFFF"/>
                  </a:glow>
                </a:effectLst>
              </a:rPr>
              <a:t>. </a:t>
            </a:r>
            <a:r>
              <a:rPr lang="en-US" altLang="en-US" sz="3200" b="1" i="1" dirty="0" smtClean="0">
                <a:effectLst>
                  <a:glow rad="228600">
                    <a:srgbClr val="FFFFFF"/>
                  </a:glow>
                </a:effectLst>
              </a:rPr>
              <a:t>But hidden &amp; undiscovered </a:t>
            </a:r>
            <a:r>
              <a:rPr lang="en-US" altLang="en-US" sz="3200" b="1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</a:rPr>
              <a:t>until </a:t>
            </a:r>
            <a:r>
              <a:rPr lang="en-US" altLang="en-US" sz="3200" b="1" i="1" dirty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</a:rPr>
              <a:t>1947</a:t>
            </a:r>
            <a:r>
              <a:rPr lang="en-US" altLang="en-US" sz="3200" b="1" i="1" dirty="0">
                <a:effectLst>
                  <a:glow rad="228600">
                    <a:srgbClr val="FFFFFF"/>
                  </a:glow>
                </a:effectLst>
              </a:rPr>
              <a:t>.</a:t>
            </a:r>
            <a:endParaRPr lang="en-US" altLang="en-US" sz="3200" dirty="0">
              <a:effectLst>
                <a:glow rad="228600">
                  <a:srgbClr val="FFFFFF"/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5017" y="86578"/>
            <a:ext cx="8788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Daniel 10  -  </a:t>
            </a:r>
            <a:r>
              <a:rPr lang="en-US" sz="48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Angel </a:t>
            </a:r>
            <a:r>
              <a:rPr lang="en-US" sz="4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Nations</a:t>
            </a:r>
            <a:endParaRPr lang="en-US" sz="4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1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8" grpId="1"/>
      <p:bldP spid="9" grpId="0" autoUpdateAnimBg="0"/>
      <p:bldP spid="9" grpId="1"/>
      <p:bldP spid="10" grpId="0" autoUpdateAnimBg="0"/>
      <p:bldP spid="10" grpId="1"/>
      <p:bldP spid="11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017" y="86578"/>
            <a:ext cx="8788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Daniel 10  -  </a:t>
            </a:r>
            <a:r>
              <a:rPr lang="en-US" sz="48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Angel </a:t>
            </a:r>
            <a:r>
              <a:rPr lang="en-US" sz="4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Nations</a:t>
            </a:r>
            <a:endParaRPr lang="en-US" sz="4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278158" y="917575"/>
            <a:ext cx="8321040" cy="147828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ts val="3400"/>
              </a:lnSpc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v.2-3 In those days I, Daniel</a:t>
            </a:r>
            <a:r>
              <a:rPr lang="en-US" altLang="en-US" sz="3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i="1" u="sng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 been mourning </a:t>
            </a:r>
            <a:r>
              <a:rPr lang="en-US" altLang="en-US" sz="3200" b="1" i="1" u="sng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en-US" sz="3200" b="1" i="1" u="sng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3200" b="1" i="1" u="sng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three entire </a:t>
            </a:r>
            <a:r>
              <a:rPr lang="en-US" altLang="en-US" sz="3200" b="1" i="1" u="sng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weeks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  I did not eat any </a:t>
            </a: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tasty food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meat, wine..</a:t>
            </a:r>
            <a:endParaRPr lang="en-US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contrast="30000"/>
          </a:blip>
          <a:stretch>
            <a:fillRect/>
          </a:stretch>
        </p:blipFill>
        <p:spPr>
          <a:xfrm>
            <a:off x="265016" y="3243568"/>
            <a:ext cx="4246023" cy="3431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327716" y="2598651"/>
            <a:ext cx="8362632" cy="53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en-US" sz="3200" b="1" i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10:12 He had set his heart on understanding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3288085" y="3352293"/>
            <a:ext cx="5402263" cy="943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en-US" sz="3200" b="1" i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9:26-27 </a:t>
            </a:r>
            <a:r>
              <a:rPr lang="en-US" altLang="en-US" sz="3200" b="1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Prophecy of </a:t>
            </a:r>
            <a:r>
              <a:rPr lang="en-US" altLang="en-US" sz="3200" b="1" i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coming </a:t>
            </a:r>
            <a:br>
              <a:rPr lang="en-US" altLang="en-US" sz="3200" b="1" i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3200" b="1" i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Destruction of Jerusalem AD 70 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4138930" y="4577509"/>
            <a:ext cx="4914583" cy="88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en-US" sz="3200" b="1" i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10:14 Understand what </a:t>
            </a:r>
            <a:br>
              <a:rPr lang="en-US" altLang="en-US" sz="3200" b="1" i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3200" b="1" i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happen in </a:t>
            </a:r>
            <a:r>
              <a:rPr lang="en-US" altLang="en-US" sz="3200" b="1" i="1" u="sng" dirty="0">
                <a:solidFill>
                  <a:srgbClr val="CC0000"/>
                </a:solidFill>
                <a:effectLst>
                  <a:glow rad="139700">
                    <a:srgbClr val="FFFFFF"/>
                  </a:glow>
                </a:effectLst>
              </a:rPr>
              <a:t>latter da</a:t>
            </a:r>
            <a:r>
              <a:rPr lang="en-US" altLang="en-US" sz="3200" b="1" i="1" dirty="0">
                <a:solidFill>
                  <a:srgbClr val="CC0000"/>
                </a:solidFill>
                <a:effectLst>
                  <a:glow rad="139700">
                    <a:srgbClr val="FFFFFF"/>
                  </a:glow>
                </a:effectLst>
              </a:rPr>
              <a:t>y</a:t>
            </a:r>
            <a:r>
              <a:rPr lang="en-US" altLang="en-US" sz="3200" b="1" i="1" u="sng" dirty="0">
                <a:solidFill>
                  <a:srgbClr val="CC0000"/>
                </a:solidFill>
                <a:effectLst>
                  <a:glow rad="139700">
                    <a:srgbClr val="FFFFFF"/>
                  </a:glow>
                </a:effectLst>
              </a:rPr>
              <a:t>s</a:t>
            </a:r>
            <a:endParaRPr lang="en-US" altLang="en-US" sz="3200" b="1" i="1" dirty="0">
              <a:effectLst>
                <a:glow rad="139700">
                  <a:srgbClr val="FFFFFF"/>
                </a:glow>
              </a:effectLst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8156" y="5718378"/>
            <a:ext cx="9127883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3200" b="1" i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eat </a:t>
            </a:r>
            <a:r>
              <a:rPr lang="en-US" altLang="en-US" sz="32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tasty foot, meat </a:t>
            </a:r>
            <a:r>
              <a:rPr lang="en-US" altLang="en-US" sz="3200" b="1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wine</a:t>
            </a:r>
            <a:r>
              <a:rPr lang="en-US" altLang="en-US" sz="3200" b="1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(</a:t>
            </a:r>
            <a:r>
              <a:rPr lang="en-US" altLang="en-US" sz="3200" b="1" i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v.2) He has </a:t>
            </a:r>
            <a:r>
              <a:rPr lang="en-US" altLang="en-US" sz="3200" b="1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been</a:t>
            </a:r>
            <a:br>
              <a:rPr lang="en-US" altLang="en-US" sz="3200" b="1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3200" b="1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fasting. Water &amp; unpleasant food might be allowed.</a:t>
            </a:r>
            <a:endParaRPr lang="en-US" alt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416120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lum bright="-10000" contrast="20000"/>
          </a:blip>
          <a:stretch>
            <a:fillRect/>
          </a:stretch>
        </p:blipFill>
        <p:spPr>
          <a:xfrm>
            <a:off x="4669378" y="3899630"/>
            <a:ext cx="4384136" cy="2925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2023498"/>
              </p:ext>
            </p:extLst>
          </p:nvPr>
        </p:nvGraphicFramePr>
        <p:xfrm>
          <a:off x="213360" y="3903345"/>
          <a:ext cx="4346575" cy="284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Image" r:id="rId4" imgW="5642076" imgH="3697847" progId="Photoshop.Image.5">
                  <p:embed/>
                </p:oleObj>
              </mc:Choice>
              <mc:Fallback>
                <p:oleObj name="Image" r:id="rId4" imgW="5642076" imgH="3697847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" y="3903345"/>
                        <a:ext cx="4346575" cy="28479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reeform 10"/>
          <p:cNvSpPr>
            <a:spLocks/>
          </p:cNvSpPr>
          <p:nvPr/>
        </p:nvSpPr>
        <p:spPr bwMode="auto">
          <a:xfrm>
            <a:off x="2270760" y="4252595"/>
            <a:ext cx="1955800" cy="1714500"/>
          </a:xfrm>
          <a:custGeom>
            <a:avLst/>
            <a:gdLst>
              <a:gd name="T0" fmla="*/ 0 w 1232"/>
              <a:gd name="T1" fmla="*/ 0 h 1080"/>
              <a:gd name="T2" fmla="*/ 152 w 1232"/>
              <a:gd name="T3" fmla="*/ 64 h 1080"/>
              <a:gd name="T4" fmla="*/ 200 w 1232"/>
              <a:gd name="T5" fmla="*/ 92 h 1080"/>
              <a:gd name="T6" fmla="*/ 224 w 1232"/>
              <a:gd name="T7" fmla="*/ 100 h 1080"/>
              <a:gd name="T8" fmla="*/ 272 w 1232"/>
              <a:gd name="T9" fmla="*/ 96 h 1080"/>
              <a:gd name="T10" fmla="*/ 308 w 1232"/>
              <a:gd name="T11" fmla="*/ 84 h 1080"/>
              <a:gd name="T12" fmla="*/ 396 w 1232"/>
              <a:gd name="T13" fmla="*/ 116 h 1080"/>
              <a:gd name="T14" fmla="*/ 408 w 1232"/>
              <a:gd name="T15" fmla="*/ 128 h 1080"/>
              <a:gd name="T16" fmla="*/ 420 w 1232"/>
              <a:gd name="T17" fmla="*/ 132 h 1080"/>
              <a:gd name="T18" fmla="*/ 424 w 1232"/>
              <a:gd name="T19" fmla="*/ 144 h 1080"/>
              <a:gd name="T20" fmla="*/ 436 w 1232"/>
              <a:gd name="T21" fmla="*/ 152 h 1080"/>
              <a:gd name="T22" fmla="*/ 468 w 1232"/>
              <a:gd name="T23" fmla="*/ 196 h 1080"/>
              <a:gd name="T24" fmla="*/ 544 w 1232"/>
              <a:gd name="T25" fmla="*/ 404 h 1080"/>
              <a:gd name="T26" fmla="*/ 612 w 1232"/>
              <a:gd name="T27" fmla="*/ 492 h 1080"/>
              <a:gd name="T28" fmla="*/ 672 w 1232"/>
              <a:gd name="T29" fmla="*/ 604 h 1080"/>
              <a:gd name="T30" fmla="*/ 776 w 1232"/>
              <a:gd name="T31" fmla="*/ 668 h 1080"/>
              <a:gd name="T32" fmla="*/ 896 w 1232"/>
              <a:gd name="T33" fmla="*/ 736 h 1080"/>
              <a:gd name="T34" fmla="*/ 1012 w 1232"/>
              <a:gd name="T35" fmla="*/ 752 h 1080"/>
              <a:gd name="T36" fmla="*/ 1028 w 1232"/>
              <a:gd name="T37" fmla="*/ 776 h 1080"/>
              <a:gd name="T38" fmla="*/ 1044 w 1232"/>
              <a:gd name="T39" fmla="*/ 836 h 1080"/>
              <a:gd name="T40" fmla="*/ 1092 w 1232"/>
              <a:gd name="T41" fmla="*/ 896 h 1080"/>
              <a:gd name="T42" fmla="*/ 1112 w 1232"/>
              <a:gd name="T43" fmla="*/ 932 h 1080"/>
              <a:gd name="T44" fmla="*/ 1120 w 1232"/>
              <a:gd name="T45" fmla="*/ 944 h 1080"/>
              <a:gd name="T46" fmla="*/ 1180 w 1232"/>
              <a:gd name="T47" fmla="*/ 1040 h 1080"/>
              <a:gd name="T48" fmla="*/ 1232 w 1232"/>
              <a:gd name="T49" fmla="*/ 1080 h 1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232" h="1080">
                <a:moveTo>
                  <a:pt x="0" y="0"/>
                </a:moveTo>
                <a:cubicBezTo>
                  <a:pt x="54" y="11"/>
                  <a:pt x="100" y="47"/>
                  <a:pt x="152" y="64"/>
                </a:cubicBezTo>
                <a:cubicBezTo>
                  <a:pt x="170" y="70"/>
                  <a:pt x="184" y="81"/>
                  <a:pt x="200" y="92"/>
                </a:cubicBezTo>
                <a:cubicBezTo>
                  <a:pt x="207" y="97"/>
                  <a:pt x="224" y="100"/>
                  <a:pt x="224" y="100"/>
                </a:cubicBezTo>
                <a:cubicBezTo>
                  <a:pt x="240" y="99"/>
                  <a:pt x="256" y="99"/>
                  <a:pt x="272" y="96"/>
                </a:cubicBezTo>
                <a:cubicBezTo>
                  <a:pt x="284" y="94"/>
                  <a:pt x="308" y="84"/>
                  <a:pt x="308" y="84"/>
                </a:cubicBezTo>
                <a:cubicBezTo>
                  <a:pt x="343" y="89"/>
                  <a:pt x="364" y="105"/>
                  <a:pt x="396" y="116"/>
                </a:cubicBezTo>
                <a:cubicBezTo>
                  <a:pt x="400" y="120"/>
                  <a:pt x="403" y="125"/>
                  <a:pt x="408" y="128"/>
                </a:cubicBezTo>
                <a:cubicBezTo>
                  <a:pt x="412" y="130"/>
                  <a:pt x="417" y="129"/>
                  <a:pt x="420" y="132"/>
                </a:cubicBezTo>
                <a:cubicBezTo>
                  <a:pt x="423" y="135"/>
                  <a:pt x="421" y="141"/>
                  <a:pt x="424" y="144"/>
                </a:cubicBezTo>
                <a:cubicBezTo>
                  <a:pt x="427" y="148"/>
                  <a:pt x="432" y="149"/>
                  <a:pt x="436" y="152"/>
                </a:cubicBezTo>
                <a:cubicBezTo>
                  <a:pt x="447" y="169"/>
                  <a:pt x="450" y="184"/>
                  <a:pt x="468" y="196"/>
                </a:cubicBezTo>
                <a:cubicBezTo>
                  <a:pt x="486" y="268"/>
                  <a:pt x="521" y="334"/>
                  <a:pt x="544" y="404"/>
                </a:cubicBezTo>
                <a:cubicBezTo>
                  <a:pt x="558" y="447"/>
                  <a:pt x="560" y="483"/>
                  <a:pt x="612" y="492"/>
                </a:cubicBezTo>
                <a:cubicBezTo>
                  <a:pt x="648" y="516"/>
                  <a:pt x="637" y="580"/>
                  <a:pt x="672" y="604"/>
                </a:cubicBezTo>
                <a:cubicBezTo>
                  <a:pt x="686" y="646"/>
                  <a:pt x="737" y="655"/>
                  <a:pt x="776" y="668"/>
                </a:cubicBezTo>
                <a:cubicBezTo>
                  <a:pt x="822" y="683"/>
                  <a:pt x="854" y="717"/>
                  <a:pt x="896" y="736"/>
                </a:cubicBezTo>
                <a:cubicBezTo>
                  <a:pt x="933" y="753"/>
                  <a:pt x="971" y="750"/>
                  <a:pt x="1012" y="752"/>
                </a:cubicBezTo>
                <a:cubicBezTo>
                  <a:pt x="1017" y="760"/>
                  <a:pt x="1023" y="768"/>
                  <a:pt x="1028" y="776"/>
                </a:cubicBezTo>
                <a:cubicBezTo>
                  <a:pt x="1038" y="791"/>
                  <a:pt x="1033" y="819"/>
                  <a:pt x="1044" y="836"/>
                </a:cubicBezTo>
                <a:cubicBezTo>
                  <a:pt x="1058" y="858"/>
                  <a:pt x="1074" y="878"/>
                  <a:pt x="1092" y="896"/>
                </a:cubicBezTo>
                <a:cubicBezTo>
                  <a:pt x="1099" y="917"/>
                  <a:pt x="1094" y="904"/>
                  <a:pt x="1112" y="932"/>
                </a:cubicBezTo>
                <a:cubicBezTo>
                  <a:pt x="1115" y="936"/>
                  <a:pt x="1120" y="944"/>
                  <a:pt x="1120" y="944"/>
                </a:cubicBezTo>
                <a:cubicBezTo>
                  <a:pt x="1127" y="991"/>
                  <a:pt x="1141" y="1014"/>
                  <a:pt x="1180" y="1040"/>
                </a:cubicBezTo>
                <a:cubicBezTo>
                  <a:pt x="1192" y="1058"/>
                  <a:pt x="1216" y="1064"/>
                  <a:pt x="1232" y="1080"/>
                </a:cubicBezTo>
              </a:path>
            </a:pathLst>
          </a:custGeom>
          <a:noFill/>
          <a:ln w="57150" cmpd="sng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65017" y="86578"/>
            <a:ext cx="8788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Daniel 10  -  </a:t>
            </a:r>
            <a:r>
              <a:rPr lang="en-US" sz="48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Angel </a:t>
            </a:r>
            <a:r>
              <a:rPr lang="en-US" sz="4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Nations</a:t>
            </a:r>
            <a:endParaRPr lang="en-US" sz="4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201454" y="964088"/>
            <a:ext cx="8717280" cy="116141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ts val="3400"/>
              </a:lnSpc>
            </a:pP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v.4 </a:t>
            </a:r>
            <a:r>
              <a:rPr lang="en-US" altLang="en-US" sz="3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the 24</a:t>
            </a:r>
            <a:r>
              <a:rPr lang="en-US" altLang="en-US" sz="3200" b="1" i="1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altLang="en-US" sz="3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day of the first month 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while I was </a:t>
            </a: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the bank of 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great river... </a:t>
            </a: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he </a:t>
            </a:r>
            <a:r>
              <a:rPr lang="en-US" altLang="en-US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Tigris</a:t>
            </a:r>
            <a:endParaRPr lang="en-US" altLang="en-US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-32702" y="3270885"/>
            <a:ext cx="8949438" cy="1066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ts val="3800"/>
              </a:lnSpc>
            </a:pPr>
            <a:r>
              <a:rPr lang="en-US" altLang="en-US" sz="28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i="1" u="sng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</a:t>
            </a:r>
            <a:r>
              <a:rPr lang="en-US" altLang="en-US" sz="2800" b="1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altLang="en-US" sz="2800" b="1" i="1" u="sng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</a:t>
            </a:r>
            <a:r>
              <a:rPr lang="en-US" altLang="en-US" sz="28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flows over 1,000 miles SE from mountains of Turkey</a:t>
            </a:r>
            <a:br>
              <a:rPr lang="en-US" altLang="en-US" sz="28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8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  to the Persian gulf.</a:t>
            </a:r>
            <a:endParaRPr lang="en-US" altLang="en-US" sz="2800" b="1" i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-2222" y="2883218"/>
            <a:ext cx="9274014" cy="44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previous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vision was situated on the </a:t>
            </a:r>
            <a:r>
              <a:rPr lang="en-US" altLang="en-US" sz="28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Ulai</a:t>
            </a:r>
            <a:r>
              <a:rPr lang="en-US" altLang="en-US" sz="28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Elam </a:t>
            </a:r>
            <a:r>
              <a:rPr lang="en-US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 8:2)</a:t>
            </a:r>
            <a:endParaRPr lang="en-US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-2222" y="2327910"/>
            <a:ext cx="9226437" cy="44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days after </a:t>
            </a:r>
            <a:r>
              <a:rPr lang="en-US" altLang="en-US" sz="28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Feast of Unleavened Bread </a:t>
            </a:r>
            <a:r>
              <a:rPr lang="en-US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15t</a:t>
            </a:r>
            <a:r>
              <a:rPr lang="en-US" altLang="en-US" sz="28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-21</a:t>
            </a:r>
            <a:r>
              <a:rPr lang="en-US" altLang="en-US" sz="28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 12:18)</a:t>
            </a:r>
            <a:endParaRPr lang="en-US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4132263" y="5376863"/>
            <a:ext cx="1371600" cy="304800"/>
          </a:xfrm>
          <a:prstGeom prst="leftRightArrow">
            <a:avLst>
              <a:gd name="adj1" fmla="val 50000"/>
              <a:gd name="adj2" fmla="val 90000"/>
            </a:avLst>
          </a:prstGeom>
          <a:gradFill rotWithShape="0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FF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7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utoUpdateAnimBg="0"/>
      <p:bldP spid="5" grpId="0" autoUpdateAnimBg="0"/>
      <p:bldP spid="6" grpId="0" autoUpdateAnimBg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lum bright="10000" contrast="10000"/>
          </a:blip>
          <a:stretch>
            <a:fillRect/>
          </a:stretch>
        </p:blipFill>
        <p:spPr>
          <a:xfrm>
            <a:off x="6895029" y="1803165"/>
            <a:ext cx="1729017" cy="4317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Rectangle 18"/>
          <p:cNvSpPr/>
          <p:nvPr/>
        </p:nvSpPr>
        <p:spPr>
          <a:xfrm>
            <a:off x="265017" y="1803165"/>
            <a:ext cx="6927353" cy="964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3400"/>
              </a:lnSpc>
            </a:pPr>
            <a:r>
              <a:rPr lang="en-US" altLang="en-US" sz="3200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		</a:t>
            </a:r>
            <a:r>
              <a:rPr lang="en-US" altLang="en-US" sz="3200" b="1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Sanctity of clothing for  </a:t>
            </a:r>
            <a:br>
              <a:rPr lang="en-US" altLang="en-US" sz="3200" b="1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3200" b="1" i="1" dirty="0" smtClean="0">
                <a:solidFill>
                  <a:srgbClr val="C00000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Angels</a:t>
            </a:r>
            <a:r>
              <a:rPr lang="en-US" altLang="en-US" sz="3200" b="1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(Ezek 9:2;  Dan 12:6-7; Rev 15;6).</a:t>
            </a:r>
            <a:endParaRPr lang="en-US" altLang="en-US" sz="3200" b="1" dirty="0">
              <a:effectLst>
                <a:glow rad="1397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6680" y="1066820"/>
            <a:ext cx="8945880" cy="49974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ts val="3400"/>
              </a:lnSpc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v.5 I lifted up my eyes and there was a </a:t>
            </a:r>
            <a:r>
              <a:rPr lang="en-US" altLang="en-US" sz="32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certain man</a:t>
            </a: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</a:t>
            </a:r>
            <a:endParaRPr lang="en-US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5017" y="86578"/>
            <a:ext cx="8788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Daniel 10  -  </a:t>
            </a:r>
            <a:r>
              <a:rPr lang="en-US" sz="48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Angel </a:t>
            </a:r>
            <a:r>
              <a:rPr lang="en-US" sz="4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Nations</a:t>
            </a:r>
            <a:endParaRPr lang="en-US" sz="4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4057" y="3667625"/>
            <a:ext cx="4736747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US" sz="3200" b="1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v.6 His </a:t>
            </a:r>
            <a:r>
              <a:rPr lang="en-US" sz="3200" b="1" i="1" dirty="0" smtClean="0">
                <a:solidFill>
                  <a:srgbClr val="0000CC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</a:t>
            </a:r>
            <a:r>
              <a:rPr lang="en-US" sz="3200" b="1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</a:t>
            </a:r>
            <a:r>
              <a:rPr lang="en-US" sz="3200" b="1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 </a:t>
            </a:r>
            <a:r>
              <a:rPr lang="en-US" sz="3200" b="1" i="1" dirty="0" smtClean="0">
                <a:solidFill>
                  <a:srgbClr val="C00000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beryl:</a:t>
            </a:r>
            <a:r>
              <a:rPr lang="en-US" sz="3200" b="1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200" b="1" dirty="0">
              <a:effectLst>
                <a:glow rad="1397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558" y="2165740"/>
            <a:ext cx="284441" cy="30245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1997" y="2165887"/>
            <a:ext cx="283968" cy="30195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50999" y="3561956"/>
            <a:ext cx="699757" cy="62633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3" name="TextBox 22"/>
          <p:cNvSpPr txBox="1"/>
          <p:nvPr/>
        </p:nvSpPr>
        <p:spPr>
          <a:xfrm>
            <a:off x="4869773" y="3651113"/>
            <a:ext cx="1233645" cy="508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Topaz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4057" y="1766384"/>
            <a:ext cx="2893985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3400"/>
              </a:lnSpc>
            </a:pPr>
            <a:r>
              <a:rPr lang="en-US" altLang="en-US" sz="3200" b="1" i="1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Dressed </a:t>
            </a:r>
            <a:r>
              <a:rPr lang="en-US" altLang="en-US" sz="3200" b="1" i="1" dirty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US" altLang="en-US" sz="3200" b="1" i="1" u="sng" dirty="0" smtClean="0">
                <a:solidFill>
                  <a:srgbClr val="0000CC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linen</a:t>
            </a:r>
            <a:endParaRPr lang="en-US" altLang="en-US" sz="3200" dirty="0">
              <a:solidFill>
                <a:srgbClr val="0000CC"/>
              </a:solidFill>
              <a:effectLst>
                <a:glow rad="1397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328" y="4317016"/>
            <a:ext cx="8848503" cy="50847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US" sz="3200" b="1" i="1" dirty="0" smtClean="0">
                <a:solidFill>
                  <a:srgbClr val="0000CC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</a:t>
            </a:r>
            <a:r>
              <a:rPr lang="en-US" sz="3200" b="1" dirty="0" smtClean="0">
                <a:solidFill>
                  <a:prstClr val="black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>
                <a:solidFill>
                  <a:prstClr val="black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 the </a:t>
            </a:r>
            <a:r>
              <a:rPr lang="en-US" sz="3200" b="1" dirty="0" smtClean="0">
                <a:solidFill>
                  <a:prstClr val="black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appearance </a:t>
            </a:r>
            <a:r>
              <a:rPr lang="en-US" sz="3200" b="1" dirty="0">
                <a:solidFill>
                  <a:prstClr val="black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sz="3200" b="1" i="1" dirty="0" smtClean="0">
                <a:solidFill>
                  <a:srgbClr val="C00000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lightning</a:t>
            </a:r>
            <a:r>
              <a:rPr lang="en-US" sz="3200" b="1" dirty="0" smtClean="0">
                <a:solidFill>
                  <a:prstClr val="black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  <a:r>
              <a:rPr lang="en-US" sz="3200" b="1" i="1" dirty="0">
                <a:solidFill>
                  <a:prstClr val="black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 </a:t>
            </a:r>
            <a:r>
              <a:rPr lang="en-US" sz="3200" b="1" i="1" dirty="0" smtClean="0">
                <a:solidFill>
                  <a:prstClr val="black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1:14</a:t>
            </a:r>
            <a:r>
              <a:rPr lang="en-US" sz="3200" b="1" i="1" baseline="30000" dirty="0" smtClean="0">
                <a:solidFill>
                  <a:prstClr val="black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3200" b="1" i="1" dirty="0" smtClean="0">
                <a:solidFill>
                  <a:prstClr val="black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200" b="1" i="1" dirty="0">
              <a:solidFill>
                <a:prstClr val="black"/>
              </a:solidFill>
              <a:effectLst>
                <a:glow rad="1397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328" y="4921436"/>
            <a:ext cx="8111551" cy="508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3200"/>
              </a:lnSpc>
            </a:pPr>
            <a:r>
              <a:rPr lang="en-US" sz="3200" b="1" i="1" dirty="0" smtClean="0">
                <a:solidFill>
                  <a:srgbClr val="0000CC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Eyes</a:t>
            </a:r>
            <a:r>
              <a:rPr lang="en-US" sz="3200" b="1" dirty="0" smtClean="0">
                <a:solidFill>
                  <a:prstClr val="black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>
                <a:solidFill>
                  <a:prstClr val="black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 like flaming </a:t>
            </a:r>
            <a:r>
              <a:rPr lang="en-US" sz="3200" b="1" i="1" dirty="0" smtClean="0">
                <a:solidFill>
                  <a:srgbClr val="C00000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torches</a:t>
            </a:r>
            <a:r>
              <a:rPr lang="en-US" sz="3200" b="1" dirty="0" smtClean="0">
                <a:solidFill>
                  <a:prstClr val="black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3200" b="1" i="1" dirty="0" smtClean="0">
                <a:solidFill>
                  <a:prstClr val="black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 1:14</a:t>
            </a:r>
            <a:r>
              <a:rPr lang="en-US" sz="3200" b="1" i="1" baseline="30000" dirty="0" smtClean="0">
                <a:solidFill>
                  <a:prstClr val="black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en-US" sz="3200" b="1" i="1" baseline="30000" dirty="0">
              <a:solidFill>
                <a:prstClr val="black"/>
              </a:solidFill>
              <a:effectLst>
                <a:glow rad="1397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8337" y="6207269"/>
            <a:ext cx="8677188" cy="508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US" sz="3200" b="1" i="1" dirty="0" smtClean="0">
                <a:solidFill>
                  <a:srgbClr val="0000CC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Voice </a:t>
            </a:r>
            <a:r>
              <a:rPr lang="en-US" sz="3200" b="1" dirty="0" smtClean="0">
                <a:solidFill>
                  <a:prstClr val="black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 </a:t>
            </a:r>
            <a:r>
              <a:rPr lang="en-US" sz="3200" b="1" dirty="0">
                <a:solidFill>
                  <a:prstClr val="black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sound of a </a:t>
            </a:r>
            <a:r>
              <a:rPr lang="en-US" sz="3200" b="1" dirty="0" smtClean="0">
                <a:solidFill>
                  <a:prstClr val="black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multitude.  </a:t>
            </a:r>
            <a:r>
              <a:rPr lang="en-US" sz="3200" b="1" i="1" dirty="0" smtClean="0">
                <a:solidFill>
                  <a:prstClr val="black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 1:15</a:t>
            </a:r>
            <a:r>
              <a:rPr lang="en-US" sz="3200" b="1" i="1" baseline="30000" dirty="0" smtClean="0">
                <a:solidFill>
                  <a:prstClr val="black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en-US" sz="3200" b="1" i="1" baseline="30000" dirty="0">
              <a:solidFill>
                <a:prstClr val="black"/>
              </a:solidFill>
              <a:effectLst>
                <a:glow rad="1397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8337" y="5583853"/>
            <a:ext cx="8985663" cy="508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3200"/>
              </a:lnSpc>
            </a:pPr>
            <a:r>
              <a:rPr lang="en-US" sz="3200" b="1" i="1" dirty="0" smtClean="0">
                <a:solidFill>
                  <a:srgbClr val="0000CC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Arms</a:t>
            </a:r>
            <a:r>
              <a:rPr lang="en-US" sz="3200" b="1" dirty="0" smtClean="0">
                <a:solidFill>
                  <a:prstClr val="black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feet </a:t>
            </a:r>
            <a:r>
              <a:rPr lang="en-US" sz="3200" b="1" dirty="0">
                <a:solidFill>
                  <a:prstClr val="black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 </a:t>
            </a:r>
            <a:r>
              <a:rPr lang="en-US" sz="3200" b="1" dirty="0" smtClean="0">
                <a:solidFill>
                  <a:prstClr val="black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gleam of polished </a:t>
            </a:r>
            <a:r>
              <a:rPr lang="en-US" sz="3200" b="1" i="1" dirty="0" smtClean="0">
                <a:solidFill>
                  <a:srgbClr val="C00000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bronze  </a:t>
            </a:r>
            <a:r>
              <a:rPr lang="en-US" sz="3200" b="1" i="1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 1:15</a:t>
            </a:r>
            <a:r>
              <a:rPr lang="en-US" sz="3200" b="1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200" b="1" dirty="0">
              <a:effectLst>
                <a:glow rad="1397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7354" y="2978294"/>
            <a:ext cx="3246671" cy="508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US" sz="3200" b="1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Belt of pure </a:t>
            </a:r>
            <a:r>
              <a:rPr lang="en-US" sz="3200" b="1" i="1" dirty="0" smtClean="0">
                <a:solidFill>
                  <a:srgbClr val="C00000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gold:</a:t>
            </a:r>
            <a:r>
              <a:rPr lang="en-US" sz="3200" b="1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200" b="1" dirty="0">
              <a:effectLst>
                <a:glow rad="1397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296402" y="2937691"/>
            <a:ext cx="4190247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3400"/>
              </a:lnSpc>
            </a:pPr>
            <a:r>
              <a:rPr lang="en-US" altLang="en-US" sz="3200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Interwoven </a:t>
            </a:r>
            <a:r>
              <a:rPr lang="en-US" altLang="en-US" sz="3200" b="1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(Rev 1:13).</a:t>
            </a:r>
            <a:endParaRPr lang="en-US" altLang="en-US" sz="3200" b="1" dirty="0">
              <a:effectLst>
                <a:glow rad="1397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594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3" dur="indefinit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4" dur="indefinit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4" grpId="0"/>
      <p:bldP spid="4" grpId="1"/>
      <p:bldP spid="23" grpId="0"/>
      <p:bldP spid="23" grpId="1"/>
      <p:bldP spid="10" grpId="0"/>
      <p:bldP spid="10" grpId="1"/>
      <p:bldP spid="5" grpId="0"/>
      <p:bldP spid="5" grpId="1"/>
      <p:bldP spid="6" grpId="0"/>
      <p:bldP spid="6" grpId="1"/>
      <p:bldP spid="8" grpId="0" build="allAtOnce"/>
      <p:bldP spid="20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1441" y="1027289"/>
            <a:ext cx="8924544" cy="166104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ts val="3400"/>
              </a:lnSpc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 </a:t>
            </a: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10:9  I 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heard the sound of his </a:t>
            </a: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words &amp; as 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soon </a:t>
            </a: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heard the </a:t>
            </a: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 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his words</a:t>
            </a:r>
            <a:r>
              <a:rPr lang="en-US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 fell into a deep </a:t>
            </a:r>
            <a:r>
              <a:rPr lang="en-US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sleep on </a:t>
            </a:r>
            <a:r>
              <a:rPr lang="en-US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face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with </a:t>
            </a: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 to the ground.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rcRect r="35459"/>
          <a:stretch/>
        </p:blipFill>
        <p:spPr>
          <a:xfrm>
            <a:off x="566450" y="3017520"/>
            <a:ext cx="1847566" cy="3840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</a:blip>
          <a:srcRect l="61385" t="65512" r="678" b="7520"/>
          <a:stretch/>
        </p:blipFill>
        <p:spPr>
          <a:xfrm>
            <a:off x="2414016" y="4562755"/>
            <a:ext cx="2045546" cy="22952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5017" y="86578"/>
            <a:ext cx="8788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Daniel 10  -  </a:t>
            </a:r>
            <a:r>
              <a:rPr lang="en-US" sz="48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Angel </a:t>
            </a:r>
            <a:r>
              <a:rPr lang="en-US" sz="4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Nations</a:t>
            </a:r>
            <a:endParaRPr lang="en-US" sz="4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67712" y="2925354"/>
            <a:ext cx="6217919" cy="140038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ts val="3400"/>
              </a:lnSpc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Then behold, a hand touched </a:t>
            </a: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 and  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 me trembling on </a:t>
            </a: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</a:t>
            </a: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hands </a:t>
            </a:r>
            <a:r>
              <a:rPr lang="en-US" altLang="en-US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knees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63649" y="4562755"/>
            <a:ext cx="3648755" cy="18364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32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Passing out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</a:t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presence of a </a:t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heavenly beings. </a:t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(Dan 8:18; Rev 1:17)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373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017" y="86578"/>
            <a:ext cx="8788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Daniel 10  -  </a:t>
            </a:r>
            <a:r>
              <a:rPr lang="en-US" sz="48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Angel </a:t>
            </a:r>
            <a:r>
              <a:rPr lang="en-US" sz="4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Nations</a:t>
            </a:r>
            <a:endParaRPr lang="en-US" sz="4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6305" y="1027289"/>
            <a:ext cx="8833104" cy="248400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ts val="3400"/>
              </a:lnSpc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 </a:t>
            </a: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10:12  Do 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be afraid, Daniel, for </a:t>
            </a:r>
            <a:r>
              <a:rPr lang="en-US" altLang="en-US" sz="3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the </a:t>
            </a: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32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</a:t>
            </a:r>
            <a:r>
              <a:rPr lang="en-US" altLang="en-US" sz="3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 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</a:t>
            </a: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 your heart on </a:t>
            </a:r>
            <a:r>
              <a:rPr lang="en-US" altLang="en-US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understanding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and 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</a:t>
            </a:r>
            <a:r>
              <a:rPr lang="en-US" altLang="en-US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humbling</a:t>
            </a: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yourself </a:t>
            </a: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before 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God, </a:t>
            </a: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 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words were heard, and I have come </a:t>
            </a: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response to 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words.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rcRect r="35459"/>
          <a:stretch/>
        </p:blipFill>
        <p:spPr>
          <a:xfrm>
            <a:off x="402336" y="2448293"/>
            <a:ext cx="2121408" cy="44097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215" y="3913633"/>
            <a:ext cx="2048434" cy="294436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38817" y="3885051"/>
            <a:ext cx="4572000" cy="96436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3400"/>
              </a:lnSpc>
            </a:pPr>
            <a:r>
              <a:rPr lang="nl-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 </a:t>
            </a:r>
            <a:r>
              <a:rPr lang="nl-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10:11  </a:t>
            </a:r>
            <a:r>
              <a:rPr lang="nl-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Daniel, man of </a:t>
            </a:r>
            <a:r>
              <a:rPr lang="nl-NL" sz="32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</a:t>
            </a:r>
            <a:r>
              <a:rPr lang="nl-NL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nl-NL" sz="32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 </a:t>
            </a:r>
            <a:r>
              <a:rPr lang="nl-NL" sz="32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esteem</a:t>
            </a:r>
            <a:r>
              <a:rPr lang="nl-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High praise.</a:t>
            </a:r>
            <a:endParaRPr lang="nl-N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38817" y="4949666"/>
            <a:ext cx="4572000" cy="14003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3400"/>
              </a:lnSpc>
            </a:pPr>
            <a:r>
              <a:rPr lang="nl-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 </a:t>
            </a:r>
            <a:r>
              <a:rPr lang="nl-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10:12  </a:t>
            </a:r>
            <a:r>
              <a:rPr lang="nl-NL" sz="32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the first da</a:t>
            </a:r>
            <a:r>
              <a:rPr lang="nl-NL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y:</a:t>
            </a:r>
            <a:r>
              <a:rPr lang="nl-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God listened immediately!</a:t>
            </a:r>
            <a:endParaRPr lang="nl-N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677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1041" y="943463"/>
            <a:ext cx="8156448" cy="1836400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10:13  "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</a:t>
            </a:r>
            <a:r>
              <a:rPr lang="en-US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prince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kingdom of Persia </a:t>
            </a:r>
            <a:r>
              <a:rPr lang="en-US" sz="3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withstanding me for </a:t>
            </a:r>
            <a:r>
              <a:rPr lang="en-US" sz="32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 </a:t>
            </a:r>
            <a:r>
              <a:rPr lang="en-US" sz="3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days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then behold, Michael, one of the chief princes,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came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help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me.”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5017" y="86578"/>
            <a:ext cx="8788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Daniel 10  -  </a:t>
            </a:r>
            <a:r>
              <a:rPr lang="en-US" sz="48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Angel </a:t>
            </a:r>
            <a:r>
              <a:rPr lang="en-US" sz="4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Nations</a:t>
            </a:r>
            <a:endParaRPr lang="en-US" sz="4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6729" y="3124390"/>
            <a:ext cx="48498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200" b="1" dirty="0"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angel of darkness that represented the Persian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world-power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withstood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angel who was coming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relieve Daniel, as the representative of God's people Israel.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JFB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6581" y="3124391"/>
            <a:ext cx="3640908" cy="3477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072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5017" y="1133856"/>
            <a:ext cx="8723376" cy="1836400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10:14  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"Now I have come to give you an understanding of what will happen to your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 </a:t>
            </a:r>
            <a:r>
              <a:rPr lang="en-US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latter days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for the vision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pertains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 days yet future."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5017" y="86578"/>
            <a:ext cx="8788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Daniel 10  -  </a:t>
            </a:r>
            <a:r>
              <a:rPr lang="en-US" sz="48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Angel </a:t>
            </a:r>
            <a:r>
              <a:rPr lang="en-US" sz="4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Nations</a:t>
            </a:r>
            <a:endParaRPr lang="en-US" sz="4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rcRect r="35459"/>
          <a:stretch/>
        </p:blipFill>
        <p:spPr>
          <a:xfrm>
            <a:off x="402336" y="2448293"/>
            <a:ext cx="2121408" cy="4409707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189448" y="3186972"/>
            <a:ext cx="691105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en-US" sz="3200" b="1" u="sng" dirty="0" smtClean="0">
                <a:solidFill>
                  <a:srgbClr val="CC0000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Latter </a:t>
            </a:r>
            <a:r>
              <a:rPr lang="en-US" altLang="en-US" sz="3200" b="1" u="sng" dirty="0">
                <a:solidFill>
                  <a:srgbClr val="CC0000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days</a:t>
            </a:r>
            <a:r>
              <a:rPr lang="en-US" altLang="en-US" sz="3200" b="1" dirty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altLang="en-US" sz="3200" b="1" dirty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prior to fall of Jeru AD 70. </a:t>
            </a:r>
            <a:br>
              <a:rPr lang="en-US" altLang="en-US" sz="3200" b="1" dirty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3200" b="1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altLang="en-US" sz="3200" b="1" dirty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Acts 2:16-17) </a:t>
            </a:r>
            <a:r>
              <a:rPr lang="en-US" altLang="en-US" sz="3200" b="1" i="1" dirty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Details of Chap 11 cover </a:t>
            </a:r>
            <a:br>
              <a:rPr lang="en-US" altLang="en-US" sz="3200" b="1" i="1" dirty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3200" b="1" i="1" dirty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Persia to the fall of Jerusalem.</a:t>
            </a:r>
            <a:endParaRPr lang="en-US" altLang="en-US" sz="3200" b="1" dirty="0">
              <a:effectLst>
                <a:glow rad="1397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02336" y="4653146"/>
            <a:ext cx="8529526" cy="1329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en-US" sz="3200" b="1" dirty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v.16 </a:t>
            </a:r>
            <a:r>
              <a:rPr lang="en-US" altLang="en-US" sz="3200" b="1" u="sng" dirty="0">
                <a:solidFill>
                  <a:srgbClr val="CC0000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Behold one resembling a human</a:t>
            </a:r>
            <a:r>
              <a:rPr lang="en-US" altLang="en-US" sz="3200" b="1" dirty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-- </a:t>
            </a:r>
            <a:r>
              <a:rPr lang="en-US" altLang="en-US" sz="3200" b="1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same </a:t>
            </a:r>
            <a:br>
              <a:rPr lang="en-US" altLang="en-US" sz="3200" b="1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3200" b="1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being </a:t>
            </a:r>
            <a:r>
              <a:rPr lang="en-US" altLang="en-US" sz="3200" b="1" dirty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in v.5 except less startling </a:t>
            </a:r>
            <a:r>
              <a:rPr lang="en-US" altLang="en-US" sz="3200" b="1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  </a:t>
            </a:r>
            <a:r>
              <a:rPr lang="en-US" altLang="en-US" sz="2400" b="1" i="1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(Leupold</a:t>
            </a:r>
            <a:r>
              <a:rPr lang="en-US" altLang="en-US" sz="2400" b="1" i="1" dirty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altLang="en-US" sz="2400" b="1" dirty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400" b="1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en-US" sz="2400" b="1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400" b="1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       </a:t>
            </a:r>
            <a:r>
              <a:rPr lang="en-US" altLang="en-US" sz="3200" b="1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Compare </a:t>
            </a:r>
            <a:r>
              <a:rPr lang="en-US" altLang="en-US" sz="3200" b="1" dirty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Daniel’s </a:t>
            </a:r>
            <a:r>
              <a:rPr lang="en-US" altLang="en-US" sz="3200" b="1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response in this verse.</a:t>
            </a:r>
            <a:endParaRPr lang="en-US" altLang="en-US" sz="3200" b="1" dirty="0">
              <a:effectLst>
                <a:glow rad="1397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438720" y="6015853"/>
            <a:ext cx="7493142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3200" b="1" dirty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isn’t this </a:t>
            </a:r>
            <a:r>
              <a:rPr lang="en-US" altLang="en-US" sz="3200" b="1" dirty="0">
                <a:solidFill>
                  <a:srgbClr val="C00000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</a:t>
            </a:r>
            <a:r>
              <a:rPr lang="en-US" altLang="en-US" sz="3200" b="1" dirty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He needed help (v.13)</a:t>
            </a:r>
          </a:p>
        </p:txBody>
      </p:sp>
    </p:spTree>
    <p:extLst>
      <p:ext uri="{BB962C8B-B14F-4D97-AF65-F5344CB8AC3E}">
        <p14:creationId xmlns:p14="http://schemas.microsoft.com/office/powerpoint/2010/main" val="235297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6" grpId="1"/>
      <p:bldP spid="7" grpId="0" autoUpdateAnimBg="0"/>
      <p:bldP spid="7" grpId="1"/>
      <p:bldP spid="9" grpId="0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476</TotalTime>
  <Words>568</Words>
  <Application>Microsoft Office PowerPoint</Application>
  <PresentationFormat>On-screen Show (4:3)</PresentationFormat>
  <Paragraphs>58</Paragraphs>
  <Slides>11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Hawthorne</dc:creator>
  <cp:lastModifiedBy>Paul Hawthorne</cp:lastModifiedBy>
  <cp:revision>45</cp:revision>
  <dcterms:created xsi:type="dcterms:W3CDTF">2017-05-08T21:06:46Z</dcterms:created>
  <dcterms:modified xsi:type="dcterms:W3CDTF">2017-05-10T21:00:51Z</dcterms:modified>
</cp:coreProperties>
</file>