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65" r:id="rId6"/>
    <p:sldId id="260" r:id="rId7"/>
    <p:sldId id="266" r:id="rId8"/>
    <p:sldId id="261" r:id="rId9"/>
    <p:sldId id="267" r:id="rId10"/>
    <p:sldId id="268" r:id="rId11"/>
    <p:sldId id="269" r:id="rId12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Pieces NFI" panose="02000000000000000000" pitchFamily="50" charset="0"/>
      <p:regular r:id="rId16"/>
    </p:embeddedFont>
    <p:embeddedFont>
      <p:font typeface="Helvetica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anklin Gothic Heavy" panose="020B090302010202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CC33"/>
    <a:srgbClr val="0000CC"/>
    <a:srgbClr val="680000"/>
    <a:srgbClr val="000D18"/>
    <a:srgbClr val="000000"/>
    <a:srgbClr val="28500C"/>
    <a:srgbClr val="CC0000"/>
    <a:srgbClr val="FF33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798" autoAdjust="0"/>
  </p:normalViewPr>
  <p:slideViewPr>
    <p:cSldViewPr snapToGrid="0">
      <p:cViewPr varScale="1">
        <p:scale>
          <a:sx n="39" d="100"/>
          <a:sy n="39" d="100"/>
        </p:scale>
        <p:origin x="154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DACE6-C14A-4FD1-B384-C80DA1606351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50125-4FFD-486E-932E-54CEFB892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believe that manly men are essential for building healthy churches.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Manly men and courageous women are not ones who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bench press 400#.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don’t flatten NFL running backs, quarter backs or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linebakers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Manly men and courageous women are ones who have a passion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Christ and His church. Warriors can come in any size, shape, and style;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they all love the Lord and are serious about building God’s kingdom.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9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 of the phrase “</a:t>
            </a: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Lord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shows that Paul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make decisions based his own wishes, but he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submits everything to the Lord’s His will.</a:t>
            </a:r>
          </a:p>
          <a:p>
            <a:endParaRPr lang="en-US" dirty="0" smtClean="0"/>
          </a:p>
          <a:p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expect to find encouragement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knowing how believers are doing?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are you cynical, critical, and pessimistic?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manly man, has the responsibility to lead their family in optimism.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single,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also have a responsibility in the church to set an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of confident hope and expectation for your church family. 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3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Sail down Italian</a:t>
            </a:r>
            <a:r>
              <a:rPr lang="en-US" b="1" baseline="0" dirty="0" smtClean="0"/>
              <a:t> peninsula along Tyrrhenian Sea,</a:t>
            </a:r>
            <a:br>
              <a:rPr lang="en-US" b="1" baseline="0" dirty="0" smtClean="0"/>
            </a:br>
            <a:r>
              <a:rPr lang="en-US" b="1" baseline="0" dirty="0" smtClean="0"/>
              <a:t>Cross the strait of </a:t>
            </a:r>
            <a:r>
              <a:rPr lang="en-US" b="1" baseline="0" dirty="0" err="1" smtClean="0"/>
              <a:t>Mesina</a:t>
            </a:r>
            <a:r>
              <a:rPr lang="en-US" b="1" baseline="0" dirty="0" smtClean="0"/>
              <a:t>.</a:t>
            </a:r>
            <a:br>
              <a:rPr lang="en-US" b="1" baseline="0" dirty="0" smtClean="0"/>
            </a:br>
            <a:r>
              <a:rPr lang="en-US" b="1" baseline="0" dirty="0" smtClean="0"/>
              <a:t>Sail East across the Ionian sea south of the Adriatic.</a:t>
            </a:r>
            <a:br>
              <a:rPr lang="en-US" b="1" baseline="0" dirty="0" smtClean="0"/>
            </a:br>
            <a:r>
              <a:rPr lang="en-US" b="1" baseline="0" dirty="0" smtClean="0"/>
              <a:t>Sail east of the Gulf of Corinth</a:t>
            </a:r>
          </a:p>
          <a:p>
            <a:r>
              <a:rPr lang="en-US" b="1" baseline="0" dirty="0" smtClean="0"/>
              <a:t>Disembark and travel 17 miles east.</a:t>
            </a:r>
            <a:br>
              <a:rPr lang="en-US" b="1" baseline="0" dirty="0" smtClean="0"/>
            </a:br>
            <a:r>
              <a:rPr lang="en-US" b="1" baseline="0" dirty="0" smtClean="0"/>
              <a:t>Board another ship or take the road heading north to Philippi.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Phil 2:20 “I have no one else of </a:t>
            </a:r>
            <a:r>
              <a:rPr lang="en-US" b="1" i="1" u="sng" dirty="0" smtClean="0"/>
              <a:t>Kindred Spirit</a:t>
            </a:r>
            <a:r>
              <a:rPr lang="en-US" b="1" i="1" dirty="0" smtClean="0"/>
              <a:t>”  lit equal-souled.</a:t>
            </a:r>
            <a:r>
              <a:rPr lang="en-US" b="1" i="1" baseline="0" dirty="0" smtClean="0"/>
              <a:t>  </a:t>
            </a:r>
            <a:r>
              <a:rPr lang="en-US" baseline="0" dirty="0" smtClean="0"/>
              <a:t>Such total agreement.</a:t>
            </a:r>
          </a:p>
          <a:p>
            <a:endParaRPr lang="en-US" baseline="0" dirty="0" smtClean="0"/>
          </a:p>
          <a:p>
            <a:r>
              <a:rPr lang="en-US" b="1" i="1" u="none" baseline="0" dirty="0" smtClean="0"/>
              <a:t>Phil 2:21 </a:t>
            </a:r>
            <a:r>
              <a:rPr lang="en-US" b="1" i="1" u="sng" baseline="0" dirty="0" smtClean="0"/>
              <a:t>They all seek after their own interests</a:t>
            </a:r>
            <a:r>
              <a:rPr lang="en-US" b="1" i="1" baseline="0" dirty="0" smtClean="0"/>
              <a:t>–</a:t>
            </a:r>
            <a:br>
              <a:rPr lang="en-US" b="1" i="1" baseline="0" dirty="0" smtClean="0"/>
            </a:br>
            <a:r>
              <a:rPr lang="en-US" b="1" i="1" baseline="0" dirty="0" smtClean="0"/>
              <a:t>Later like Demas (2 Tim 4:10) loved this present world.</a:t>
            </a:r>
          </a:p>
          <a:p>
            <a:endParaRPr lang="en-US" b="1" i="1" baseline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Share Paul’s desire bless others (see 1 Cor 10:33) Seeking their</a:t>
            </a:r>
            <a:r>
              <a:rPr lang="en-US" sz="12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profit.</a:t>
            </a: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Manly men and courageous women focus on building up others—thereby building the </a:t>
            </a:r>
            <a:r>
              <a:rPr lang="en-US" sz="1200" b="1" i="1" kern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churh</a:t>
            </a: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1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Timothy has demonstrated his worthiness as a servant of Christ</a:t>
            </a:r>
            <a:br>
              <a:rPr lang="en-US" sz="1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and of Paul for more than ten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name in Greek means “he honors God.” Tim is living up to his name.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does not cave under pressure. Instead, he proves himself over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been said that people are like teabags...you never know how strong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until you drop them in hot water.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you a flash in the pan? Are you a one-hit wonder?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so, recalibrate your spiritual life and commit for long haul service.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Men, what is your excuse?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greatest gifts you can give your spouse and children is to take them to church.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to be a manly man, you must--I repeat, MUST--show spiritual leadership in your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Pack your Bible and your family and take them to church.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Remember, you are the spiritual thermostat in the home.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spiritual involvement in the lives of your family members is critical.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if you’re not married or don’t have children, you can invest well in up and coming Young People.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0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 WORKER</a:t>
            </a:r>
            <a:r>
              <a:rPr lang="en-US" sz="1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Bring money.  Get food, reaching people for Paul </a:t>
            </a:r>
            <a:br>
              <a:rPr lang="en-US" sz="1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bring them, possibly transcribing letters.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would call me a brother, a fellow worker, and a fellow soldier (2:25)?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other Christians honestly use these descriptions about me?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would I describe with these terms in my life?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has helped me grow spiritually?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I regularly express my deep love, respect, and appreciation for this person?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will I do so today?</a:t>
            </a:r>
          </a:p>
          <a:p>
            <a:endParaRPr lang="en-U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u="sng" dirty="0" smtClean="0"/>
              <a:t>FELLOW</a:t>
            </a:r>
            <a:r>
              <a:rPr lang="en-US" b="1" i="1" u="sng" baseline="0" dirty="0" smtClean="0"/>
              <a:t> SOLDIER</a:t>
            </a:r>
            <a:r>
              <a:rPr lang="en-US" b="1" baseline="0" dirty="0" smtClean="0"/>
              <a:t>: </a:t>
            </a:r>
            <a:r>
              <a:rPr lang="en-US" sz="1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Epaphroditus  is a battle-tested warrior</a:t>
            </a:r>
            <a:r>
              <a:rPr lang="en-US" sz="1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MESSENGER</a:t>
            </a:r>
            <a:r>
              <a:rPr lang="en-US" sz="1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200" b="1" baseline="0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smtClean="0">
                <a:ea typeface="Times New Roman" panose="02020603050405020304" pitchFamily="18" charset="0"/>
              </a:rPr>
              <a:t>In Paul’s day prisoners were not cared for by the state, </a:t>
            </a:r>
            <a:br>
              <a:rPr lang="en-US" sz="1200" b="1" dirty="0" smtClean="0">
                <a:ea typeface="Times New Roman" panose="02020603050405020304" pitchFamily="18" charset="0"/>
              </a:rPr>
            </a:br>
            <a:r>
              <a:rPr lang="en-US" sz="1200" b="1" dirty="0" smtClean="0">
                <a:ea typeface="Times New Roman" panose="02020603050405020304" pitchFamily="18" charset="0"/>
              </a:rPr>
              <a:t>but “necessities” for life (especially food) had to be supplied by friends or relatives.</a:t>
            </a:r>
            <a:endParaRPr lang="en-US" sz="18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MINISTER: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did not take the gospel to an unreached area.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did not receive special revelation. He didn’t write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personal book in the Bible</a:t>
            </a:r>
            <a:b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he did was deliver money to Paul and then look after him.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must understand that to serve in some unnoticed, unrecognized place in the 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 of Christ is as much the work of Christ as is preaching.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4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v30 RISKING HIS OWN LIFE: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BDAG </a:t>
            </a:r>
            <a:r>
              <a:rPr lang="en-US" sz="1400" b="1" i="1" kern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s.v</a:t>
            </a:r>
            <a: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</a:t>
            </a:r>
            <a:r>
              <a:rPr lang="en-US" sz="1400" b="1" i="1" kern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paraboleuomai</a:t>
            </a:r>
            <a: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is ONLY here in the NT, </a:t>
            </a:r>
            <a:b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but in extra biblical Greek the word was used of people </a:t>
            </a:r>
            <a:b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4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who spoke up for their friends at the risk of their own safety and security.</a:t>
            </a:r>
          </a:p>
          <a:p>
            <a:endParaRPr lang="en-US" sz="14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hundred years later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—during the time of Emperor Constantine,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arose societies of Christian </a:t>
            </a:r>
            <a:r>
              <a:rPr lang="en-US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and women who called themselves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Parabolani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meaning “ “the gamblers.” They ministered to the sick,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imprisoned, and the outcasts.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saw to it that martyrs received honorable burial.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from this word alone it is clear that Epaphroditus  is no coward</a:t>
            </a:r>
            <a:r>
              <a:rPr lang="en-US" sz="1400" b="1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 courageous manly man willing to take enormous risks, ready to</a:t>
            </a:r>
            <a:r>
              <a:rPr lang="en-US" sz="14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</a:t>
            </a:r>
            <a: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high stakes in order to come to the aid of a person in need. 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7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story is told of two inseparable friends who enlisted together, trained together,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shipped out together, and fought in the trenches together during World War I.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an attack, one of the duo was critically wounded in a field filled with fire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was suicidal to try to reach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hibarbed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wire obstacles and, because of that,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unable to crawl back to his foxhole. </a:t>
            </a:r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entire area was under enemy fire. Nevertheless, undaunted, his friend decided to give it a go.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he could get out of his own trench, his sergeant yanked him back and told him,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 crazy! It’s far too late. You can’t do him any good and you’ll only end up getting yourself killed.” </a:t>
            </a:r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few minutes later the officer turned his back, and instantly his mate went after his friend. </a:t>
            </a:r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Shortly afterwards, he staggered back, mortally wounded, with his friend now dead in his arms. </a:t>
            </a: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sergeant was both angry and deeply moved. “What a waste,” he blurted out.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“He’s dead, and you’re dying. It just wasn’t worth it.”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almost his last breath, the dying soldier retorted: “Oh yes it was, 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when I got to him, the only thing he said was, “I knew you would come, Jim.”</a:t>
            </a:r>
            <a:b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lesson is that Jim was there for his friend whatever the cost.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Like Jim, will you be there for at least one other man?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Undoubtedly, you can make a difference in at least one man’s life.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But I am confident that you can be used by God to transform the culture of your church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and touch people all over the world. All that is required is depending upon the Lord Jesus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to use you to be His change agent. </a:t>
            </a:r>
          </a:p>
          <a:p>
            <a:endParaRPr lang="en-US" sz="1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Will you step up today and become a manly man?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If you are already a manly man or a courageous</a:t>
            </a:r>
            <a:r>
              <a:rPr lang="en-US" sz="1200" b="1" kern="120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woman</a:t>
            </a: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will you ask God to take you to the next level of masculine ministry? </a:t>
            </a:r>
            <a:b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This church needs you. We are counting on you!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50125-4FFD-486E-932E-54CEFB892B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0CC7-27FD-4C75-9C3F-EEE6440A485D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7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598D-37B6-45AF-B4F6-441651C9A8FC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7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B4CDC-0AA4-48B4-854D-E99197955108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BF8F0-5184-4DB7-98D3-2E777496EF65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7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75BC-8304-44DD-B8A5-D61ADBAD1295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1AB-BA47-4E76-B99F-1A27B6648801}" type="datetime1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8CE8-A6A5-4F26-967E-24E55FA05C38}" type="datetime1">
              <a:rPr lang="en-US" smtClean="0"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4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70151-4C94-4A0F-B4C4-A194A9410308}" type="datetime1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09E0-6D5D-4CC9-824C-61345E4AB6B6}" type="datetime1">
              <a:rPr lang="en-US" smtClean="0"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2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089E-EBA2-45A9-B263-649B07C5A684}" type="datetime1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5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CFDB-94A5-403C-ADD5-C76E8409D964}" type="datetime1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EFF17-D069-4E48-AFDF-7706B328465B}" type="datetime1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0272" y="65300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4183165-FCBF-4C92-A097-14CAA1D70D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6328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2:17-30  </a:t>
            </a:r>
            <a:r>
              <a:rPr lang="en-US" sz="4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Spiritual Warriors</a:t>
            </a:r>
            <a:endParaRPr lang="en-US" sz="44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397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87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7698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471351"/>
            <a:ext cx="4448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2:17-30  </a:t>
            </a:r>
            <a:br>
              <a:rPr lang="en-US" sz="5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</a:t>
            </a:r>
            <a:br>
              <a:rPr lang="en-US" sz="5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</a:t>
            </a:r>
            <a:r>
              <a:rPr lang="en-US" sz="5400" b="1" i="1" dirty="0" smtClean="0">
                <a:solidFill>
                  <a:srgbClr val="FFC000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Warriors</a:t>
            </a:r>
            <a:endParaRPr lang="en-US" sz="5400" b="1" i="1" dirty="0">
              <a:solidFill>
                <a:srgbClr val="FFC000"/>
              </a:solidFill>
              <a:effectLst>
                <a:glow rad="1397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4928" y="4359022"/>
            <a:ext cx="4448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Manly men &amp;</a:t>
            </a:r>
            <a:br>
              <a:rPr lang="en-US" sz="48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Courageous Women</a:t>
            </a:r>
            <a:endParaRPr lang="en-US" sz="4800" b="1" dirty="0">
              <a:solidFill>
                <a:schemeClr val="bg1"/>
              </a:solidFill>
              <a:effectLst>
                <a:glow rad="1397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098" y="5339581"/>
            <a:ext cx="6360622" cy="91307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ndeed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sick to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death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God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mercy on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 l="2637"/>
          <a:stretch/>
        </p:blipFill>
        <p:spPr>
          <a:xfrm>
            <a:off x="161010" y="2357893"/>
            <a:ext cx="3550019" cy="2618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18" y="1025237"/>
            <a:ext cx="8769928" cy="91307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2:26 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longing for you all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was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distressed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you had heard that he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sick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6090" y="2128431"/>
            <a:ext cx="7484070" cy="125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Six </a:t>
            </a: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 &amp; 800 miles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he’s </a:t>
            </a:r>
            <a:r>
              <a:rPr lang="en-US" sz="3200" b="1" i="1" dirty="0">
                <a:solidFill>
                  <a:srgbClr val="33CC33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deathly sick</a:t>
            </a: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>
              <a:lnSpc>
                <a:spcPts val="3000"/>
              </a:lnSpc>
            </a:pP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Epaphroditus went first &amp; took the letter.</a:t>
            </a:r>
          </a:p>
          <a:p>
            <a:pPr algn="r">
              <a:lnSpc>
                <a:spcPts val="3000"/>
              </a:lnSpc>
            </a:pP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Timothy is to follow soon. (Phil 2:19)</a:t>
            </a:r>
            <a:endParaRPr lang="en-US" sz="4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0" y="3512278"/>
            <a:ext cx="89666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became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distressed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en-US" sz="3200" b="1" i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ademoneo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en-US" sz="3200" b="1" i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Louw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implication of anguish</a:t>
            </a:r>
            <a:r>
              <a:rPr lang="en-US" sz="28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</a:t>
            </a:r>
            <a:b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when Jesus came to the </a:t>
            </a:r>
            <a:b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Garden. (Mt 26:37; Mk 14:33)</a:t>
            </a:r>
            <a:endParaRPr lang="en-US" sz="4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7818" y="5403928"/>
            <a:ext cx="876745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						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I risked </a:t>
            </a:r>
            <a:b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my neck </a:t>
            </a: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reputation to share the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</a:t>
            </a:r>
            <a:r>
              <a:rPr 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 with others?  </a:t>
            </a:r>
          </a:p>
        </p:txBody>
      </p:sp>
    </p:spTree>
    <p:extLst>
      <p:ext uri="{BB962C8B-B14F-4D97-AF65-F5344CB8AC3E}">
        <p14:creationId xmlns:p14="http://schemas.microsoft.com/office/powerpoint/2010/main" val="33197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6" grpId="1"/>
      <p:bldP spid="7" grpId="0"/>
      <p:bldP spid="7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954157"/>
            <a:ext cx="9150889" cy="59041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49687" y="1541510"/>
            <a:ext cx="38166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</a:t>
            </a:r>
            <a:r>
              <a:rPr lang="en-US" sz="40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2:29</a:t>
            </a:r>
            <a:endParaRPr lang="en-US" sz="40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 receive him in the Lord with all joy, and hold men like him </a:t>
            </a:r>
            <a:r>
              <a:rPr lang="en-US" sz="40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40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</a:t>
            </a:r>
            <a:r>
              <a:rPr lang="en-US" sz="40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regard.</a:t>
            </a:r>
            <a:endParaRPr lang="en-US" sz="4000" b="1" i="1" dirty="0">
              <a:solidFill>
                <a:srgbClr val="C00000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1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tretch>
            <a:fillRect/>
          </a:stretch>
        </p:blipFill>
        <p:spPr>
          <a:xfrm>
            <a:off x="0" y="2320481"/>
            <a:ext cx="2890157" cy="45375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914" y="997042"/>
            <a:ext cx="8556172" cy="132343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2:17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 if I am being poured out as a </a:t>
            </a:r>
            <a:r>
              <a:rPr lang="en-US" sz="32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Offering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upon the sacrifice &amp; service of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faith,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rejoice and share my joy with you all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0"/>
            <a:ext cx="2890158" cy="38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900" y="2431702"/>
            <a:ext cx="734785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3600" b="1" i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offerings accompanied </a:t>
            </a:r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baseline="-1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eces NFI" panose="02000000000000000000" pitchFamily="50" charset="0"/>
              </a:rPr>
              <a:t>blood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sacrifices on the altar.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7886" y="3438403"/>
            <a:ext cx="6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Unintentional </a:t>
            </a:r>
            <a:r>
              <a:rPr 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offering (Nu 22:24)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2087" y="4556639"/>
            <a:ext cx="720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Sabbath day </a:t>
            </a:r>
            <a:r>
              <a:rPr 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burnt 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offerings (Nu 28:9-10)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900" y="5115757"/>
            <a:ext cx="762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Passover </a:t>
            </a:r>
            <a:r>
              <a:rPr 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burnt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offerings (Nu 28:16,24)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6631" y="4013849"/>
            <a:ext cx="6906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Twice daily </a:t>
            </a:r>
            <a:r>
              <a:rPr lang="en-US" sz="3200" b="1" dirty="0" smtClean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 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offerings (Nu 28:3, 7)    </a:t>
            </a:r>
            <a:endParaRPr lang="en-US" sz="3200" b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86" y="5674876"/>
            <a:ext cx="910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Pentecost </a:t>
            </a:r>
            <a:r>
              <a:rPr lang="en-US" sz="3200" b="1" dirty="0">
                <a:solidFill>
                  <a:srgbClr val="CC0000"/>
                </a:solidFill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Bulls, rams, goats </a:t>
            </a:r>
            <a:r>
              <a:rPr 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offerings</a:t>
            </a:r>
            <a:r>
              <a:rPr lang="en-US" sz="3200" b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(Nu 28:26,31)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0397" y="6235124"/>
            <a:ext cx="5437415" cy="584775"/>
          </a:xfrm>
          <a:prstGeom prst="rect">
            <a:avLst/>
          </a:prstGeom>
          <a:solidFill>
            <a:srgbClr val="CC0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effectLst>
                  <a:glow rad="1397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Paul’s Attitude ?</a:t>
            </a:r>
            <a:endParaRPr lang="en-US" sz="3200" b="1" i="1" dirty="0">
              <a:effectLst>
                <a:glow rad="1397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421"/>
          <a:stretch/>
        </p:blipFill>
        <p:spPr>
          <a:xfrm>
            <a:off x="408813" y="1495425"/>
            <a:ext cx="8344663" cy="5069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526" y="1037608"/>
            <a:ext cx="836295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2:19  “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hope in the Lord Jesus to send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you shortly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 that I also may be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encouraged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 learn of your condition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500" y="5853448"/>
            <a:ext cx="8328552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Manly men and courageous women are needed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building healthy churches.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82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60" y="2082800"/>
            <a:ext cx="8573039" cy="4447268"/>
          </a:xfrm>
          <a:prstGeom prst="rect">
            <a:avLst/>
          </a:prstGeom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926806" y="3423988"/>
            <a:ext cx="189724" cy="2111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91173" y="3541831"/>
            <a:ext cx="1511559" cy="933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6160" y="800411"/>
            <a:ext cx="8573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Rome to Philippi – 6 weeks and 800 miles !</a:t>
            </a:r>
            <a:b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 Italy, cross Adriatic, cross Macedonia.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230" y="5534910"/>
            <a:ext cx="86112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i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3200" b="1" i="1" dirty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sz="3200" b="1" i="1" u="sng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sacrifice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show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interest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2850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congregation?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6459" y="3632433"/>
            <a:ext cx="176568" cy="352406"/>
          </a:xfrm>
          <a:custGeom>
            <a:avLst/>
            <a:gdLst>
              <a:gd name="connsiteX0" fmla="*/ 0 w 176568"/>
              <a:gd name="connsiteY0" fmla="*/ 0 h 352406"/>
              <a:gd name="connsiteX1" fmla="*/ 16778 w 176568"/>
              <a:gd name="connsiteY1" fmla="*/ 41945 h 352406"/>
              <a:gd name="connsiteX2" fmla="*/ 33556 w 176568"/>
              <a:gd name="connsiteY2" fmla="*/ 67112 h 352406"/>
              <a:gd name="connsiteX3" fmla="*/ 41945 w 176568"/>
              <a:gd name="connsiteY3" fmla="*/ 92279 h 352406"/>
              <a:gd name="connsiteX4" fmla="*/ 67112 w 176568"/>
              <a:gd name="connsiteY4" fmla="*/ 109057 h 352406"/>
              <a:gd name="connsiteX5" fmla="*/ 83890 w 176568"/>
              <a:gd name="connsiteY5" fmla="*/ 134224 h 352406"/>
              <a:gd name="connsiteX6" fmla="*/ 125835 w 176568"/>
              <a:gd name="connsiteY6" fmla="*/ 209725 h 352406"/>
              <a:gd name="connsiteX7" fmla="*/ 151002 w 176568"/>
              <a:gd name="connsiteY7" fmla="*/ 226503 h 352406"/>
              <a:gd name="connsiteX8" fmla="*/ 167780 w 176568"/>
              <a:gd name="connsiteY8" fmla="*/ 251670 h 352406"/>
              <a:gd name="connsiteX9" fmla="*/ 167780 w 176568"/>
              <a:gd name="connsiteY9" fmla="*/ 310393 h 352406"/>
              <a:gd name="connsiteX10" fmla="*/ 142613 w 176568"/>
              <a:gd name="connsiteY10" fmla="*/ 327171 h 352406"/>
              <a:gd name="connsiteX11" fmla="*/ 125835 w 176568"/>
              <a:gd name="connsiteY11" fmla="*/ 352338 h 35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568" h="352406">
                <a:moveTo>
                  <a:pt x="0" y="0"/>
                </a:moveTo>
                <a:cubicBezTo>
                  <a:pt x="5593" y="13982"/>
                  <a:pt x="10044" y="28476"/>
                  <a:pt x="16778" y="41945"/>
                </a:cubicBezTo>
                <a:cubicBezTo>
                  <a:pt x="21287" y="50963"/>
                  <a:pt x="29047" y="58094"/>
                  <a:pt x="33556" y="67112"/>
                </a:cubicBezTo>
                <a:cubicBezTo>
                  <a:pt x="37511" y="75021"/>
                  <a:pt x="36421" y="85374"/>
                  <a:pt x="41945" y="92279"/>
                </a:cubicBezTo>
                <a:cubicBezTo>
                  <a:pt x="48243" y="100152"/>
                  <a:pt x="58723" y="103464"/>
                  <a:pt x="67112" y="109057"/>
                </a:cubicBezTo>
                <a:cubicBezTo>
                  <a:pt x="72705" y="117446"/>
                  <a:pt x="79381" y="125206"/>
                  <a:pt x="83890" y="134224"/>
                </a:cubicBezTo>
                <a:cubicBezTo>
                  <a:pt x="99188" y="164821"/>
                  <a:pt x="86159" y="183274"/>
                  <a:pt x="125835" y="209725"/>
                </a:cubicBezTo>
                <a:lnTo>
                  <a:pt x="151002" y="226503"/>
                </a:lnTo>
                <a:cubicBezTo>
                  <a:pt x="156595" y="234892"/>
                  <a:pt x="163271" y="242652"/>
                  <a:pt x="167780" y="251670"/>
                </a:cubicBezTo>
                <a:cubicBezTo>
                  <a:pt x="177483" y="271076"/>
                  <a:pt x="181354" y="290031"/>
                  <a:pt x="167780" y="310393"/>
                </a:cubicBezTo>
                <a:cubicBezTo>
                  <a:pt x="162187" y="318782"/>
                  <a:pt x="151002" y="321578"/>
                  <a:pt x="142613" y="327171"/>
                </a:cubicBezTo>
                <a:cubicBezTo>
                  <a:pt x="133340" y="354991"/>
                  <a:pt x="143067" y="352338"/>
                  <a:pt x="125835" y="3523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3626706" y="3717197"/>
            <a:ext cx="979648" cy="900427"/>
          </a:xfrm>
          <a:prstGeom prst="arc">
            <a:avLst>
              <a:gd name="adj1" fmla="val 16200000"/>
              <a:gd name="adj2" fmla="val 20750896"/>
            </a:avLst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3740575" flipV="1">
            <a:off x="4545440" y="3477426"/>
            <a:ext cx="979648" cy="900427"/>
          </a:xfrm>
          <a:prstGeom prst="arc">
            <a:avLst>
              <a:gd name="adj1" fmla="val 15820021"/>
              <a:gd name="adj2" fmla="val 1126742"/>
            </a:avLst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6813125" flipH="1" flipV="1">
            <a:off x="5460383" y="3968864"/>
            <a:ext cx="837943" cy="1023859"/>
          </a:xfrm>
          <a:prstGeom prst="arc">
            <a:avLst>
              <a:gd name="adj1" fmla="val 16200000"/>
              <a:gd name="adj2" fmla="val 20100450"/>
            </a:avLst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6200000" flipV="1">
            <a:off x="5609580" y="3573317"/>
            <a:ext cx="411791" cy="486578"/>
          </a:xfrm>
          <a:prstGeom prst="arc">
            <a:avLst>
              <a:gd name="adj1" fmla="val 12146630"/>
              <a:gd name="adj2" fmla="val 1126742"/>
            </a:avLst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545"/>
            <a:ext cx="9127672" cy="59574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angle 5"/>
          <p:cNvSpPr/>
          <p:nvPr/>
        </p:nvSpPr>
        <p:spPr>
          <a:xfrm>
            <a:off x="304799" y="1066800"/>
            <a:ext cx="2997201" cy="400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2:20 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no one who compares with him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who will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so sincerely for your welfare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3200" b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</a:t>
            </a:r>
          </a:p>
          <a:p>
            <a:pPr algn="ctr">
              <a:lnSpc>
                <a:spcPts val="3400"/>
              </a:lnSpc>
            </a:pPr>
            <a:r>
              <a:rPr lang="en-US" sz="2800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Jewish Bible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2800" y="1039793"/>
            <a:ext cx="3124200" cy="420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arose from the fact that he had been with them when the church was founded there, and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3200" b="1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felt a deeper interest in what related to </a:t>
            </a:r>
            <a:r>
              <a:rPr lang="en-US" sz="3200" b="1" i="1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n-US" sz="3200" b="1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2800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(Barnes)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453" y="5270243"/>
            <a:ext cx="8929255" cy="1519187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 was chosen at Lystra (Acts 16:1);  He was with Paul at Troas vision (v.8);  He was  at the riverbank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Lydia was baptized at Philippi.  (v.15); and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several times after (</a:t>
            </a:r>
            <a:r>
              <a:rPr lang="en-US" sz="2800" i="1" dirty="0"/>
              <a:t>Acts 18:5; 19:22; </a:t>
            </a:r>
            <a:r>
              <a:rPr lang="en-US" sz="2800" i="1" dirty="0" smtClean="0"/>
              <a:t>20:1–4)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4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1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25518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Phil 2:21  </a:t>
            </a:r>
            <a:r>
              <a:rPr lang="en-US" b="1" dirty="0" smtClean="0"/>
              <a:t>For they all seek after their own interests, not those of Christ Jesus. </a:t>
            </a:r>
          </a:p>
        </p:txBody>
      </p:sp>
      <p:pic>
        <p:nvPicPr>
          <p:cNvPr id="20482" name="Picture 2" descr="http://www.tra-velo-gue.co.uk/trip11/A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7172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Rectangle 14"/>
          <p:cNvSpPr/>
          <p:nvPr/>
        </p:nvSpPr>
        <p:spPr>
          <a:xfrm>
            <a:off x="418546" y="123531"/>
            <a:ext cx="8368145" cy="106695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63500" dir="2700000" algn="tl">
                    <a:schemeClr val="tx1"/>
                  </a:outerShdw>
                </a:effectLst>
              </a:rPr>
              <a:t>(2 Cor 11:26)  I have been on frequent journeys, </a:t>
            </a:r>
          </a:p>
          <a:p>
            <a:pPr algn="ctr">
              <a:lnSpc>
                <a:spcPts val="3800"/>
              </a:lnSpc>
            </a:pPr>
            <a:r>
              <a:rPr lang="en-US" sz="3200" b="1" i="1" dirty="0" smtClean="0">
                <a:solidFill>
                  <a:srgbClr val="FFFF00"/>
                </a:solidFill>
                <a:effectLst>
                  <a:glow rad="139700">
                    <a:srgbClr val="000000"/>
                  </a:glow>
                  <a:outerShdw blurRad="38100" dist="63500" dir="2700000" algn="tl">
                    <a:schemeClr val="tx1"/>
                  </a:outerShdw>
                </a:effectLst>
              </a:rPr>
              <a:t>in dangers from rivers, dangers from robbers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139700">
                    <a:srgbClr val="000000"/>
                  </a:glow>
                  <a:outerShdw blurRad="38100" dist="63500" dir="2700000" algn="tl">
                    <a:schemeClr val="tx1"/>
                  </a:outerShdw>
                </a:effectLst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6253" y="2032123"/>
            <a:ext cx="5347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  <a:effectLst>
                  <a:glow rad="228600">
                    <a:srgbClr val="000D1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glow rad="228600">
                    <a:srgbClr val="000D1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Egnatia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glow rad="228600">
                    <a:srgbClr val="000D1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R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oman road</a:t>
            </a:r>
            <a:b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built 200 BC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t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hru Macedonia.</a:t>
            </a:r>
            <a:endParaRPr lang="en-US" sz="3200" b="1" dirty="0">
              <a:solidFill>
                <a:schemeClr val="bg1"/>
              </a:solidFill>
              <a:effectLst>
                <a:glow rad="228600">
                  <a:srgbClr val="000D18"/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254" y="3412365"/>
            <a:ext cx="3894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Are you ready to start</a:t>
            </a:r>
            <a:b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your journey?</a:t>
            </a:r>
            <a:endParaRPr lang="en-US" sz="3200" b="1" dirty="0">
              <a:solidFill>
                <a:schemeClr val="bg1"/>
              </a:solidFill>
              <a:effectLst>
                <a:glow rad="228600">
                  <a:srgbClr val="000D18"/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207301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Plan to be here 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rgbClr val="000D18"/>
                  </a:glow>
                </a:effectLst>
              </a:rPr>
              <a:t>EVERY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 night for our gospel meeting  Sunday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reg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  <a:t> times.  Mon – Fri 7:00pm May 21-26 </a:t>
            </a:r>
            <a:b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000D18"/>
                  </a:glow>
                </a:effectLst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rgbClr val="000D18"/>
                  </a:glow>
                </a:effectLst>
              </a:rPr>
              <a:t>Successful Personal Evangelism.</a:t>
            </a:r>
            <a:endParaRPr lang="en-US" sz="3200" b="1" dirty="0">
              <a:solidFill>
                <a:srgbClr val="FFFF00"/>
              </a:solidFill>
              <a:effectLst>
                <a:glow rad="228600">
                  <a:srgbClr val="000D18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0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07818" y="853539"/>
            <a:ext cx="8645237" cy="60416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119744" y="1051088"/>
            <a:ext cx="5966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Successful Personal </a:t>
            </a:r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Evangelism</a:t>
            </a:r>
            <a:br>
              <a:rPr lang="en-US" sz="28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How to reach the Lost for Christ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How to help the Church Grow</a:t>
            </a:r>
            <a:endParaRPr lang="en-US" sz="2800" b="1" dirty="0"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98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9744" y="136071"/>
            <a:ext cx="8733311" cy="1119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Christ-Centered Evangelism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7730835" y="1458984"/>
            <a:ext cx="443348" cy="25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4"/>
          <a:stretch/>
        </p:blipFill>
        <p:spPr>
          <a:xfrm>
            <a:off x="7314955" y="1134768"/>
            <a:ext cx="1455215" cy="185254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Rectangle 8"/>
          <p:cNvSpPr/>
          <p:nvPr/>
        </p:nvSpPr>
        <p:spPr>
          <a:xfrm>
            <a:off x="207818" y="2996732"/>
            <a:ext cx="89198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Sun Class 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   9:30am  Foreign Evangelism.</a:t>
            </a: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Sunday </a:t>
            </a:r>
            <a:r>
              <a:rPr lang="en-US" sz="2800" b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AM </a:t>
            </a:r>
            <a:r>
              <a:rPr lang="en-US" sz="2800" b="1" dirty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10:30am  His Word Burns in my heart.</a:t>
            </a:r>
            <a:endParaRPr lang="en-US" sz="2800" b="1" dirty="0" smtClean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Sunday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PM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    5:00pm  Whose Job is Evangelism?</a:t>
            </a:r>
            <a:b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</a:br>
            <a:endParaRPr lang="en-US" b="1" dirty="0">
              <a:solidFill>
                <a:srgbClr val="000000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Monday          </a:t>
            </a:r>
            <a:r>
              <a:rPr lang="en-US" sz="2800" b="1" dirty="0" smtClean="0">
                <a:solidFill>
                  <a:srgbClr val="0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7:00pm  Getting Everyone Involved.</a:t>
            </a: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Tuesday         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7:00pm  Whole Church Growth.</a:t>
            </a: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</a:rPr>
              <a:t>Wednesday   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7:00pm  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The Focus 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of 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Our Work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</a:rPr>
              <a:t>Thursday       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7:00pm  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Evangelistic Events.</a:t>
            </a:r>
            <a:endParaRPr lang="en-US" sz="28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</a:rPr>
              <a:t>Friday            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7:00pm  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Obstacles </a:t>
            </a:r>
            <a:r>
              <a:rPr lang="en-US" sz="28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to Evangelism</a:t>
            </a:r>
            <a:r>
              <a:rPr 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2533995"/>
            <a:ext cx="825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By world –travelled missionary Bob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glow rad="228600">
                    <a:srgbClr val="000000"/>
                  </a:glo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Buchanon</a:t>
            </a:r>
            <a:endParaRPr lang="en-US" sz="2800" b="1" dirty="0">
              <a:solidFill>
                <a:schemeClr val="bg1"/>
              </a:solidFill>
              <a:effectLst>
                <a:glow rad="228600">
                  <a:srgbClr val="000000"/>
                </a:glo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4582" y="926069"/>
            <a:ext cx="5084618" cy="1733808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2:22  You know of </a:t>
            </a:r>
            <a:r>
              <a:rPr lang="en-US" sz="3200" b="1" i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Timothy’s proven worth</a:t>
            </a:r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he served with me in the furtherance of the gospel</a:t>
            </a:r>
            <a:endParaRPr lang="en-US" sz="3200" b="1" i="1" u="sng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800" y="982133"/>
            <a:ext cx="3200400" cy="404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58755" y="2765554"/>
            <a:ext cx="5389418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2Tim 1:5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Godly Heritage!</a:t>
            </a:r>
            <a:b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dwelt first in grand-mother Lois &amp; mother Eunice.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2775" y="4216985"/>
            <a:ext cx="8375398" cy="9130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3:15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Training! 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childhood known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sacred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writings leads to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1" y="5181600"/>
            <a:ext cx="8839200" cy="9188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2Tim 1:2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3:10 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Male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</a:t>
            </a: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Followed my teaching, conduct, faith, love, perseverance…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799" y="6100441"/>
            <a:ext cx="8743373" cy="523220"/>
          </a:xfrm>
          <a:prstGeom prst="rect">
            <a:avLst/>
          </a:prstGeom>
          <a:solidFill>
            <a:srgbClr val="680000"/>
          </a:solidFill>
          <a:ln w="2857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2Tim 1:6-7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Admonition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to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Better Service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! 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“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chemeClr val="tx1"/>
                  </a:outerShdw>
                </a:effectLst>
              </a:rPr>
              <a:t>Kindle afresh”</a:t>
            </a:r>
            <a:endParaRPr lang="en-US" sz="2800" dirty="0">
              <a:solidFill>
                <a:schemeClr val="bg1"/>
              </a:solidFill>
              <a:effectLst>
                <a:outerShdw blurRad="38100" dist="63500" dir="2700000" algn="tl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7" grpId="0" autoUpdateAnimBg="0"/>
      <p:bldP spid="7" grpId="1"/>
      <p:bldP spid="8" grpId="0" autoUpdateAnimBg="0"/>
      <p:bldP spid="8" grpId="1"/>
      <p:bldP spid="9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3165-FCBF-4C92-A097-14CAA1D70D4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tretch>
            <a:fillRect/>
          </a:stretch>
        </p:blipFill>
        <p:spPr>
          <a:xfrm>
            <a:off x="360220" y="2258293"/>
            <a:ext cx="2854036" cy="2830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964" y="987109"/>
            <a:ext cx="8783782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Epaphroditus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is a man whose name appears only twice in the New Testament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Phil 2:25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; 4:18).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5492" y="2275001"/>
            <a:ext cx="6165273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Times New Roman" panose="02020603050405020304" pitchFamily="18" charset="0"/>
              </a:rPr>
              <a:t>Brother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Times New Roman" panose="02020603050405020304" pitchFamily="18" charset="0"/>
              </a:rPr>
              <a:t> </a:t>
            </a:r>
            <a:r>
              <a:rPr lang="en-US" sz="3200" i="1" dirty="0" smtClean="0"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a typeface="Times New Roman" panose="02020603050405020304" pitchFamily="18" charset="0"/>
              </a:rPr>
              <a:t>adelphos</a:t>
            </a:r>
            <a:r>
              <a:rPr lang="en-US" sz="3200" i="1" dirty="0">
                <a:ea typeface="Times New Roman" panose="02020603050405020304" pitchFamily="18" charset="0"/>
              </a:rPr>
              <a:t>)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indicates warm personal intimacy and friendship.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545" y="3324573"/>
            <a:ext cx="8894619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Times New Roman" panose="02020603050405020304" pitchFamily="18" charset="0"/>
              </a:rPr>
              <a:t>Fellow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Times New Roman" panose="02020603050405020304" pitchFamily="18" charset="0"/>
              </a:rPr>
              <a:t>worker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a typeface="Times New Roman" panose="02020603050405020304" pitchFamily="18" charset="0"/>
              </a:rPr>
              <a:t>sunergos</a:t>
            </a:r>
            <a:r>
              <a:rPr lang="en-US" sz="3200" i="1" dirty="0">
                <a:ea typeface="Times New Roman" panose="02020603050405020304" pitchFamily="18" charset="0"/>
              </a:rPr>
              <a:t>).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He’s a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workhorse doing whatever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asked of him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4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289943"/>
            <a:ext cx="9033164" cy="125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ea typeface="Times New Roman" panose="02020603050405020304" pitchFamily="18" charset="0"/>
              </a:rPr>
              <a:t>Fellow soldier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fought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shoulder-to -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 in Rome like soldiers’ battle ethic of standing side-by-side, dug in with shields locked solid, swords drawn.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544" y="5570348"/>
            <a:ext cx="8894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ea typeface="Times New Roman" panose="02020603050405020304" pitchFamily="18" charset="0"/>
              </a:rPr>
              <a:t>Messenger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i="1" dirty="0" err="1">
                <a:ea typeface="Times New Roman" panose="02020603050405020304" pitchFamily="18" charset="0"/>
              </a:rPr>
              <a:t>apostolos</a:t>
            </a:r>
            <a:r>
              <a:rPr lang="en-US" sz="3200" dirty="0">
                <a:ea typeface="Times New Roman" panose="02020603050405020304" pitchFamily="18" charset="0"/>
              </a:rPr>
              <a:t>).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one sent by Philippi.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8543" y="6237680"/>
            <a:ext cx="8894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highlight>
                  <a:srgbClr val="FFFF00"/>
                </a:highlight>
                <a:ea typeface="Times New Roman" panose="02020603050405020304" pitchFamily="18" charset="0"/>
              </a:rPr>
              <a:t>Minister</a:t>
            </a:r>
            <a:r>
              <a:rPr lang="en-US" sz="3200" dirty="0" smtClean="0">
                <a:ea typeface="Times New Roman" panose="02020603050405020304" pitchFamily="18" charset="0"/>
              </a:rPr>
              <a:t> </a:t>
            </a:r>
            <a:r>
              <a:rPr lang="en-US" sz="3200" dirty="0" smtClean="0"/>
              <a:t>(</a:t>
            </a:r>
            <a:r>
              <a:rPr lang="en-US" sz="3200" i="1" dirty="0" err="1"/>
              <a:t>leitourgos</a:t>
            </a:r>
            <a:r>
              <a:rPr lang="en-US" sz="3200" dirty="0"/>
              <a:t>). </a:t>
            </a:r>
            <a:r>
              <a:rPr lang="en-US" sz="3200" dirty="0" smtClean="0"/>
              <a:t>Serving God, by serving others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63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815</TotalTime>
  <Words>695</Words>
  <Application>Microsoft Office PowerPoint</Application>
  <PresentationFormat>On-screen Show (4:3)</PresentationFormat>
  <Paragraphs>136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 Light</vt:lpstr>
      <vt:lpstr>Arial</vt:lpstr>
      <vt:lpstr>Pieces NFI</vt:lpstr>
      <vt:lpstr>Helvetica</vt:lpstr>
      <vt:lpstr>Calibri</vt:lpstr>
      <vt:lpstr>Franklin Gothic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Hawthorne</dc:creator>
  <cp:lastModifiedBy>Paul Hawthorne</cp:lastModifiedBy>
  <cp:revision>63</cp:revision>
  <dcterms:created xsi:type="dcterms:W3CDTF">2017-05-07T02:43:54Z</dcterms:created>
  <dcterms:modified xsi:type="dcterms:W3CDTF">2017-05-08T13:10:56Z</dcterms:modified>
</cp:coreProperties>
</file>