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69" r:id="rId3"/>
    <p:sldId id="279" r:id="rId4"/>
    <p:sldId id="281" r:id="rId5"/>
    <p:sldId id="280" r:id="rId6"/>
    <p:sldId id="282" r:id="rId7"/>
    <p:sldId id="283" r:id="rId8"/>
    <p:sldId id="270" r:id="rId9"/>
    <p:sldId id="271" r:id="rId10"/>
    <p:sldId id="272" r:id="rId11"/>
    <p:sldId id="273" r:id="rId12"/>
    <p:sldId id="274" r:id="rId13"/>
    <p:sldId id="284" r:id="rId14"/>
    <p:sldId id="275" r:id="rId15"/>
    <p:sldId id="277" r:id="rId16"/>
    <p:sldId id="276"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030C17"/>
    <a:srgbClr val="00FFFF"/>
    <a:srgbClr val="FFFFFF"/>
    <a:srgbClr val="FF3399"/>
    <a:srgbClr val="221432"/>
    <a:srgbClr val="04101E"/>
    <a:srgbClr val="C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190" y="29"/>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1733" y="-6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F8C0C-4DA9-465C-A193-C42F3F55659B}" type="datetimeFigureOut">
              <a:rPr lang="en-US" smtClean="0"/>
              <a:pPr/>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864CC-2CD2-4D97-8FF9-79A236831DC9}" type="slidenum">
              <a:rPr lang="en-US" smtClean="0"/>
              <a:pPr/>
              <a:t>‹#›</a:t>
            </a:fld>
            <a:endParaRPr lang="en-US"/>
          </a:p>
        </p:txBody>
      </p:sp>
    </p:spTree>
    <p:extLst>
      <p:ext uri="{BB962C8B-B14F-4D97-AF65-F5344CB8AC3E}">
        <p14:creationId xmlns:p14="http://schemas.microsoft.com/office/powerpoint/2010/main" val="208855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mg-facts.com/Other/On-The-Planet-51-Pegasi-B-It-Rains-Iron/50579?lp=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64CC-2CD2-4D97-8FF9-79A236831DC9}" type="slidenum">
              <a:rPr lang="en-US" smtClean="0"/>
              <a:pPr/>
              <a:t>1</a:t>
            </a:fld>
            <a:endParaRPr lang="en-US"/>
          </a:p>
        </p:txBody>
      </p:sp>
    </p:spTree>
    <p:extLst>
      <p:ext uri="{BB962C8B-B14F-4D97-AF65-F5344CB8AC3E}">
        <p14:creationId xmlns:p14="http://schemas.microsoft.com/office/powerpoint/2010/main" val="324670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0864CC-2CD2-4D97-8FF9-79A236831DC9}" type="slidenum">
              <a:rPr lang="en-US" smtClean="0"/>
              <a:pPr/>
              <a:t>2</a:t>
            </a:fld>
            <a:endParaRPr lang="en-US"/>
          </a:p>
        </p:txBody>
      </p:sp>
    </p:spTree>
    <p:extLst>
      <p:ext uri="{BB962C8B-B14F-4D97-AF65-F5344CB8AC3E}">
        <p14:creationId xmlns:p14="http://schemas.microsoft.com/office/powerpoint/2010/main" val="139368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0" y="304800"/>
            <a:ext cx="1830388" cy="1373188"/>
          </a:xfrm>
        </p:spPr>
      </p:sp>
      <p:sp>
        <p:nvSpPr>
          <p:cNvPr id="3" name="Notes Placeholder 2"/>
          <p:cNvSpPr>
            <a:spLocks noGrp="1"/>
          </p:cNvSpPr>
          <p:nvPr>
            <p:ph type="body" idx="1"/>
          </p:nvPr>
        </p:nvSpPr>
        <p:spPr>
          <a:xfrm>
            <a:off x="685800" y="1981200"/>
            <a:ext cx="5587678" cy="6477000"/>
          </a:xfrm>
        </p:spPr>
        <p:txBody>
          <a:bodyPr>
            <a:normAutofit lnSpcReduction="10000"/>
          </a:bodyPr>
          <a:lstStyle/>
          <a:p>
            <a:r>
              <a:rPr lang="en-US" sz="1600" b="1" dirty="0" smtClean="0"/>
              <a:t>List Verse.com/  10 Terrifying Planets You don’t want to visit</a:t>
            </a:r>
          </a:p>
          <a:p>
            <a:endParaRPr lang="en-US" sz="1600" b="1" dirty="0"/>
          </a:p>
          <a:p>
            <a:pPr marL="342900" indent="-342900">
              <a:buAutoNum type="arabicPeriod"/>
            </a:pPr>
            <a:r>
              <a:rPr lang="en-US" sz="1600" b="1" dirty="0" smtClean="0"/>
              <a:t>Near the center </a:t>
            </a:r>
            <a:r>
              <a:rPr lang="en-US" sz="1600" b="1" dirty="0"/>
              <a:t>of our </a:t>
            </a:r>
            <a:r>
              <a:rPr lang="en-US" sz="1600" b="1" dirty="0" smtClean="0"/>
              <a:t>Galaxy you </a:t>
            </a:r>
            <a:r>
              <a:rPr lang="en-US" sz="1600" b="1" dirty="0"/>
              <a:t>find seas made of compounds like crude oil and tar. The surface of the planet bubbles with foul smelling methane pits and black ooze. The weather forecast doesn’t look good either: it’s raining gasoline and </a:t>
            </a:r>
            <a:r>
              <a:rPr lang="en-US" sz="1600" b="1" dirty="0" smtClean="0"/>
              <a:t>asphalt</a:t>
            </a:r>
            <a:br>
              <a:rPr lang="en-US" sz="1600" b="1" dirty="0" smtClean="0"/>
            </a:br>
            <a:endParaRPr lang="en-US" sz="1600" b="1" dirty="0" smtClean="0"/>
          </a:p>
          <a:p>
            <a:pPr marL="342900" indent="-342900">
              <a:buAutoNum type="arabicPeriod"/>
            </a:pPr>
            <a:r>
              <a:rPr lang="en-US" sz="1600" b="1" dirty="0" smtClean="0"/>
              <a:t>Neptune:  </a:t>
            </a:r>
            <a:r>
              <a:rPr lang="en-US" sz="1600" dirty="0" smtClean="0"/>
              <a:t>Great Dark Sport&gt; Earth-size </a:t>
            </a:r>
            <a:r>
              <a:rPr lang="en-US" sz="1600" dirty="0"/>
              <a:t>hurricane, </a:t>
            </a:r>
            <a:r>
              <a:rPr lang="en-US" sz="1600" dirty="0" smtClean="0"/>
              <a:t>winds whip past at </a:t>
            </a:r>
            <a:r>
              <a:rPr lang="en-US" sz="1600" dirty="0"/>
              <a:t>a staggering 1,500 miles per hour. That is more than double the speed </a:t>
            </a:r>
            <a:r>
              <a:rPr lang="en-US" sz="1600" dirty="0" smtClean="0"/>
              <a:t>of the </a:t>
            </a:r>
            <a:r>
              <a:rPr lang="en-US" sz="1600" dirty="0"/>
              <a:t>sound barrier</a:t>
            </a:r>
            <a:r>
              <a:rPr lang="en-US" sz="1600" dirty="0" smtClean="0"/>
              <a:t>.</a:t>
            </a:r>
            <a:br>
              <a:rPr lang="en-US" sz="1600" dirty="0" smtClean="0"/>
            </a:br>
            <a:endParaRPr lang="en-US" sz="1600" dirty="0" smtClean="0"/>
          </a:p>
          <a:p>
            <a:pPr marL="342900" indent="-342900">
              <a:buAutoNum type="arabicPeriod"/>
            </a:pPr>
            <a:r>
              <a:rPr lang="en-US" sz="1600" b="1" dirty="0" err="1" smtClean="0"/>
              <a:t>Pegasi</a:t>
            </a:r>
            <a:r>
              <a:rPr lang="en-US" sz="1600" b="1" dirty="0" smtClean="0"/>
              <a:t>-b, </a:t>
            </a:r>
            <a:r>
              <a:rPr lang="en-US" sz="1600" dirty="0"/>
              <a:t>this gas giant is over 150 times as massive as earth and made mostly of hydrogen and helium. The problem is </a:t>
            </a:r>
            <a:r>
              <a:rPr lang="en-US" sz="1600" dirty="0" smtClean="0"/>
              <a:t>it roasts </a:t>
            </a:r>
            <a:r>
              <a:rPr lang="en-US" sz="1600" dirty="0"/>
              <a:t>in the </a:t>
            </a:r>
            <a:r>
              <a:rPr lang="en-US" sz="1600" dirty="0" smtClean="0"/>
              <a:t>heat of </a:t>
            </a:r>
            <a:r>
              <a:rPr lang="en-US" sz="1600" dirty="0"/>
              <a:t>its star at over 1800 degrees </a:t>
            </a:r>
            <a:r>
              <a:rPr lang="en-US" sz="1600" dirty="0" smtClean="0"/>
              <a:t>F.</a:t>
            </a:r>
            <a:br>
              <a:rPr lang="en-US" sz="1600" dirty="0" smtClean="0"/>
            </a:br>
            <a:r>
              <a:rPr lang="en-US" sz="1600" dirty="0" smtClean="0"/>
              <a:t/>
            </a:r>
            <a:br>
              <a:rPr lang="en-US" sz="1600" dirty="0" smtClean="0"/>
            </a:br>
            <a:r>
              <a:rPr lang="en-US" sz="1600" dirty="0" smtClean="0"/>
              <a:t>Such </a:t>
            </a:r>
            <a:r>
              <a:rPr lang="en-US" sz="1600" dirty="0"/>
              <a:t>intense heat enables the iron composing the planet to be vaporized. As </a:t>
            </a:r>
            <a:r>
              <a:rPr lang="en-US" sz="1600" dirty="0" smtClean="0"/>
              <a:t>the iron </a:t>
            </a:r>
            <a:r>
              <a:rPr lang="en-US" sz="1600" dirty="0"/>
              <a:t>vapor rises it forms iron vapor clouds, </a:t>
            </a:r>
            <a:r>
              <a:rPr lang="en-US" sz="1600" dirty="0" smtClean="0"/>
              <a:t>(like our water vapor). Then these </a:t>
            </a:r>
            <a:r>
              <a:rPr lang="en-US" sz="1600" dirty="0"/>
              <a:t>clouds </a:t>
            </a:r>
            <a:r>
              <a:rPr lang="en-US" sz="1600" dirty="0" smtClean="0"/>
              <a:t>rain </a:t>
            </a:r>
            <a:r>
              <a:rPr lang="en-US" sz="1600" dirty="0"/>
              <a:t>a relentless fury of </a:t>
            </a:r>
            <a:r>
              <a:rPr lang="en-US" sz="1600" dirty="0">
                <a:hlinkClick r:id="rId3"/>
              </a:rPr>
              <a:t>molten iron</a:t>
            </a:r>
            <a:r>
              <a:rPr lang="en-US" sz="1600" dirty="0"/>
              <a:t> down upon the </a:t>
            </a:r>
            <a:r>
              <a:rPr lang="en-US" sz="1600" dirty="0" smtClean="0"/>
              <a:t>planet.</a:t>
            </a:r>
            <a:br>
              <a:rPr lang="en-US" sz="1600" dirty="0" smtClean="0"/>
            </a:br>
            <a:endParaRPr lang="en-US" sz="1600" dirty="0" smtClean="0"/>
          </a:p>
          <a:p>
            <a:pPr marL="342900" indent="-342900">
              <a:buAutoNum type="arabicPeriod"/>
            </a:pPr>
            <a:r>
              <a:rPr lang="en-US" sz="1600" b="1" dirty="0" smtClean="0"/>
              <a:t>Wasp 12b:  </a:t>
            </a:r>
            <a:r>
              <a:rPr lang="en-US" sz="1600" dirty="0" smtClean="0"/>
              <a:t>Hottest planet yet found is so close to its sun that the temp is 4,000 f which is twice the temperature of lava!  It incinerates everything biologic &amp; twice heat to melt ROCK !</a:t>
            </a:r>
            <a:br>
              <a:rPr lang="en-US" sz="1600" dirty="0" smtClean="0"/>
            </a:br>
            <a:endParaRPr lang="en-US" sz="1600" dirty="0" smtClean="0"/>
          </a:p>
          <a:p>
            <a:pPr marL="342900" indent="-342900">
              <a:buAutoNum type="arabicPeriod"/>
            </a:pPr>
            <a:r>
              <a:rPr lang="en-US" sz="1600" b="1" dirty="0" smtClean="0"/>
              <a:t>Pluto</a:t>
            </a:r>
            <a:r>
              <a:rPr lang="en-US" sz="1600" dirty="0" smtClean="0"/>
              <a:t> is so cold that its surface temperature is minus 380.</a:t>
            </a:r>
            <a:br>
              <a:rPr lang="en-US" sz="1600" dirty="0" smtClean="0"/>
            </a:br>
            <a:r>
              <a:rPr lang="en-US" sz="1600" dirty="0" smtClean="0"/>
              <a:t>Your body would freeze instantly at just minus 230 degree</a:t>
            </a:r>
            <a:br>
              <a:rPr lang="en-US" sz="1600" dirty="0" smtClean="0"/>
            </a:br>
            <a:r>
              <a:rPr lang="en-US" sz="1600" dirty="0" smtClean="0"/>
              <a:t>So bring a coat.</a:t>
            </a:r>
            <a:endParaRPr lang="en-US" sz="1600" b="1" dirty="0"/>
          </a:p>
        </p:txBody>
      </p:sp>
      <p:sp>
        <p:nvSpPr>
          <p:cNvPr id="4" name="Slide Number Placeholder 3"/>
          <p:cNvSpPr>
            <a:spLocks noGrp="1"/>
          </p:cNvSpPr>
          <p:nvPr>
            <p:ph type="sldNum" sz="quarter" idx="10"/>
          </p:nvPr>
        </p:nvSpPr>
        <p:spPr/>
        <p:txBody>
          <a:bodyPr/>
          <a:lstStyle/>
          <a:p>
            <a:fld id="{170864CC-2CD2-4D97-8FF9-79A236831DC9}" type="slidenum">
              <a:rPr lang="en-US" smtClean="0"/>
              <a:pPr/>
              <a:t>5</a:t>
            </a:fld>
            <a:endParaRPr lang="en-US"/>
          </a:p>
        </p:txBody>
      </p:sp>
    </p:spTree>
    <p:extLst>
      <p:ext uri="{BB962C8B-B14F-4D97-AF65-F5344CB8AC3E}">
        <p14:creationId xmlns:p14="http://schemas.microsoft.com/office/powerpoint/2010/main" val="171313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864CC-2CD2-4D97-8FF9-79A236831DC9}" type="slidenum">
              <a:rPr lang="en-US" smtClean="0"/>
              <a:pPr/>
              <a:t>6</a:t>
            </a:fld>
            <a:endParaRPr lang="en-US"/>
          </a:p>
        </p:txBody>
      </p:sp>
    </p:spTree>
    <p:extLst>
      <p:ext uri="{BB962C8B-B14F-4D97-AF65-F5344CB8AC3E}">
        <p14:creationId xmlns:p14="http://schemas.microsoft.com/office/powerpoint/2010/main" val="253787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i="1" dirty="0">
                <a:solidFill>
                  <a:schemeClr val="bg1"/>
                </a:solidFill>
                <a:effectLst>
                  <a:glow rad="139700">
                    <a:srgbClr val="000000"/>
                  </a:glow>
                  <a:outerShdw blurRad="38100" dist="38100" dir="2700000" algn="tl">
                    <a:srgbClr val="000000">
                      <a:alpha val="43137"/>
                    </a:srgbClr>
                  </a:outerShdw>
                </a:effectLst>
              </a:rPr>
              <a:t> </a:t>
            </a:r>
            <a:r>
              <a:rPr lang="en-US" sz="1800" b="1" i="1" baseline="30000" dirty="0">
                <a:solidFill>
                  <a:schemeClr val="bg1"/>
                </a:solidFill>
                <a:effectLst>
                  <a:glow rad="139700">
                    <a:srgbClr val="000000"/>
                  </a:glow>
                  <a:outerShdw blurRad="38100" dist="38100" dir="2700000" algn="tl">
                    <a:srgbClr val="000000">
                      <a:alpha val="43137"/>
                    </a:srgbClr>
                  </a:outerShdw>
                </a:effectLst>
              </a:rPr>
              <a:t>1</a:t>
            </a:r>
            <a:r>
              <a:rPr lang="en-US" sz="1800" b="1" i="1" dirty="0">
                <a:solidFill>
                  <a:schemeClr val="bg1"/>
                </a:solidFill>
                <a:effectLst>
                  <a:glow rad="139700">
                    <a:srgbClr val="000000"/>
                  </a:glow>
                  <a:outerShdw blurRad="38100" dist="38100" dir="2700000" algn="tl">
                    <a:srgbClr val="000000">
                      <a:alpha val="43137"/>
                    </a:srgbClr>
                  </a:outerShdw>
                </a:effectLst>
              </a:rPr>
              <a:t> Or other forms of electro-magnetic radiation such as Radio &amp; TV with long wave length;  </a:t>
            </a:r>
            <a:r>
              <a:rPr lang="en-US" sz="1800" b="1" i="1" dirty="0" smtClean="0">
                <a:solidFill>
                  <a:schemeClr val="bg1"/>
                </a:solidFill>
                <a:effectLst>
                  <a:glow rad="139700">
                    <a:srgbClr val="000000"/>
                  </a:glow>
                  <a:outerShdw blurRad="38100" dist="38100" dir="2700000" algn="tl">
                    <a:srgbClr val="000000">
                      <a:alpha val="43137"/>
                    </a:srgbClr>
                  </a:outerShdw>
                </a:effectLst>
              </a:rPr>
              <a:t>Microwaves </a:t>
            </a:r>
            <a:r>
              <a:rPr lang="en-US" sz="1800" b="1" i="1" dirty="0">
                <a:solidFill>
                  <a:schemeClr val="bg1"/>
                </a:solidFill>
                <a:effectLst>
                  <a:glow rad="139700">
                    <a:srgbClr val="000000"/>
                  </a:glow>
                  <a:outerShdw blurRad="38100" dist="38100" dir="2700000" algn="tl">
                    <a:srgbClr val="000000">
                      <a:alpha val="43137"/>
                    </a:srgbClr>
                  </a:outerShdw>
                </a:effectLst>
              </a:rPr>
              <a:t>&amp; Ultra-violet light with very short wave length; or Visible light with medium </a:t>
            </a:r>
            <a:r>
              <a:rPr lang="en-US" sz="1800" b="1" i="1" dirty="0" smtClean="0">
                <a:solidFill>
                  <a:schemeClr val="bg1"/>
                </a:solidFill>
                <a:effectLst>
                  <a:glow rad="139700">
                    <a:srgbClr val="000000"/>
                  </a:glow>
                  <a:outerShdw blurRad="38100" dist="38100" dir="2700000" algn="tl">
                    <a:srgbClr val="000000">
                      <a:alpha val="43137"/>
                    </a:srgbClr>
                  </a:outerShdw>
                </a:effectLst>
              </a:rPr>
              <a:t>wave </a:t>
            </a:r>
            <a:r>
              <a:rPr lang="en-US" sz="1800" b="1" i="1" dirty="0">
                <a:solidFill>
                  <a:schemeClr val="bg1"/>
                </a:solidFill>
                <a:effectLst>
                  <a:glow rad="139700">
                    <a:srgbClr val="000000"/>
                  </a:glow>
                  <a:outerShdw blurRad="38100" dist="38100" dir="2700000" algn="tl">
                    <a:srgbClr val="000000">
                      <a:alpha val="43137"/>
                    </a:srgbClr>
                  </a:outerShdw>
                </a:effectLst>
              </a:rPr>
              <a:t>length.  </a:t>
            </a:r>
            <a:endParaRPr lang="en-US" sz="1800" b="1" i="1" dirty="0" smtClean="0">
              <a:solidFill>
                <a:schemeClr val="bg1"/>
              </a:solidFill>
              <a:effectLst>
                <a:glow rad="139700">
                  <a:srgbClr val="000000"/>
                </a:glow>
                <a:outerShdw blurRad="38100" dist="38100" dir="2700000" algn="tl">
                  <a:srgbClr val="000000">
                    <a:alpha val="43137"/>
                  </a:srgbClr>
                </a:outerShdw>
              </a:effectLst>
            </a:endParaRPr>
          </a:p>
          <a:p>
            <a:endParaRPr lang="en-US" sz="1800" b="1" i="1" dirty="0">
              <a:solidFill>
                <a:schemeClr val="bg1"/>
              </a:solidFill>
              <a:effectLst>
                <a:glow rad="139700">
                  <a:srgbClr val="000000"/>
                </a:glow>
                <a:outerShdw blurRad="38100" dist="38100" dir="2700000" algn="tl">
                  <a:srgbClr val="000000">
                    <a:alpha val="43137"/>
                  </a:srgbClr>
                </a:outerShdw>
              </a:effectLst>
            </a:endParaRPr>
          </a:p>
          <a:p>
            <a:r>
              <a:rPr lang="en-US" sz="1800" b="1" i="1" dirty="0" smtClean="0">
                <a:solidFill>
                  <a:schemeClr val="bg1"/>
                </a:solidFill>
                <a:effectLst>
                  <a:glow rad="139700">
                    <a:srgbClr val="000000"/>
                  </a:glow>
                  <a:outerShdw blurRad="38100" dist="38100" dir="2700000" algn="tl">
                    <a:srgbClr val="000000">
                      <a:alpha val="43137"/>
                    </a:srgbClr>
                  </a:outerShdw>
                </a:effectLst>
              </a:rPr>
              <a:t>But </a:t>
            </a:r>
            <a:r>
              <a:rPr lang="en-US" sz="1800" b="1" i="1" dirty="0">
                <a:solidFill>
                  <a:schemeClr val="bg1"/>
                </a:solidFill>
                <a:effectLst>
                  <a:glow rad="139700">
                    <a:srgbClr val="000000"/>
                  </a:glow>
                  <a:outerShdw blurRad="38100" dist="38100" dir="2700000" algn="tl">
                    <a:srgbClr val="000000">
                      <a:alpha val="43137"/>
                    </a:srgbClr>
                  </a:outerShdw>
                </a:effectLst>
              </a:rPr>
              <a:t>all are made up of Photons traveling at 186,000 miles per second</a:t>
            </a:r>
            <a:endParaRPr lang="en-US" sz="1800" dirty="0">
              <a:solidFill>
                <a:schemeClr val="bg1"/>
              </a:solidFill>
            </a:endParaRPr>
          </a:p>
        </p:txBody>
      </p:sp>
      <p:sp>
        <p:nvSpPr>
          <p:cNvPr id="4" name="Slide Number Placeholder 3"/>
          <p:cNvSpPr>
            <a:spLocks noGrp="1"/>
          </p:cNvSpPr>
          <p:nvPr>
            <p:ph type="sldNum" sz="quarter" idx="10"/>
          </p:nvPr>
        </p:nvSpPr>
        <p:spPr/>
        <p:txBody>
          <a:bodyPr/>
          <a:lstStyle/>
          <a:p>
            <a:fld id="{170864CC-2CD2-4D97-8FF9-79A236831DC9}" type="slidenum">
              <a:rPr lang="en-US" smtClean="0"/>
              <a:pPr/>
              <a:t>15</a:t>
            </a:fld>
            <a:endParaRPr lang="en-US"/>
          </a:p>
        </p:txBody>
      </p:sp>
    </p:spTree>
    <p:extLst>
      <p:ext uri="{BB962C8B-B14F-4D97-AF65-F5344CB8AC3E}">
        <p14:creationId xmlns:p14="http://schemas.microsoft.com/office/powerpoint/2010/main" val="411384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7262" y="6525517"/>
            <a:ext cx="533400" cy="365125"/>
          </a:xfrm>
        </p:spPr>
        <p:txBody>
          <a:bodyPr/>
          <a:lstStyle>
            <a:lvl1pPr>
              <a:defRPr sz="1800" b="1">
                <a:solidFill>
                  <a:schemeClr val="tx1"/>
                </a:solidFill>
              </a:defRPr>
            </a:lvl1pPr>
          </a:lstStyle>
          <a:p>
            <a:fld id="{97957AE8-6A15-48B2-9276-D504D368CD1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957AE8-6A15-48B2-9276-D504D368CD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57AE8-6A15-48B2-9276-D504D368CD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apod.nasa.gov/apod/image/0801/M31_hallas.jpg"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47779"/>
          </a:xfrm>
          <a:prstGeom prst="rect">
            <a:avLst/>
          </a:prstGeom>
          <a:solidFill>
            <a:schemeClr val="tx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7957AE8-6A15-48B2-9276-D504D368CD11}" type="slidenum">
              <a:rPr lang="en-US" smtClean="0"/>
              <a:pPr/>
              <a:t>1</a:t>
            </a:fld>
            <a:endParaRPr lang="en-US"/>
          </a:p>
        </p:txBody>
      </p:sp>
      <p:sp>
        <p:nvSpPr>
          <p:cNvPr id="3" name="TextBox 2"/>
          <p:cNvSpPr txBox="1"/>
          <p:nvPr/>
        </p:nvSpPr>
        <p:spPr>
          <a:xfrm>
            <a:off x="81742" y="1417260"/>
            <a:ext cx="3663632" cy="4965462"/>
          </a:xfrm>
          <a:prstGeom prst="rect">
            <a:avLst/>
          </a:prstGeom>
          <a:noFill/>
        </p:spPr>
        <p:txBody>
          <a:bodyPr wrap="none" rtlCol="0">
            <a:spAutoFit/>
          </a:bodyPr>
          <a:lstStyle/>
          <a:p>
            <a:pPr algn="ctr">
              <a:lnSpc>
                <a:spcPts val="3800"/>
              </a:lnSpc>
            </a:pPr>
            <a:r>
              <a:rPr lang="en-US" sz="3600" b="1" dirty="0" smtClean="0">
                <a:effectLst>
                  <a:glow rad="228600">
                    <a:srgbClr val="FFFFFF"/>
                  </a:glow>
                  <a:outerShdw blurRad="38100" dist="38100" dir="2700000" algn="tl">
                    <a:srgbClr val="000000">
                      <a:alpha val="43137"/>
                    </a:srgbClr>
                  </a:outerShdw>
                </a:effectLst>
              </a:rPr>
              <a:t>Everything We </a:t>
            </a:r>
            <a:r>
              <a:rPr lang="en-US" sz="3600" b="1" i="1" u="sng" dirty="0" smtClean="0">
                <a:solidFill>
                  <a:srgbClr val="C00000"/>
                </a:solidFill>
                <a:effectLst>
                  <a:glow rad="228600">
                    <a:srgbClr val="FFFFFF"/>
                  </a:glow>
                  <a:outerShdw blurRad="38100" dist="38100" dir="2700000" algn="tl">
                    <a:srgbClr val="000000">
                      <a:alpha val="43137"/>
                    </a:srgbClr>
                  </a:outerShdw>
                </a:effectLst>
              </a:rPr>
              <a:t>DO</a:t>
            </a:r>
            <a:r>
              <a:rPr lang="en-US" sz="3600" b="1" dirty="0" smtClean="0">
                <a:effectLst>
                  <a:glow rad="228600">
                    <a:srgbClr val="FFFFFF"/>
                  </a:glow>
                  <a:outerShdw blurRad="38100" dist="38100" dir="2700000" algn="tl">
                    <a:srgbClr val="000000">
                      <a:alpha val="43137"/>
                    </a:srgbClr>
                  </a:outerShdw>
                </a:effectLst>
              </a:rPr>
              <a:t/>
            </a:r>
            <a:br>
              <a:rPr lang="en-US" sz="3600" b="1" dirty="0" smtClean="0">
                <a:effectLst>
                  <a:glow rad="228600">
                    <a:srgbClr val="FFFFFF"/>
                  </a:glow>
                  <a:outerShdw blurRad="38100" dist="38100" dir="2700000" algn="tl">
                    <a:srgbClr val="000000">
                      <a:alpha val="43137"/>
                    </a:srgbClr>
                  </a:outerShdw>
                </a:effectLst>
              </a:rPr>
            </a:br>
            <a:r>
              <a:rPr lang="en-US" sz="3600" b="1" dirty="0" smtClean="0">
                <a:effectLst>
                  <a:glow rad="228600">
                    <a:srgbClr val="FFFFFF"/>
                  </a:glow>
                  <a:outerShdw blurRad="38100" dist="38100" dir="2700000" algn="tl">
                    <a:srgbClr val="000000">
                      <a:alpha val="43137"/>
                    </a:srgbClr>
                  </a:outerShdw>
                </a:effectLst>
              </a:rPr>
              <a:t>is influenced </a:t>
            </a:r>
            <a:br>
              <a:rPr lang="en-US" sz="3600" b="1" dirty="0" smtClean="0">
                <a:effectLst>
                  <a:glow rad="228600">
                    <a:srgbClr val="FFFFFF"/>
                  </a:glow>
                  <a:outerShdw blurRad="38100" dist="38100" dir="2700000" algn="tl">
                    <a:srgbClr val="000000">
                      <a:alpha val="43137"/>
                    </a:srgbClr>
                  </a:outerShdw>
                </a:effectLst>
              </a:rPr>
            </a:br>
            <a:r>
              <a:rPr lang="en-US" sz="3600" b="1" dirty="0" smtClean="0">
                <a:effectLst>
                  <a:glow rad="228600">
                    <a:srgbClr val="FFFFFF"/>
                  </a:glow>
                  <a:outerShdw blurRad="38100" dist="38100" dir="2700000" algn="tl">
                    <a:srgbClr val="000000">
                      <a:alpha val="43137"/>
                    </a:srgbClr>
                  </a:outerShdw>
                </a:effectLst>
              </a:rPr>
              <a:t>by what we </a:t>
            </a:r>
            <a:br>
              <a:rPr lang="en-US" sz="3600" b="1" dirty="0" smtClean="0">
                <a:effectLst>
                  <a:glow rad="228600">
                    <a:srgbClr val="FFFFFF"/>
                  </a:glow>
                  <a:outerShdw blurRad="38100" dist="38100" dir="2700000" algn="tl">
                    <a:srgbClr val="000000">
                      <a:alpha val="43137"/>
                    </a:srgbClr>
                  </a:outerShdw>
                </a:effectLst>
              </a:rPr>
            </a:br>
            <a:r>
              <a:rPr lang="en-US" sz="3600" b="1" i="1" u="sng" dirty="0" smtClean="0">
                <a:solidFill>
                  <a:srgbClr val="C00000"/>
                </a:solidFill>
                <a:effectLst>
                  <a:glow rad="228600">
                    <a:srgbClr val="FFFFFF"/>
                  </a:glow>
                  <a:outerShdw blurRad="38100" dist="38100" dir="2700000" algn="tl">
                    <a:srgbClr val="000000">
                      <a:alpha val="43137"/>
                    </a:srgbClr>
                  </a:outerShdw>
                </a:effectLst>
              </a:rPr>
              <a:t>BELIEVE</a:t>
            </a:r>
            <a:r>
              <a:rPr lang="en-US" sz="3600" b="1" dirty="0" smtClean="0">
                <a:effectLst>
                  <a:glow rad="228600">
                    <a:srgbClr val="FFFFFF"/>
                  </a:glow>
                  <a:outerShdw blurRad="38100" dist="38100" dir="2700000" algn="tl">
                    <a:srgbClr val="000000">
                      <a:alpha val="43137"/>
                    </a:srgbClr>
                  </a:outerShdw>
                </a:effectLst>
              </a:rPr>
              <a:t/>
            </a:r>
            <a:br>
              <a:rPr lang="en-US" sz="3600" b="1" dirty="0" smtClean="0">
                <a:effectLst>
                  <a:glow rad="228600">
                    <a:srgbClr val="FFFFFF"/>
                  </a:glow>
                  <a:outerShdw blurRad="38100" dist="38100" dir="2700000" algn="tl">
                    <a:srgbClr val="000000">
                      <a:alpha val="43137"/>
                    </a:srgbClr>
                  </a:outerShdw>
                </a:effectLst>
              </a:rPr>
            </a:br>
            <a:r>
              <a:rPr lang="en-US" sz="3600" b="1" dirty="0" smtClean="0">
                <a:effectLst>
                  <a:glow rad="228600">
                    <a:srgbClr val="FFFFFF"/>
                  </a:glow>
                  <a:outerShdw blurRad="38100" dist="38100" dir="2700000" algn="tl">
                    <a:srgbClr val="000000">
                      <a:alpha val="43137"/>
                    </a:srgbClr>
                  </a:outerShdw>
                </a:effectLst>
              </a:rPr>
              <a:t>about..</a:t>
            </a:r>
          </a:p>
          <a:p>
            <a:pPr>
              <a:lnSpc>
                <a:spcPts val="3800"/>
              </a:lnSpc>
            </a:pPr>
            <a:endParaRPr lang="en-US" sz="1600" b="1" dirty="0">
              <a:effectLst>
                <a:glow rad="228600">
                  <a:srgbClr val="FFFFFF"/>
                </a:glow>
                <a:outerShdw blurRad="38100" dist="38100" dir="2700000" algn="tl">
                  <a:srgbClr val="000000">
                    <a:alpha val="43137"/>
                  </a:srgbClr>
                </a:outerShdw>
              </a:effectLst>
            </a:endParaRPr>
          </a:p>
          <a:p>
            <a:pPr>
              <a:lnSpc>
                <a:spcPts val="3800"/>
              </a:lnSpc>
            </a:pPr>
            <a:r>
              <a:rPr lang="en-US" sz="3600" b="1" i="1" dirty="0">
                <a:solidFill>
                  <a:srgbClr val="0033CC"/>
                </a:solidFill>
                <a:effectLst>
                  <a:glow rad="228600">
                    <a:srgbClr val="FFFFFF"/>
                  </a:glow>
                  <a:outerShdw blurRad="38100" dist="38100" dir="2700000" algn="tl">
                    <a:srgbClr val="000000">
                      <a:alpha val="43137"/>
                    </a:srgbClr>
                  </a:outerShdw>
                </a:effectLst>
              </a:rPr>
              <a:t>The</a:t>
            </a:r>
            <a:r>
              <a:rPr lang="en-US" sz="3600" b="1" dirty="0" smtClean="0">
                <a:effectLst>
                  <a:glow rad="228600">
                    <a:srgbClr val="FFFFFF"/>
                  </a:glow>
                  <a:outerShdw blurRad="38100" dist="38100" dir="2700000" algn="tl">
                    <a:srgbClr val="000000">
                      <a:alpha val="43137"/>
                    </a:srgbClr>
                  </a:outerShdw>
                </a:effectLst>
              </a:rPr>
              <a:t> </a:t>
            </a:r>
            <a:r>
              <a:rPr lang="en-US" sz="3600" b="1" i="1" dirty="0" smtClean="0">
                <a:solidFill>
                  <a:srgbClr val="0033CC"/>
                </a:solidFill>
                <a:effectLst>
                  <a:glow rad="228600">
                    <a:srgbClr val="FFFFFF"/>
                  </a:glow>
                  <a:outerShdw blurRad="38100" dist="38100" dir="2700000" algn="tl">
                    <a:srgbClr val="000000">
                      <a:alpha val="43137"/>
                    </a:srgbClr>
                  </a:outerShdw>
                </a:effectLst>
              </a:rPr>
              <a:t>Father</a:t>
            </a:r>
            <a:endParaRPr lang="en-US" sz="3600" b="1" dirty="0">
              <a:effectLst>
                <a:glow rad="228600">
                  <a:srgbClr val="FFFFFF"/>
                </a:glow>
                <a:outerShdw blurRad="38100" dist="38100" dir="2700000" algn="tl">
                  <a:srgbClr val="000000">
                    <a:alpha val="43137"/>
                  </a:srgbClr>
                </a:outerShdw>
              </a:effectLst>
            </a:endParaRPr>
          </a:p>
          <a:p>
            <a:pPr>
              <a:lnSpc>
                <a:spcPts val="3800"/>
              </a:lnSpc>
            </a:pPr>
            <a:r>
              <a:rPr lang="en-US" sz="3600" b="1" i="1" dirty="0" smtClean="0">
                <a:solidFill>
                  <a:srgbClr val="0033CC"/>
                </a:solidFill>
                <a:effectLst>
                  <a:glow rad="228600">
                    <a:srgbClr val="FFFFFF"/>
                  </a:glow>
                  <a:outerShdw blurRad="38100" dist="38100" dir="2700000" algn="tl">
                    <a:srgbClr val="000000">
                      <a:alpha val="43137"/>
                    </a:srgbClr>
                  </a:outerShdw>
                </a:effectLst>
              </a:rPr>
              <a:t>The</a:t>
            </a:r>
            <a:r>
              <a:rPr lang="en-US" sz="3600" b="1" dirty="0" smtClean="0">
                <a:effectLst>
                  <a:glow rad="228600">
                    <a:srgbClr val="FFFFFF"/>
                  </a:glow>
                  <a:outerShdw blurRad="38100" dist="38100" dir="2700000" algn="tl">
                    <a:srgbClr val="000000">
                      <a:alpha val="43137"/>
                    </a:srgbClr>
                  </a:outerShdw>
                </a:effectLst>
              </a:rPr>
              <a:t> </a:t>
            </a:r>
            <a:r>
              <a:rPr lang="en-US" sz="3600" b="1" i="1" dirty="0" smtClean="0">
                <a:solidFill>
                  <a:srgbClr val="0033CC"/>
                </a:solidFill>
                <a:effectLst>
                  <a:glow rad="228600">
                    <a:srgbClr val="FFFFFF"/>
                  </a:glow>
                  <a:outerShdw blurRad="38100" dist="38100" dir="2700000" algn="tl">
                    <a:srgbClr val="000000">
                      <a:alpha val="43137"/>
                    </a:srgbClr>
                  </a:outerShdw>
                </a:effectLst>
              </a:rPr>
              <a:t>Son</a:t>
            </a:r>
            <a:endParaRPr lang="en-US" sz="3600" b="1" dirty="0">
              <a:effectLst>
                <a:glow rad="228600">
                  <a:srgbClr val="FFFFFF"/>
                </a:glow>
                <a:outerShdw blurRad="38100" dist="38100" dir="2700000" algn="tl">
                  <a:srgbClr val="000000">
                    <a:alpha val="43137"/>
                  </a:srgbClr>
                </a:outerShdw>
              </a:effectLst>
            </a:endParaRPr>
          </a:p>
          <a:p>
            <a:pPr>
              <a:lnSpc>
                <a:spcPts val="3800"/>
              </a:lnSpc>
            </a:pPr>
            <a:r>
              <a:rPr lang="en-US" sz="3600" b="1" i="1" dirty="0" smtClean="0">
                <a:solidFill>
                  <a:srgbClr val="0033CC"/>
                </a:solidFill>
                <a:effectLst>
                  <a:glow rad="228600">
                    <a:srgbClr val="FFFFFF"/>
                  </a:glow>
                  <a:outerShdw blurRad="38100" dist="38100" dir="2700000" algn="tl">
                    <a:srgbClr val="000000">
                      <a:alpha val="43137"/>
                    </a:srgbClr>
                  </a:outerShdw>
                </a:effectLst>
              </a:rPr>
              <a:t>Spirit</a:t>
            </a:r>
            <a:endParaRPr lang="en-US" sz="3600" b="1" dirty="0">
              <a:effectLst>
                <a:glow rad="228600">
                  <a:srgbClr val="FFFFFF"/>
                </a:glow>
                <a:outerShdw blurRad="38100" dist="38100" dir="2700000" algn="tl">
                  <a:srgbClr val="000000">
                    <a:alpha val="43137"/>
                  </a:srgbClr>
                </a:outerShdw>
              </a:effectLst>
            </a:endParaRPr>
          </a:p>
          <a:p>
            <a:pPr>
              <a:lnSpc>
                <a:spcPts val="3800"/>
              </a:lnSpc>
            </a:pPr>
            <a:r>
              <a:rPr lang="en-US" sz="3600" b="1" i="1" dirty="0" smtClean="0">
                <a:solidFill>
                  <a:srgbClr val="0033CC"/>
                </a:solidFill>
                <a:effectLst>
                  <a:glow rad="228600">
                    <a:srgbClr val="FFFFFF"/>
                  </a:glow>
                  <a:outerShdw blurRad="38100" dist="38100" dir="2700000" algn="tl">
                    <a:srgbClr val="000000">
                      <a:alpha val="43137"/>
                    </a:srgbClr>
                  </a:outerShdw>
                </a:effectLst>
              </a:rPr>
              <a:t>Bible</a:t>
            </a:r>
            <a:endParaRPr lang="en-US" sz="3600" b="1" i="1" dirty="0">
              <a:solidFill>
                <a:srgbClr val="0033CC"/>
              </a:solidFill>
              <a:effectLst>
                <a:glow rad="228600">
                  <a:srgbClr val="FFFFFF"/>
                </a:glow>
                <a:outerShdw blurRad="38100" dist="38100" dir="2700000" algn="tl">
                  <a:srgbClr val="000000">
                    <a:alpha val="43137"/>
                  </a:srgbClr>
                </a:outerShdw>
              </a:effectLst>
            </a:endParaRPr>
          </a:p>
        </p:txBody>
      </p:sp>
      <p:pic>
        <p:nvPicPr>
          <p:cNvPr id="7" name="Picture 6"/>
          <p:cNvPicPr>
            <a:picLocks noChangeAspect="1"/>
          </p:cNvPicPr>
          <p:nvPr/>
        </p:nvPicPr>
        <p:blipFill>
          <a:blip r:embed="rId3">
            <a:lum contrast="20000"/>
            <a:extLst>
              <a:ext uri="{28A0092B-C50C-407E-A947-70E740481C1C}">
                <a14:useLocalDpi xmlns:a14="http://schemas.microsoft.com/office/drawing/2010/main" val="0"/>
              </a:ext>
            </a:extLst>
          </a:blip>
          <a:stretch>
            <a:fillRect/>
          </a:stretch>
        </p:blipFill>
        <p:spPr>
          <a:xfrm>
            <a:off x="4419600" y="1354668"/>
            <a:ext cx="3949362" cy="458893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8" name="Rectangle 7"/>
          <p:cNvSpPr/>
          <p:nvPr/>
        </p:nvSpPr>
        <p:spPr>
          <a:xfrm>
            <a:off x="85074" y="60960"/>
            <a:ext cx="8937006" cy="1200329"/>
          </a:xfrm>
          <a:prstGeom prst="rect">
            <a:avLst/>
          </a:prstGeom>
          <a:noFill/>
        </p:spPr>
        <p:txBody>
          <a:bodyPr wrap="square" lIns="91440" tIns="45720" rIns="91440" bIns="45720">
            <a:spAutoFit/>
          </a:bodyPr>
          <a:lstStyle/>
          <a:p>
            <a:pPr algn="ctr"/>
            <a:r>
              <a:rPr lang="en-US" sz="7200" b="1" i="1" cap="none" spc="0" dirty="0" smtClean="0">
                <a:ln w="57150" cmpd="sng">
                  <a:solidFill>
                    <a:srgbClr val="FFFFFF"/>
                  </a:solidFill>
                  <a:prstDash val="solid"/>
                  <a:miter lim="800000"/>
                </a:ln>
                <a:solidFill>
                  <a:srgbClr val="0033CC"/>
                </a:solidFill>
                <a:effectLst>
                  <a:outerShdw blurRad="50800" algn="tl" rotWithShape="0">
                    <a:srgbClr val="000000"/>
                  </a:outerShdw>
                </a:effectLst>
              </a:rPr>
              <a:t>Does God Exist ?</a:t>
            </a:r>
            <a:endParaRPr lang="en-US" sz="7200" b="1" i="1" cap="none" spc="0" dirty="0">
              <a:ln w="57150" cmpd="sng">
                <a:solidFill>
                  <a:srgbClr val="FFFFFF"/>
                </a:solidFill>
                <a:prstDash val="solid"/>
                <a:miter lim="800000"/>
              </a:ln>
              <a:solidFill>
                <a:srgbClr val="0033CC"/>
              </a:solidFill>
              <a:effectLst>
                <a:outerShdw blurRad="50800" algn="tl" rotWithShape="0">
                  <a:srgbClr val="000000"/>
                </a:outerShdw>
              </a:effectLst>
            </a:endParaRPr>
          </a:p>
        </p:txBody>
      </p:sp>
      <p:sp>
        <p:nvSpPr>
          <p:cNvPr id="9" name="TextBox 8"/>
          <p:cNvSpPr txBox="1"/>
          <p:nvPr/>
        </p:nvSpPr>
        <p:spPr>
          <a:xfrm>
            <a:off x="2289126" y="4267200"/>
            <a:ext cx="6774056" cy="584775"/>
          </a:xfrm>
          <a:prstGeom prst="rect">
            <a:avLst/>
          </a:prstGeom>
          <a:noFill/>
        </p:spPr>
        <p:txBody>
          <a:bodyPr wrap="square" rtlCol="0">
            <a:spAutoFit/>
          </a:bodyPr>
          <a:lstStyle/>
          <a:p>
            <a:r>
              <a:rPr lang="en-US" sz="3200" b="1" dirty="0" smtClean="0">
                <a:effectLst>
                  <a:glow rad="228600">
                    <a:srgbClr val="FFFFFF"/>
                  </a:glow>
                  <a:outerShdw blurRad="38100" dist="38100" dir="2700000" algn="tl">
                    <a:srgbClr val="000000">
                      <a:alpha val="43137"/>
                    </a:srgbClr>
                  </a:outerShdw>
                </a:effectLst>
              </a:rPr>
              <a:t>Is He Merciful? Sadistic? Or Mythical?  </a:t>
            </a:r>
            <a:endParaRPr lang="en-US" sz="3200" b="1" dirty="0">
              <a:effectLst>
                <a:glow rad="228600">
                  <a:srgbClr val="FFFFFF"/>
                </a:glow>
                <a:outerShdw blurRad="38100" dist="38100" dir="2700000" algn="tl">
                  <a:srgbClr val="000000">
                    <a:alpha val="43137"/>
                  </a:srgbClr>
                </a:outerShdw>
              </a:effectLst>
            </a:endParaRPr>
          </a:p>
        </p:txBody>
      </p:sp>
      <p:sp>
        <p:nvSpPr>
          <p:cNvPr id="10" name="TextBox 9"/>
          <p:cNvSpPr txBox="1"/>
          <p:nvPr/>
        </p:nvSpPr>
        <p:spPr>
          <a:xfrm>
            <a:off x="1776508" y="4779819"/>
            <a:ext cx="6794838" cy="584775"/>
          </a:xfrm>
          <a:prstGeom prst="rect">
            <a:avLst/>
          </a:prstGeom>
          <a:noFill/>
        </p:spPr>
        <p:txBody>
          <a:bodyPr wrap="square" rtlCol="0">
            <a:spAutoFit/>
          </a:bodyPr>
          <a:lstStyle/>
          <a:p>
            <a:r>
              <a:rPr lang="en-US" sz="3200" b="1" dirty="0" smtClean="0">
                <a:effectLst>
                  <a:glow rad="228600">
                    <a:srgbClr val="FFFFFF"/>
                  </a:glow>
                  <a:outerShdw blurRad="38100" dist="38100" dir="2700000" algn="tl">
                    <a:srgbClr val="000000">
                      <a:alpha val="43137"/>
                    </a:srgbClr>
                  </a:outerShdw>
                </a:effectLst>
              </a:rPr>
              <a:t>Is He Your LORD? A Liar? Or a Lunatic?</a:t>
            </a:r>
            <a:endParaRPr lang="en-US" sz="3200" b="1" dirty="0">
              <a:effectLst>
                <a:glow rad="228600">
                  <a:srgbClr val="FFFFFF"/>
                </a:glow>
                <a:outerShdw blurRad="38100" dist="38100" dir="2700000" algn="tl">
                  <a:srgbClr val="000000">
                    <a:alpha val="43137"/>
                  </a:srgbClr>
                </a:outerShdw>
              </a:effectLst>
            </a:endParaRPr>
          </a:p>
        </p:txBody>
      </p:sp>
      <p:sp>
        <p:nvSpPr>
          <p:cNvPr id="11" name="TextBox 10"/>
          <p:cNvSpPr txBox="1"/>
          <p:nvPr/>
        </p:nvSpPr>
        <p:spPr>
          <a:xfrm>
            <a:off x="1443182" y="5257800"/>
            <a:ext cx="7620000" cy="584775"/>
          </a:xfrm>
          <a:prstGeom prst="rect">
            <a:avLst/>
          </a:prstGeom>
          <a:noFill/>
        </p:spPr>
        <p:txBody>
          <a:bodyPr wrap="square" rtlCol="0">
            <a:spAutoFit/>
          </a:bodyPr>
          <a:lstStyle/>
          <a:p>
            <a:r>
              <a:rPr lang="en-US" sz="3200" b="1" dirty="0" smtClean="0">
                <a:effectLst>
                  <a:glow rad="228600">
                    <a:srgbClr val="FFFFFF"/>
                  </a:glow>
                  <a:outerShdw blurRad="38100" dist="38100" dir="2700000" algn="tl">
                    <a:srgbClr val="000000">
                      <a:alpha val="43137"/>
                    </a:srgbClr>
                  </a:outerShdw>
                </a:effectLst>
              </a:rPr>
              <a:t>Is He Revealer? Breath? Beauty in nature?</a:t>
            </a:r>
            <a:endParaRPr lang="en-US" sz="3200" b="1" dirty="0">
              <a:effectLst>
                <a:glow rad="228600">
                  <a:srgbClr val="FFFFFF"/>
                </a:glow>
                <a:outerShdw blurRad="38100" dist="38100" dir="2700000" algn="tl">
                  <a:srgbClr val="000000">
                    <a:alpha val="43137"/>
                  </a:srgbClr>
                </a:outerShdw>
              </a:effectLst>
            </a:endParaRPr>
          </a:p>
        </p:txBody>
      </p:sp>
      <p:sp>
        <p:nvSpPr>
          <p:cNvPr id="12" name="TextBox 11"/>
          <p:cNvSpPr txBox="1"/>
          <p:nvPr/>
        </p:nvSpPr>
        <p:spPr>
          <a:xfrm>
            <a:off x="1143000" y="5724178"/>
            <a:ext cx="8153400" cy="584775"/>
          </a:xfrm>
          <a:prstGeom prst="rect">
            <a:avLst/>
          </a:prstGeom>
          <a:noFill/>
        </p:spPr>
        <p:txBody>
          <a:bodyPr wrap="square" rtlCol="0">
            <a:spAutoFit/>
          </a:bodyPr>
          <a:lstStyle/>
          <a:p>
            <a:r>
              <a:rPr lang="en-US" sz="3200" b="1" dirty="0" smtClean="0">
                <a:effectLst>
                  <a:glow rad="228600">
                    <a:srgbClr val="FFFFFF"/>
                  </a:glow>
                  <a:outerShdw blurRad="38100" dist="38100" dir="2700000" algn="tl">
                    <a:srgbClr val="000000">
                      <a:alpha val="43137"/>
                    </a:srgbClr>
                  </a:outerShdw>
                </a:effectLst>
              </a:rPr>
              <a:t>Is it God Inspired? Folklore? Fake</a:t>
            </a:r>
            <a:r>
              <a:rPr lang="en-US" sz="2800" b="1" dirty="0" smtClean="0">
                <a:effectLst>
                  <a:glow rad="228600">
                    <a:srgbClr val="FFFFFF"/>
                  </a:glow>
                  <a:outerShdw blurRad="38100" dist="38100" dir="2700000" algn="tl">
                    <a:srgbClr val="000000">
                      <a:alpha val="43137"/>
                    </a:srgbClr>
                  </a:outerShdw>
                </a:effectLst>
              </a:rPr>
              <a:t>/</a:t>
            </a:r>
            <a:r>
              <a:rPr lang="en-US" sz="3200" b="1" dirty="0" smtClean="0">
                <a:effectLst>
                  <a:glow rad="228600">
                    <a:srgbClr val="FFFFFF"/>
                  </a:glow>
                  <a:outerShdw blurRad="38100" dist="38100" dir="2700000" algn="tl">
                    <a:srgbClr val="000000">
                      <a:alpha val="43137"/>
                    </a:srgbClr>
                  </a:outerShdw>
                </a:effectLst>
              </a:rPr>
              <a:t>psychotic?</a:t>
            </a:r>
          </a:p>
        </p:txBody>
      </p:sp>
    </p:spTree>
    <p:extLst>
      <p:ext uri="{BB962C8B-B14F-4D97-AF65-F5344CB8AC3E}">
        <p14:creationId xmlns:p14="http://schemas.microsoft.com/office/powerpoint/2010/main" val="353001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17"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ppt_w/2"/>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17"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ppt_w/2"/>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4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ppt_x</p:attrName>
                                        </p:attrNameLst>
                                      </p:cBhvr>
                                      <p:tavLst>
                                        <p:tav tm="0">
                                          <p:val>
                                            <p:strVal val="#ppt_x-#ppt_w/2"/>
                                          </p:val>
                                        </p:tav>
                                        <p:tav tm="100000">
                                          <p:val>
                                            <p:strVal val="#ppt_x"/>
                                          </p:val>
                                        </p:tav>
                                      </p:tavLst>
                                    </p:anim>
                                    <p:anim calcmode="lin" valueType="num">
                                      <p:cBhvr>
                                        <p:cTn id="52" dur="500" fill="hold"/>
                                        <p:tgtEl>
                                          <p:spTgt spid="11"/>
                                        </p:tgtEl>
                                        <p:attrNameLst>
                                          <p:attrName>ppt_y</p:attrName>
                                        </p:attrNameLst>
                                      </p:cBhvr>
                                      <p:tavLst>
                                        <p:tav tm="0">
                                          <p:val>
                                            <p:strVal val="#ppt_y"/>
                                          </p:val>
                                        </p:tav>
                                        <p:tav tm="100000">
                                          <p:val>
                                            <p:strVal val="#ppt_y"/>
                                          </p:val>
                                        </p:tav>
                                      </p:tavLst>
                                    </p:anim>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60"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ppt_x</p:attrName>
                                        </p:attrNameLst>
                                      </p:cBhvr>
                                      <p:tavLst>
                                        <p:tav tm="0">
                                          <p:val>
                                            <p:strVal val="#ppt_x-#ppt_w/2"/>
                                          </p:val>
                                        </p:tav>
                                        <p:tav tm="100000">
                                          <p:val>
                                            <p:strVal val="#ppt_x"/>
                                          </p:val>
                                        </p:tav>
                                      </p:tavLst>
                                    </p:anim>
                                    <p:anim calcmode="lin" valueType="num">
                                      <p:cBhvr>
                                        <p:cTn id="67" dur="500" fill="hold"/>
                                        <p:tgtEl>
                                          <p:spTgt spid="12"/>
                                        </p:tgtEl>
                                        <p:attrNameLst>
                                          <p:attrName>ppt_y</p:attrName>
                                        </p:attrNameLst>
                                      </p:cBhvr>
                                      <p:tavLst>
                                        <p:tav tm="0">
                                          <p:val>
                                            <p:strVal val="#ppt_y"/>
                                          </p:val>
                                        </p:tav>
                                        <p:tav tm="100000">
                                          <p:val>
                                            <p:strVal val="#ppt_y"/>
                                          </p:val>
                                        </p:tav>
                                      </p:tavLst>
                                    </p:anim>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ulagbound.com/wp-content/uploads/2010/12/sunrise-over-earth-wallpapers-androlib-com.jpg"/>
          <p:cNvPicPr>
            <a:picLocks noChangeAspect="1" noChangeArrowheads="1"/>
          </p:cNvPicPr>
          <p:nvPr/>
        </p:nvPicPr>
        <p:blipFill>
          <a:blip r:embed="rId2" cstate="print"/>
          <a:srcRect/>
          <a:stretch>
            <a:fillRect/>
          </a:stretch>
        </p:blipFill>
        <p:spPr bwMode="auto">
          <a:xfrm>
            <a:off x="0" y="3733800"/>
            <a:ext cx="9144000" cy="3124200"/>
          </a:xfrm>
          <a:prstGeom prst="rect">
            <a:avLst/>
          </a:prstGeom>
          <a:noFill/>
          <a:effectLst>
            <a:softEdge rad="317500"/>
          </a:effectLst>
        </p:spPr>
      </p:pic>
      <p:sp>
        <p:nvSpPr>
          <p:cNvPr id="11" name="Rectangle 10"/>
          <p:cNvSpPr/>
          <p:nvPr/>
        </p:nvSpPr>
        <p:spPr>
          <a:xfrm>
            <a:off x="28574" y="2209800"/>
            <a:ext cx="9101139" cy="2438400"/>
          </a:xfrm>
          <a:prstGeom prst="rect">
            <a:avLst/>
          </a:prstGeom>
          <a:gradFill>
            <a:gsLst>
              <a:gs pos="0">
                <a:schemeClr val="tx1"/>
              </a:gs>
              <a:gs pos="50000">
                <a:schemeClr val="tx1"/>
              </a:gs>
              <a:gs pos="100000">
                <a:schemeClr val="tx1">
                  <a:alpha val="61000"/>
                </a:schemeClr>
              </a:gs>
            </a:gsLst>
            <a:lin ang="54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winkling Universe.gif"/>
          <p:cNvPicPr>
            <a:picLocks noChangeAspect="1"/>
          </p:cNvPicPr>
          <p:nvPr/>
        </p:nvPicPr>
        <p:blipFill>
          <a:blip r:embed="rId3" cstate="print">
            <a:lum contrast="10000"/>
          </a:blip>
          <a:stretch>
            <a:fillRect/>
          </a:stretch>
        </p:blipFill>
        <p:spPr>
          <a:xfrm>
            <a:off x="1" y="0"/>
            <a:ext cx="9143999" cy="3733800"/>
          </a:xfrm>
          <a:prstGeom prst="rect">
            <a:avLst/>
          </a:prstGeom>
          <a:effectLst>
            <a:softEdge rad="317500"/>
          </a:effectLst>
        </p:spPr>
      </p:pic>
      <p:sp>
        <p:nvSpPr>
          <p:cNvPr id="8" name="Rectangle 7"/>
          <p:cNvSpPr/>
          <p:nvPr/>
        </p:nvSpPr>
        <p:spPr>
          <a:xfrm>
            <a:off x="197224" y="1295400"/>
            <a:ext cx="8588188" cy="2308324"/>
          </a:xfrm>
          <a:prstGeom prst="rect">
            <a:avLst/>
          </a:prstGeom>
        </p:spPr>
        <p:txBody>
          <a:bodyPr wrap="square">
            <a:spAutoFit/>
          </a:bodyPr>
          <a:lstStyle/>
          <a:p>
            <a:pPr algn="ctr"/>
            <a:r>
              <a:rPr lang="en-US" sz="3600" b="1" dirty="0" smtClean="0">
                <a:solidFill>
                  <a:schemeClr val="bg1"/>
                </a:solidFill>
              </a:rPr>
              <a:t> Isa 55:9   </a:t>
            </a:r>
            <a:r>
              <a:rPr lang="en-US" sz="3600" b="1" dirty="0">
                <a:solidFill>
                  <a:schemeClr val="bg1"/>
                </a:solidFill>
              </a:rPr>
              <a:t>"For </a:t>
            </a:r>
            <a:r>
              <a:rPr lang="en-US" sz="3600" b="1" i="1" dirty="0">
                <a:solidFill>
                  <a:schemeClr val="bg1"/>
                </a:solidFill>
              </a:rPr>
              <a:t>as the heavens are higher than the earth</a:t>
            </a:r>
            <a:r>
              <a:rPr lang="en-US" sz="3600" b="1" i="1" dirty="0" smtClean="0">
                <a:solidFill>
                  <a:schemeClr val="bg1"/>
                </a:solidFill>
              </a:rPr>
              <a:t>, </a:t>
            </a:r>
            <a:r>
              <a:rPr lang="en-US" sz="3600" b="1" dirty="0">
                <a:solidFill>
                  <a:schemeClr val="bg1"/>
                </a:solidFill>
              </a:rPr>
              <a:t>So are </a:t>
            </a:r>
            <a:r>
              <a:rPr lang="en-US" sz="3600" b="1" i="1" dirty="0" smtClean="0">
                <a:solidFill>
                  <a:schemeClr val="bg1"/>
                </a:solidFill>
              </a:rPr>
              <a:t> </a:t>
            </a:r>
            <a:br>
              <a:rPr lang="en-US" sz="3600" b="1" i="1" dirty="0" smtClean="0">
                <a:solidFill>
                  <a:schemeClr val="bg1"/>
                </a:solidFill>
              </a:rPr>
            </a:br>
            <a:r>
              <a:rPr lang="en-US" sz="3600" b="1" dirty="0" smtClean="0">
                <a:solidFill>
                  <a:schemeClr val="bg1"/>
                </a:solidFill>
              </a:rPr>
              <a:t>My </a:t>
            </a:r>
            <a:r>
              <a:rPr lang="en-US" sz="3600" b="1" dirty="0">
                <a:solidFill>
                  <a:schemeClr val="bg1"/>
                </a:solidFill>
              </a:rPr>
              <a:t>ways higher than your ways</a:t>
            </a:r>
            <a:r>
              <a:rPr lang="en-US" sz="3600" b="1" dirty="0" smtClean="0">
                <a:solidFill>
                  <a:schemeClr val="bg1"/>
                </a:solidFill>
              </a:rPr>
              <a:t>,  </a:t>
            </a:r>
            <a:br>
              <a:rPr lang="en-US" sz="3600" b="1" dirty="0" smtClean="0">
                <a:solidFill>
                  <a:schemeClr val="bg1"/>
                </a:solidFill>
              </a:rPr>
            </a:br>
            <a:r>
              <a:rPr lang="en-US" sz="3600" b="1" i="1" u="sng" dirty="0" smtClean="0">
                <a:solidFill>
                  <a:srgbClr val="FFFF00"/>
                </a:solidFill>
              </a:rPr>
              <a:t>and </a:t>
            </a:r>
            <a:r>
              <a:rPr lang="en-US" sz="3600" b="1" i="1" u="sng" dirty="0">
                <a:solidFill>
                  <a:srgbClr val="FFFF00"/>
                </a:solidFill>
              </a:rPr>
              <a:t>M</a:t>
            </a:r>
            <a:r>
              <a:rPr lang="en-US" sz="3600" b="1" i="1" dirty="0">
                <a:solidFill>
                  <a:srgbClr val="FFFF00"/>
                </a:solidFill>
              </a:rPr>
              <a:t>y</a:t>
            </a:r>
            <a:r>
              <a:rPr lang="en-US" sz="3600" b="1" i="1" u="sng" dirty="0">
                <a:solidFill>
                  <a:srgbClr val="FFFF00"/>
                </a:solidFill>
              </a:rPr>
              <a:t> thou</a:t>
            </a:r>
            <a:r>
              <a:rPr lang="en-US" sz="3600" b="1" i="1" dirty="0">
                <a:solidFill>
                  <a:srgbClr val="FFFF00"/>
                </a:solidFill>
              </a:rPr>
              <a:t>g</a:t>
            </a:r>
            <a:r>
              <a:rPr lang="en-US" sz="3600" b="1" i="1" u="sng" dirty="0">
                <a:solidFill>
                  <a:srgbClr val="FFFF00"/>
                </a:solidFill>
              </a:rPr>
              <a:t>hts than your thou</a:t>
            </a:r>
            <a:r>
              <a:rPr lang="en-US" sz="3600" b="1" i="1" dirty="0">
                <a:solidFill>
                  <a:srgbClr val="FFFF00"/>
                </a:solidFill>
              </a:rPr>
              <a:t>g</a:t>
            </a:r>
            <a:r>
              <a:rPr lang="en-US" sz="3600" b="1" i="1" u="sng" dirty="0">
                <a:solidFill>
                  <a:srgbClr val="FFFF00"/>
                </a:solidFill>
              </a:rPr>
              <a:t>hts</a:t>
            </a:r>
            <a:r>
              <a:rPr lang="en-US" sz="3600" b="1" dirty="0">
                <a:solidFill>
                  <a:schemeClr val="bg1"/>
                </a:solidFill>
              </a:rPr>
              <a:t>. </a:t>
            </a:r>
          </a:p>
        </p:txBody>
      </p:sp>
      <p:sp>
        <p:nvSpPr>
          <p:cNvPr id="12" name="TextBox 11"/>
          <p:cNvSpPr txBox="1"/>
          <p:nvPr/>
        </p:nvSpPr>
        <p:spPr>
          <a:xfrm>
            <a:off x="106367" y="3908611"/>
            <a:ext cx="8769901" cy="1200329"/>
          </a:xfrm>
          <a:prstGeom prst="rect">
            <a:avLst/>
          </a:prstGeom>
          <a:noFill/>
        </p:spPr>
        <p:txBody>
          <a:bodyPr wrap="none" rtlCol="0">
            <a:spAutoFit/>
          </a:bodyPr>
          <a:lstStyle/>
          <a:p>
            <a:pPr algn="ctr"/>
            <a:r>
              <a:rPr lang="en-US" sz="3600" b="1" dirty="0" smtClean="0">
                <a:solidFill>
                  <a:schemeClr val="bg1"/>
                </a:solidFill>
                <a:effectLst>
                  <a:glow rad="139700">
                    <a:schemeClr val="tx1">
                      <a:alpha val="40000"/>
                    </a:schemeClr>
                  </a:glow>
                </a:effectLst>
              </a:rPr>
              <a:t>One MIT Physicist said “There is NOT 1 thing </a:t>
            </a:r>
            <a:br>
              <a:rPr lang="en-US" sz="3600" b="1" dirty="0" smtClean="0">
                <a:solidFill>
                  <a:schemeClr val="bg1"/>
                </a:solidFill>
                <a:effectLst>
                  <a:glow rad="139700">
                    <a:schemeClr val="tx1">
                      <a:alpha val="40000"/>
                    </a:schemeClr>
                  </a:glow>
                </a:effectLst>
              </a:rPr>
            </a:br>
            <a:r>
              <a:rPr lang="en-US" sz="3600" b="1" dirty="0" smtClean="0">
                <a:solidFill>
                  <a:schemeClr val="bg1"/>
                </a:solidFill>
                <a:effectLst>
                  <a:glow rad="139700">
                    <a:schemeClr val="tx1">
                      <a:alpha val="40000"/>
                    </a:schemeClr>
                  </a:glow>
                </a:effectLst>
              </a:rPr>
              <a:t>in physics that I am absolutely sure of.” </a:t>
            </a:r>
            <a:r>
              <a:rPr lang="en-US" sz="3600" b="1" baseline="30000" dirty="0" smtClean="0">
                <a:solidFill>
                  <a:schemeClr val="bg1"/>
                </a:solidFill>
                <a:effectLst>
                  <a:glow rad="139700">
                    <a:schemeClr val="tx1">
                      <a:alpha val="40000"/>
                    </a:schemeClr>
                  </a:glow>
                </a:effectLst>
              </a:rPr>
              <a:t>1</a:t>
            </a:r>
            <a:endParaRPr lang="en-US" sz="3600" b="1" baseline="30000" dirty="0">
              <a:solidFill>
                <a:schemeClr val="bg1"/>
              </a:solidFill>
              <a:effectLst>
                <a:glow rad="139700">
                  <a:schemeClr val="tx1">
                    <a:alpha val="40000"/>
                  </a:schemeClr>
                </a:glow>
              </a:effectLst>
            </a:endParaRPr>
          </a:p>
        </p:txBody>
      </p:sp>
      <p:sp>
        <p:nvSpPr>
          <p:cNvPr id="13" name="TextBox 12"/>
          <p:cNvSpPr txBox="1"/>
          <p:nvPr/>
        </p:nvSpPr>
        <p:spPr>
          <a:xfrm>
            <a:off x="2624999" y="5012931"/>
            <a:ext cx="4256999" cy="369332"/>
          </a:xfrm>
          <a:prstGeom prst="rect">
            <a:avLst/>
          </a:prstGeom>
          <a:noFill/>
        </p:spPr>
        <p:txBody>
          <a:bodyPr wrap="none" rtlCol="0">
            <a:spAutoFit/>
          </a:bodyPr>
          <a:lstStyle/>
          <a:p>
            <a:r>
              <a:rPr lang="en-US" b="1" baseline="30000" dirty="0" smtClean="0">
                <a:solidFill>
                  <a:schemeClr val="bg1"/>
                </a:solidFill>
              </a:rPr>
              <a:t>1</a:t>
            </a:r>
            <a:r>
              <a:rPr lang="en-US" b="1" dirty="0" smtClean="0">
                <a:solidFill>
                  <a:schemeClr val="bg1"/>
                </a:solidFill>
              </a:rPr>
              <a:t>More than Meets the Eye:  R.A. Swenson.</a:t>
            </a:r>
            <a:endParaRPr lang="en-US" b="1" baseline="30000" dirty="0">
              <a:solidFill>
                <a:schemeClr val="bg1"/>
              </a:solidFill>
            </a:endParaRPr>
          </a:p>
        </p:txBody>
      </p:sp>
      <p:sp>
        <p:nvSpPr>
          <p:cNvPr id="14" name="TextBox 13"/>
          <p:cNvSpPr txBox="1"/>
          <p:nvPr/>
        </p:nvSpPr>
        <p:spPr>
          <a:xfrm>
            <a:off x="575752" y="5717721"/>
            <a:ext cx="7938712" cy="1077218"/>
          </a:xfrm>
          <a:prstGeom prst="rect">
            <a:avLst/>
          </a:prstGeom>
          <a:noFill/>
        </p:spPr>
        <p:txBody>
          <a:bodyPr wrap="none" rtlCol="0">
            <a:spAutoFit/>
          </a:bodyPr>
          <a:lstStyle/>
          <a:p>
            <a:pPr algn="ctr"/>
            <a:r>
              <a:rPr lang="en-US" sz="3200" b="1" dirty="0" smtClean="0">
                <a:solidFill>
                  <a:schemeClr val="bg1"/>
                </a:solidFill>
                <a:effectLst>
                  <a:glow rad="139700">
                    <a:srgbClr val="000000"/>
                  </a:glow>
                </a:effectLst>
              </a:rPr>
              <a:t>Jesus said:  “I  am  THE  Way,  </a:t>
            </a:r>
            <a:r>
              <a:rPr lang="en-US" sz="3200" b="1" i="1" u="sng" dirty="0" smtClean="0">
                <a:solidFill>
                  <a:schemeClr val="bg1"/>
                </a:solidFill>
                <a:effectLst>
                  <a:glow rad="139700">
                    <a:srgbClr val="000000"/>
                  </a:glow>
                  <a:outerShdw blurRad="38100" dist="38100" dir="2700000" algn="tl">
                    <a:srgbClr val="000000">
                      <a:alpha val="43137"/>
                    </a:srgbClr>
                  </a:outerShdw>
                </a:effectLst>
              </a:rPr>
              <a:t>THE  Truth</a:t>
            </a:r>
            <a:r>
              <a:rPr lang="en-US" sz="3200" b="1" dirty="0" smtClean="0">
                <a:solidFill>
                  <a:schemeClr val="bg1"/>
                </a:solidFill>
                <a:effectLst>
                  <a:glow rad="139700">
                    <a:srgbClr val="000000"/>
                  </a:glow>
                </a:effectLst>
              </a:rPr>
              <a:t>,  and </a:t>
            </a:r>
            <a:br>
              <a:rPr lang="en-US" sz="3200" b="1" dirty="0" smtClean="0">
                <a:solidFill>
                  <a:schemeClr val="bg1"/>
                </a:solidFill>
                <a:effectLst>
                  <a:glow rad="139700">
                    <a:srgbClr val="000000"/>
                  </a:glow>
                </a:effectLst>
              </a:rPr>
            </a:br>
            <a:r>
              <a:rPr lang="en-US" sz="3200" b="1" dirty="0" smtClean="0">
                <a:solidFill>
                  <a:schemeClr val="bg1"/>
                </a:solidFill>
                <a:effectLst>
                  <a:glow rad="139700">
                    <a:srgbClr val="000000"/>
                  </a:glow>
                </a:effectLst>
              </a:rPr>
              <a:t>THE  Life, no one comes to the...  (John 14:6)</a:t>
            </a:r>
            <a:endParaRPr lang="en-US" sz="3200" b="1" baseline="30000" dirty="0">
              <a:solidFill>
                <a:schemeClr val="bg1"/>
              </a:solidFill>
              <a:effectLst>
                <a:glow rad="139700">
                  <a:srgbClr val="000000"/>
                </a:glow>
              </a:effectLst>
            </a:endParaRPr>
          </a:p>
        </p:txBody>
      </p:sp>
      <p:sp>
        <p:nvSpPr>
          <p:cNvPr id="2" name="Slide Number Placeholder 1"/>
          <p:cNvSpPr>
            <a:spLocks noGrp="1"/>
          </p:cNvSpPr>
          <p:nvPr>
            <p:ph type="sldNum" sz="quarter" idx="12"/>
          </p:nvPr>
        </p:nvSpPr>
        <p:spPr/>
        <p:txBody>
          <a:bodyPr/>
          <a:lstStyle/>
          <a:p>
            <a:fld id="{97957AE8-6A15-48B2-9276-D504D368CD11}" type="slidenum">
              <a:rPr lang="en-US" smtClean="0"/>
              <a:pPr/>
              <a:t>10</a:t>
            </a:fld>
            <a:endParaRPr lang="en-US"/>
          </a:p>
        </p:txBody>
      </p:sp>
      <p:sp>
        <p:nvSpPr>
          <p:cNvPr id="15" name="TextBox 14"/>
          <p:cNvSpPr txBox="1"/>
          <p:nvPr/>
        </p:nvSpPr>
        <p:spPr>
          <a:xfrm>
            <a:off x="322729" y="174811"/>
            <a:ext cx="8426824" cy="578223"/>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FACT:  the wisdom of god</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endParaRPr>
          </a:p>
        </p:txBody>
      </p:sp>
    </p:spTree>
    <p:extLst>
      <p:ext uri="{BB962C8B-B14F-4D97-AF65-F5344CB8AC3E}">
        <p14:creationId xmlns:p14="http://schemas.microsoft.com/office/powerpoint/2010/main" val="48178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par>
                                <p:cTn id="13" presetID="9" presetClass="emph" presetSubtype="0" grpId="1" nodeType="withEffect">
                                  <p:stCondLst>
                                    <p:cond delay="0"/>
                                  </p:stCondLst>
                                  <p:childTnLst>
                                    <p:set>
                                      <p:cBhvr rctx="PPT">
                                        <p:cTn id="14" dur="indefinite"/>
                                        <p:tgtEl>
                                          <p:spTgt spid="8"/>
                                        </p:tgtEl>
                                        <p:attrNameLst>
                                          <p:attrName>style.opacity</p:attrName>
                                        </p:attrNameLst>
                                      </p:cBhvr>
                                      <p:to>
                                        <p:strVal val="0.5"/>
                                      </p:to>
                                    </p:set>
                                    <p:animEffect filter="image" prLst="opacity: 0.5">
                                      <p:cBhvr rctx="IE">
                                        <p:cTn id="15" dur="indefinite"/>
                                        <p:tgtEl>
                                          <p:spTgt spid="8"/>
                                        </p:tgtEl>
                                      </p:cBhvr>
                                    </p:animEffect>
                                  </p:childTnLst>
                                </p:cTn>
                              </p:par>
                              <p:par>
                                <p:cTn id="16" presetID="24"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to="" calcmode="lin" valueType="num">
                                      <p:cBhvr>
                                        <p:cTn id="18" dur="1" fill="hold"/>
                                        <p:tgtEl>
                                          <p:spTgt spid="13"/>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to="" calcmode="lin" valueType="num">
                                      <p:cBhvr>
                                        <p:cTn id="23" dur="1" fill="hold"/>
                                        <p:tgtEl>
                                          <p:spTgt spid="14"/>
                                        </p:tgtEl>
                                        <p:attrNameLst>
                                          <p:attrName/>
                                        </p:attrNameLst>
                                      </p:cBhvr>
                                    </p:anim>
                                  </p:childTnLst>
                                </p:cTn>
                              </p:par>
                              <p:par>
                                <p:cTn id="24" presetID="10" presetClass="exit" presetSubtype="0" fill="hold" grpId="1" nodeType="withEffect">
                                  <p:stCondLst>
                                    <p:cond delay="0"/>
                                  </p:stCondLst>
                                  <p:childTnLst>
                                    <p:animEffect transition="out" filter="fade">
                                      <p:cBhvr>
                                        <p:cTn id="25" dur="2000"/>
                                        <p:tgtEl>
                                          <p:spTgt spid="12"/>
                                        </p:tgtEl>
                                      </p:cBhvr>
                                    </p:animEffect>
                                    <p:set>
                                      <p:cBhvr>
                                        <p:cTn id="26" dur="1" fill="hold">
                                          <p:stCondLst>
                                            <p:cond delay="1999"/>
                                          </p:stCondLst>
                                        </p:cTn>
                                        <p:tgtEl>
                                          <p:spTgt spid="1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13"/>
                                        </p:tgtEl>
                                      </p:cBhvr>
                                    </p:animEffect>
                                    <p:set>
                                      <p:cBhvr>
                                        <p:cTn id="29"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3" grpId="0"/>
      <p:bldP spid="13" grpId="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upload.wikimedia.org/wikipedia/commons/5/5e/Water_drop_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softEdge rad="317500"/>
          </a:effectLst>
        </p:spPr>
      </p:pic>
      <p:sp>
        <p:nvSpPr>
          <p:cNvPr id="5" name="TextBox 4"/>
          <p:cNvSpPr txBox="1"/>
          <p:nvPr/>
        </p:nvSpPr>
        <p:spPr>
          <a:xfrm>
            <a:off x="228600" y="1143000"/>
            <a:ext cx="3505200" cy="2246769"/>
          </a:xfrm>
          <a:prstGeom prst="rect">
            <a:avLst/>
          </a:prstGeom>
          <a:noFill/>
        </p:spPr>
        <p:txBody>
          <a:bodyPr wrap="square" rtlCol="0">
            <a:spAutoFit/>
          </a:bodyPr>
          <a:lstStyle/>
          <a:p>
            <a:pPr algn="ctr"/>
            <a:r>
              <a:rPr lang="en-US" sz="2800" b="1" dirty="0" smtClean="0">
                <a:solidFill>
                  <a:schemeClr val="bg1"/>
                </a:solidFill>
                <a:effectLst>
                  <a:glow rad="228600">
                    <a:srgbClr val="000066"/>
                  </a:glow>
                  <a:outerShdw blurRad="50800" dist="76200" dir="5400000" algn="ctr" rotWithShape="0">
                    <a:schemeClr val="tx1"/>
                  </a:outerShdw>
                </a:effectLst>
              </a:rPr>
              <a:t>Rom 11:33  Oh , </a:t>
            </a:r>
            <a:r>
              <a:rPr lang="en-US" sz="2800" b="1" dirty="0">
                <a:solidFill>
                  <a:schemeClr val="bg1"/>
                </a:solidFill>
                <a:effectLst>
                  <a:glow rad="228600">
                    <a:srgbClr val="000066"/>
                  </a:glow>
                  <a:outerShdw blurRad="50800" dist="76200" dir="5400000" algn="ctr" rotWithShape="0">
                    <a:schemeClr val="tx1"/>
                  </a:outerShdw>
                </a:effectLst>
              </a:rPr>
              <a:t>the </a:t>
            </a:r>
            <a:r>
              <a:rPr lang="en-US" sz="2800" b="1" i="1" dirty="0" smtClean="0">
                <a:solidFill>
                  <a:schemeClr val="bg1"/>
                </a:solidFill>
                <a:effectLst>
                  <a:glow rad="228600">
                    <a:srgbClr val="000066"/>
                  </a:glow>
                  <a:outerShdw blurRad="50800" dist="76200" dir="5400000" algn="ctr" rotWithShape="0">
                    <a:schemeClr val="tx1"/>
                  </a:outerShdw>
                </a:effectLst>
              </a:rPr>
              <a:t>Depth </a:t>
            </a:r>
            <a:r>
              <a:rPr lang="en-US" sz="2800" b="1" i="1" dirty="0">
                <a:solidFill>
                  <a:schemeClr val="bg1"/>
                </a:solidFill>
                <a:effectLst>
                  <a:glow rad="228600">
                    <a:srgbClr val="000066"/>
                  </a:glow>
                  <a:outerShdw blurRad="50800" dist="76200" dir="5400000" algn="ctr" rotWithShape="0">
                    <a:schemeClr val="tx1"/>
                  </a:outerShdw>
                </a:effectLst>
              </a:rPr>
              <a:t>of the riches both of the </a:t>
            </a:r>
            <a:r>
              <a:rPr lang="en-US" sz="2800" b="1" i="1" dirty="0" smtClean="0">
                <a:solidFill>
                  <a:schemeClr val="bg1"/>
                </a:solidFill>
                <a:effectLst>
                  <a:glow rad="228600">
                    <a:srgbClr val="000066"/>
                  </a:glow>
                  <a:outerShdw blurRad="50800" dist="76200" dir="5400000" algn="ctr" rotWithShape="0">
                    <a:schemeClr val="tx1"/>
                  </a:outerShdw>
                </a:effectLst>
              </a:rPr>
              <a:t>Wisdom </a:t>
            </a:r>
            <a:r>
              <a:rPr lang="en-US" sz="2800" b="1" i="1" dirty="0">
                <a:solidFill>
                  <a:schemeClr val="bg1"/>
                </a:solidFill>
                <a:effectLst>
                  <a:glow rad="228600">
                    <a:srgbClr val="000066"/>
                  </a:glow>
                  <a:outerShdw blurRad="50800" dist="76200" dir="5400000" algn="ctr" rotWithShape="0">
                    <a:schemeClr val="tx1"/>
                  </a:outerShdw>
                </a:effectLst>
              </a:rPr>
              <a:t>and </a:t>
            </a:r>
            <a:r>
              <a:rPr lang="en-US" sz="2800" b="1" i="1" dirty="0" smtClean="0">
                <a:solidFill>
                  <a:schemeClr val="bg1"/>
                </a:solidFill>
                <a:effectLst>
                  <a:glow rad="228600">
                    <a:srgbClr val="000066"/>
                  </a:glow>
                  <a:outerShdw blurRad="50800" dist="76200" dir="5400000" algn="ctr" rotWithShape="0">
                    <a:schemeClr val="tx1"/>
                  </a:outerShdw>
                </a:effectLst>
              </a:rPr>
              <a:t>Knowledge </a:t>
            </a:r>
            <a:br>
              <a:rPr lang="en-US" sz="2800" b="1" i="1" dirty="0" smtClean="0">
                <a:solidFill>
                  <a:schemeClr val="bg1"/>
                </a:solidFill>
                <a:effectLst>
                  <a:glow rad="228600">
                    <a:srgbClr val="000066"/>
                  </a:glow>
                  <a:outerShdw blurRad="50800" dist="76200" dir="5400000" algn="ctr" rotWithShape="0">
                    <a:schemeClr val="tx1"/>
                  </a:outerShdw>
                </a:effectLst>
              </a:rPr>
            </a:br>
            <a:r>
              <a:rPr lang="en-US" sz="2800" b="1" i="1" dirty="0" smtClean="0">
                <a:solidFill>
                  <a:schemeClr val="bg1"/>
                </a:solidFill>
                <a:effectLst>
                  <a:glow rad="228600">
                    <a:srgbClr val="000066"/>
                  </a:glow>
                  <a:outerShdw blurRad="50800" dist="76200" dir="5400000" algn="ctr" rotWithShape="0">
                    <a:schemeClr val="tx1"/>
                  </a:outerShdw>
                </a:effectLst>
              </a:rPr>
              <a:t>of God !</a:t>
            </a:r>
            <a:r>
              <a:rPr lang="en-US" sz="2800" b="1" dirty="0" smtClean="0">
                <a:solidFill>
                  <a:schemeClr val="bg1"/>
                </a:solidFill>
                <a:effectLst>
                  <a:glow rad="228600">
                    <a:srgbClr val="000066"/>
                  </a:glow>
                  <a:outerShdw blurRad="50800" dist="76200" dir="5400000" algn="ctr" rotWithShape="0">
                    <a:schemeClr val="tx1"/>
                  </a:outerShdw>
                </a:effectLst>
              </a:rPr>
              <a:t> </a:t>
            </a:r>
          </a:p>
        </p:txBody>
      </p:sp>
      <p:sp>
        <p:nvSpPr>
          <p:cNvPr id="6" name="TextBox 5"/>
          <p:cNvSpPr txBox="1"/>
          <p:nvPr/>
        </p:nvSpPr>
        <p:spPr>
          <a:xfrm>
            <a:off x="304801" y="228600"/>
            <a:ext cx="8610600" cy="523220"/>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FACT: God’s  eternal  power &amp; Nature are seen</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endParaRPr>
          </a:p>
        </p:txBody>
      </p:sp>
      <p:sp>
        <p:nvSpPr>
          <p:cNvPr id="7" name="Rectangle 6"/>
          <p:cNvSpPr/>
          <p:nvPr/>
        </p:nvSpPr>
        <p:spPr>
          <a:xfrm>
            <a:off x="5715000" y="1295400"/>
            <a:ext cx="3200400" cy="2431435"/>
          </a:xfrm>
          <a:prstGeom prst="rect">
            <a:avLst/>
          </a:prstGeom>
        </p:spPr>
        <p:txBody>
          <a:bodyPr wrap="square">
            <a:spAutoFit/>
          </a:bodyPr>
          <a:lstStyle/>
          <a:p>
            <a:pPr algn="ctr"/>
            <a:r>
              <a:rPr lang="en-US" sz="3200" b="1" i="1" dirty="0">
                <a:solidFill>
                  <a:schemeClr val="bg1"/>
                </a:solidFill>
                <a:effectLst>
                  <a:glow rad="228600">
                    <a:srgbClr val="000066"/>
                  </a:glow>
                  <a:outerShdw blurRad="50800" dist="76200" dir="5400000" algn="ctr" rotWithShape="0">
                    <a:schemeClr val="tx1"/>
                  </a:outerShdw>
                </a:effectLst>
              </a:rPr>
              <a:t>There are about 5 sextillion atoms in a drop of water</a:t>
            </a:r>
            <a:r>
              <a:rPr lang="en-US" sz="3200" b="1" i="1" dirty="0" smtClean="0">
                <a:solidFill>
                  <a:schemeClr val="bg1"/>
                </a:solidFill>
                <a:effectLst>
                  <a:glow rad="228600">
                    <a:srgbClr val="000066"/>
                  </a:glow>
                  <a:outerShdw blurRad="50800" dist="76200" dir="5400000" algn="ctr" rotWithShape="0">
                    <a:schemeClr val="tx1"/>
                  </a:outerShdw>
                </a:effectLst>
              </a:rPr>
              <a:t>.</a:t>
            </a:r>
            <a:br>
              <a:rPr lang="en-US" sz="3200" b="1" i="1" dirty="0" smtClean="0">
                <a:solidFill>
                  <a:schemeClr val="bg1"/>
                </a:solidFill>
                <a:effectLst>
                  <a:glow rad="228600">
                    <a:srgbClr val="000066"/>
                  </a:glow>
                  <a:outerShdw blurRad="50800" dist="76200" dir="5400000" algn="ctr" rotWithShape="0">
                    <a:schemeClr val="tx1"/>
                  </a:outerShdw>
                </a:effectLst>
              </a:rPr>
            </a:br>
            <a:r>
              <a:rPr lang="en-US" sz="2400" i="1" dirty="0" smtClean="0">
                <a:solidFill>
                  <a:schemeClr val="bg1"/>
                </a:solidFill>
                <a:effectLst>
                  <a:glow rad="228600">
                    <a:srgbClr val="000066"/>
                  </a:glow>
                  <a:outerShdw blurRad="50800" dist="76200" dir="5400000" algn="ctr" rotWithShape="0">
                    <a:schemeClr val="tx1"/>
                  </a:outerShdw>
                </a:effectLst>
              </a:rPr>
              <a:t>MadSci.org.</a:t>
            </a:r>
            <a:endParaRPr lang="en-US" sz="3200" i="1" dirty="0">
              <a:solidFill>
                <a:schemeClr val="bg1"/>
              </a:solidFill>
              <a:effectLst>
                <a:glow rad="228600">
                  <a:srgbClr val="000066"/>
                </a:glow>
                <a:outerShdw blurRad="50800" dist="76200" dir="5400000" algn="ctr" rotWithShape="0">
                  <a:schemeClr val="tx1"/>
                </a:outerShdw>
              </a:effectLst>
            </a:endParaRPr>
          </a:p>
        </p:txBody>
      </p:sp>
      <p:sp>
        <p:nvSpPr>
          <p:cNvPr id="8" name="Rectangle 7"/>
          <p:cNvSpPr/>
          <p:nvPr/>
        </p:nvSpPr>
        <p:spPr>
          <a:xfrm>
            <a:off x="5791200" y="3962400"/>
            <a:ext cx="3200400" cy="1077218"/>
          </a:xfrm>
          <a:prstGeom prst="rect">
            <a:avLst/>
          </a:prstGeom>
        </p:spPr>
        <p:txBody>
          <a:bodyPr wrap="square">
            <a:spAutoFit/>
          </a:bodyPr>
          <a:lstStyle/>
          <a:p>
            <a:pPr algn="ctr"/>
            <a:r>
              <a:rPr lang="en-US" sz="3200" b="1" i="1" dirty="0" smtClean="0">
                <a:solidFill>
                  <a:schemeClr val="bg1"/>
                </a:solidFill>
                <a:effectLst>
                  <a:glow rad="228600">
                    <a:srgbClr val="000066"/>
                  </a:glow>
                  <a:outerShdw blurRad="50800" dist="76200" dir="5400000" algn="ctr" rotWithShape="0">
                    <a:schemeClr val="tx1"/>
                  </a:outerShdw>
                </a:effectLst>
              </a:rPr>
              <a:t>That is 5 followed by 21 zeros!</a:t>
            </a:r>
            <a:endParaRPr lang="en-US" sz="3200" i="1" dirty="0">
              <a:solidFill>
                <a:schemeClr val="bg1"/>
              </a:solidFill>
              <a:effectLst>
                <a:glow rad="228600">
                  <a:srgbClr val="000066"/>
                </a:glow>
                <a:outerShdw blurRad="50800" dist="76200" dir="5400000" algn="ctr" rotWithShape="0">
                  <a:schemeClr val="tx1"/>
                </a:outerShdw>
              </a:effectLst>
            </a:endParaRPr>
          </a:p>
        </p:txBody>
      </p:sp>
      <p:sp>
        <p:nvSpPr>
          <p:cNvPr id="10" name="Rectangle 9"/>
          <p:cNvSpPr/>
          <p:nvPr/>
        </p:nvSpPr>
        <p:spPr>
          <a:xfrm>
            <a:off x="-4482" y="5061722"/>
            <a:ext cx="9152467" cy="523220"/>
          </a:xfrm>
          <a:prstGeom prst="rect">
            <a:avLst/>
          </a:prstGeom>
        </p:spPr>
        <p:txBody>
          <a:bodyPr wrap="square">
            <a:spAutoFit/>
          </a:bodyPr>
          <a:lstStyle/>
          <a:p>
            <a:r>
              <a:rPr lang="en-US" sz="2800" b="1" i="1" dirty="0" smtClean="0">
                <a:solidFill>
                  <a:schemeClr val="bg1"/>
                </a:solidFill>
                <a:effectLst>
                  <a:glow rad="228600">
                    <a:srgbClr val="000066"/>
                  </a:glow>
                  <a:outerShdw blurRad="50800" dist="76200" dir="5400000" algn="ctr" rotWithShape="0">
                    <a:schemeClr val="tx1"/>
                  </a:outerShdw>
                </a:effectLst>
              </a:rPr>
              <a:t>Million, Billion, Trillion, Quadrillion, Quintillion, </a:t>
            </a:r>
            <a:r>
              <a:rPr lang="en-US" sz="2800" b="1" i="1" dirty="0" smtClean="0">
                <a:solidFill>
                  <a:srgbClr val="FFFF00"/>
                </a:solidFill>
                <a:effectLst>
                  <a:glow rad="228600">
                    <a:srgbClr val="000066"/>
                  </a:glow>
                  <a:outerShdw blurRad="50800" dist="76200" dir="5400000" algn="ctr" rotWithShape="0">
                    <a:schemeClr val="tx1"/>
                  </a:outerShdw>
                </a:effectLst>
              </a:rPr>
              <a:t>5 Sextillion</a:t>
            </a:r>
            <a:endParaRPr lang="en-US" sz="3200" i="1" dirty="0">
              <a:solidFill>
                <a:schemeClr val="bg1"/>
              </a:solidFill>
              <a:effectLst>
                <a:glow rad="228600">
                  <a:srgbClr val="000066"/>
                </a:glow>
                <a:outerShdw blurRad="50800" dist="76200" dir="5400000" algn="ctr" rotWithShape="0">
                  <a:schemeClr val="tx1"/>
                </a:outerShdw>
              </a:effectLst>
            </a:endParaRPr>
          </a:p>
        </p:txBody>
      </p:sp>
      <p:sp>
        <p:nvSpPr>
          <p:cNvPr id="11" name="Rectangle 10"/>
          <p:cNvSpPr/>
          <p:nvPr/>
        </p:nvSpPr>
        <p:spPr>
          <a:xfrm>
            <a:off x="-68699" y="5660468"/>
            <a:ext cx="9152467" cy="1138773"/>
          </a:xfrm>
          <a:prstGeom prst="rect">
            <a:avLst/>
          </a:prstGeom>
        </p:spPr>
        <p:txBody>
          <a:bodyPr wrap="square">
            <a:spAutoFit/>
          </a:bodyPr>
          <a:lstStyle/>
          <a:p>
            <a:pPr algn="ctr"/>
            <a:r>
              <a:rPr lang="en-US" sz="2800" b="1" i="1" dirty="0" smtClean="0">
                <a:solidFill>
                  <a:schemeClr val="bg1"/>
                </a:solidFill>
                <a:effectLst>
                  <a:glow rad="228600">
                    <a:srgbClr val="000066"/>
                  </a:glow>
                  <a:outerShdw blurRad="50800" dist="76200" dir="5400000" algn="ctr" rotWithShape="0">
                    <a:schemeClr val="tx1"/>
                  </a:outerShdw>
                </a:effectLst>
              </a:rPr>
              <a:t>Take every person on earth, counting at 1 atom per sec = </a:t>
            </a:r>
            <a:r>
              <a:rPr lang="en-US" sz="2800" b="1" i="1" dirty="0" smtClean="0">
                <a:solidFill>
                  <a:srgbClr val="FFFF00"/>
                </a:solidFill>
                <a:effectLst>
                  <a:glow rad="228600">
                    <a:srgbClr val="000066"/>
                  </a:glow>
                  <a:outerShdw blurRad="50800" dist="76200" dir="5400000" algn="ctr" rotWithShape="0">
                    <a:schemeClr val="tx1"/>
                  </a:outerShdw>
                </a:effectLst>
              </a:rPr>
              <a:t>20,000 years </a:t>
            </a:r>
            <a:r>
              <a:rPr lang="en-US" sz="2800" b="1" i="1" dirty="0" smtClean="0">
                <a:solidFill>
                  <a:schemeClr val="bg1"/>
                </a:solidFill>
                <a:effectLst>
                  <a:glow rad="228600">
                    <a:srgbClr val="000066"/>
                  </a:glow>
                  <a:outerShdw blurRad="50800" dist="76200" dir="5400000" algn="ctr" rotWithShape="0">
                    <a:schemeClr val="tx1"/>
                  </a:outerShdw>
                </a:effectLst>
              </a:rPr>
              <a:t>to count the atoms in a single drop of water</a:t>
            </a:r>
            <a:r>
              <a:rPr lang="en-US" sz="1400" i="1" dirty="0" smtClean="0">
                <a:solidFill>
                  <a:schemeClr val="bg1"/>
                </a:solidFill>
                <a:effectLst>
                  <a:glow rad="228600">
                    <a:srgbClr val="000066"/>
                  </a:glow>
                  <a:outerShdw blurRad="50800" dist="76200" dir="5400000" algn="ctr" rotWithShape="0">
                    <a:schemeClr val="tx1"/>
                  </a:outerShdw>
                </a:effectLst>
              </a:rPr>
              <a:t>.   </a:t>
            </a:r>
            <a:r>
              <a:rPr lang="en-US" sz="1400" i="1" dirty="0" smtClean="0">
                <a:solidFill>
                  <a:schemeClr val="bg1"/>
                </a:solidFill>
                <a:effectLst>
                  <a:glow rad="228600">
                    <a:srgbClr val="000066"/>
                  </a:glow>
                  <a:outerShdw blurRad="50800" dist="76200" dir="5400000" algn="ctr" rotWithShape="0">
                    <a:schemeClr val="tx1"/>
                  </a:outerShdw>
                </a:effectLst>
              </a:rPr>
              <a:t/>
            </a:r>
            <a:br>
              <a:rPr lang="en-US" sz="1400" i="1" dirty="0" smtClean="0">
                <a:solidFill>
                  <a:schemeClr val="bg1"/>
                </a:solidFill>
                <a:effectLst>
                  <a:glow rad="228600">
                    <a:srgbClr val="000066"/>
                  </a:glow>
                  <a:outerShdw blurRad="50800" dist="76200" dir="5400000" algn="ctr" rotWithShape="0">
                    <a:schemeClr val="tx1"/>
                  </a:outerShdw>
                </a:effectLst>
              </a:rPr>
            </a:br>
            <a:r>
              <a:rPr lang="en-US" sz="1200" i="1" dirty="0" smtClean="0">
                <a:solidFill>
                  <a:schemeClr val="bg1"/>
                </a:solidFill>
                <a:effectLst>
                  <a:glow rad="228600">
                    <a:srgbClr val="000066"/>
                  </a:glow>
                  <a:outerShdw blurRad="50800" dist="76200" dir="5400000" algn="ctr" rotWithShape="0">
                    <a:schemeClr val="tx1"/>
                  </a:outerShdw>
                </a:effectLst>
              </a:rPr>
              <a:t>R.A</a:t>
            </a:r>
            <a:r>
              <a:rPr lang="en-US" sz="1200" i="1" dirty="0" smtClean="0">
                <a:solidFill>
                  <a:schemeClr val="bg1"/>
                </a:solidFill>
                <a:effectLst>
                  <a:glow rad="228600">
                    <a:srgbClr val="000066"/>
                  </a:glow>
                  <a:outerShdw blurRad="50800" dist="76200" dir="5400000" algn="ctr" rotWithShape="0">
                    <a:schemeClr val="tx1"/>
                  </a:outerShdw>
                </a:effectLst>
              </a:rPr>
              <a:t>. Swenson More Than Meets the Eye ;  p.103</a:t>
            </a:r>
            <a:endParaRPr lang="en-US" sz="1200" i="1" dirty="0">
              <a:solidFill>
                <a:schemeClr val="bg1"/>
              </a:solidFill>
              <a:effectLst>
                <a:glow rad="228600">
                  <a:srgbClr val="000066"/>
                </a:glow>
                <a:outerShdw blurRad="50800" dist="76200" dir="5400000" algn="ctr" rotWithShape="0">
                  <a:schemeClr val="tx1"/>
                </a:outerShdw>
              </a:effectLst>
            </a:endParaRPr>
          </a:p>
        </p:txBody>
      </p:sp>
      <p:sp>
        <p:nvSpPr>
          <p:cNvPr id="2" name="Slide Number Placeholder 1"/>
          <p:cNvSpPr>
            <a:spLocks noGrp="1"/>
          </p:cNvSpPr>
          <p:nvPr>
            <p:ph type="sldNum" sz="quarter" idx="12"/>
          </p:nvPr>
        </p:nvSpPr>
        <p:spPr/>
        <p:txBody>
          <a:bodyPr/>
          <a:lstStyle/>
          <a:p>
            <a:fld id="{97957AE8-6A15-48B2-9276-D504D368CD11}" type="slidenum">
              <a:rPr lang="en-US" smtClean="0"/>
              <a:pPr/>
              <a:t>11</a:t>
            </a:fld>
            <a:endParaRPr lang="en-US"/>
          </a:p>
        </p:txBody>
      </p:sp>
      <p:sp>
        <p:nvSpPr>
          <p:cNvPr id="3" name="Rectangle 2"/>
          <p:cNvSpPr/>
          <p:nvPr/>
        </p:nvSpPr>
        <p:spPr>
          <a:xfrm>
            <a:off x="196973" y="3362235"/>
            <a:ext cx="3545611" cy="1815882"/>
          </a:xfrm>
          <a:prstGeom prst="rect">
            <a:avLst/>
          </a:prstGeom>
        </p:spPr>
        <p:txBody>
          <a:bodyPr wrap="square">
            <a:spAutoFit/>
          </a:bodyPr>
          <a:lstStyle/>
          <a:p>
            <a:pPr lvl="0" algn="ctr"/>
            <a:r>
              <a:rPr lang="en-US" sz="2800" b="1" dirty="0">
                <a:solidFill>
                  <a:prstClr val="white"/>
                </a:solidFill>
                <a:effectLst>
                  <a:glow rad="228600">
                    <a:srgbClr val="000066"/>
                  </a:glow>
                  <a:outerShdw blurRad="50800" dist="76200" dir="5400000" algn="ctr" rotWithShape="0">
                    <a:prstClr val="black"/>
                  </a:outerShdw>
                </a:effectLst>
              </a:rPr>
              <a:t>How </a:t>
            </a:r>
            <a:r>
              <a:rPr lang="en-US" sz="2800" b="1" i="1" dirty="0">
                <a:solidFill>
                  <a:prstClr val="white"/>
                </a:solidFill>
                <a:effectLst>
                  <a:glow rad="228600">
                    <a:srgbClr val="000066"/>
                  </a:glow>
                  <a:outerShdw blurRad="50800" dist="76200" dir="5400000" algn="ctr" rotWithShape="0">
                    <a:prstClr val="black"/>
                  </a:outerShdw>
                </a:effectLst>
              </a:rPr>
              <a:t>Unsearchable</a:t>
            </a:r>
            <a:r>
              <a:rPr lang="en-US" sz="2800" b="1" dirty="0">
                <a:solidFill>
                  <a:prstClr val="white"/>
                </a:solidFill>
                <a:effectLst>
                  <a:glow rad="228600">
                    <a:srgbClr val="000066"/>
                  </a:glow>
                  <a:outerShdw blurRad="50800" dist="76200" dir="5400000" algn="ctr" rotWithShape="0">
                    <a:prstClr val="black"/>
                  </a:outerShdw>
                </a:effectLst>
              </a:rPr>
              <a:t> are His judgments and </a:t>
            </a:r>
            <a:r>
              <a:rPr lang="en-US" sz="2800" b="1" i="1" dirty="0">
                <a:solidFill>
                  <a:prstClr val="white"/>
                </a:solidFill>
                <a:effectLst>
                  <a:glow rad="228600">
                    <a:srgbClr val="000066"/>
                  </a:glow>
                  <a:outerShdw blurRad="50800" dist="76200" dir="5400000" algn="ctr" rotWithShape="0">
                    <a:prstClr val="black"/>
                  </a:outerShdw>
                </a:effectLst>
              </a:rPr>
              <a:t>Unfathomable</a:t>
            </a:r>
            <a:r>
              <a:rPr lang="en-US" sz="2800" b="1" dirty="0">
                <a:solidFill>
                  <a:prstClr val="white"/>
                </a:solidFill>
                <a:effectLst>
                  <a:glow rad="228600">
                    <a:srgbClr val="000066"/>
                  </a:glow>
                  <a:outerShdw blurRad="50800" dist="76200" dir="5400000" algn="ctr" rotWithShape="0">
                    <a:prstClr val="black"/>
                  </a:outerShdw>
                </a:effectLst>
              </a:rPr>
              <a:t> His ways! </a:t>
            </a:r>
          </a:p>
        </p:txBody>
      </p:sp>
    </p:spTree>
    <p:extLst>
      <p:ext uri="{BB962C8B-B14F-4D97-AF65-F5344CB8AC3E}">
        <p14:creationId xmlns:p14="http://schemas.microsoft.com/office/powerpoint/2010/main" val="28457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9" presetClass="emph" presetSubtype="0" grpId="1" nodeType="withEffect">
                                  <p:stCondLst>
                                    <p:cond delay="0"/>
                                  </p:stCondLst>
                                  <p:childTnLst>
                                    <p:set>
                                      <p:cBhvr rctx="PPT">
                                        <p:cTn id="14" dur="indefinite"/>
                                        <p:tgtEl>
                                          <p:spTgt spid="5"/>
                                        </p:tgtEl>
                                        <p:attrNameLst>
                                          <p:attrName>style.opacity</p:attrName>
                                        </p:attrNameLst>
                                      </p:cBhvr>
                                      <p:to>
                                        <p:strVal val="0.5"/>
                                      </p:to>
                                    </p:set>
                                    <p:animEffect filter="image" prLst="opacity: 0.5">
                                      <p:cBhvr rctx="IE">
                                        <p:cTn id="15" dur="indefinite"/>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par>
                                <p:cTn id="21" presetID="9" presetClass="emph" presetSubtype="0" grpId="0" nodeType="withEffect">
                                  <p:stCondLst>
                                    <p:cond delay="0"/>
                                  </p:stCondLst>
                                  <p:childTnLst>
                                    <p:set>
                                      <p:cBhvr rctx="PPT">
                                        <p:cTn id="22" dur="indefinite"/>
                                        <p:tgtEl>
                                          <p:spTgt spid="3">
                                            <p:txEl>
                                              <p:pRg st="0" end="0"/>
                                            </p:txEl>
                                          </p:spTgt>
                                        </p:tgtEl>
                                        <p:attrNameLst>
                                          <p:attrName>style.opacity</p:attrName>
                                        </p:attrNameLst>
                                      </p:cBhvr>
                                      <p:to>
                                        <p:strVal val="0.5"/>
                                      </p:to>
                                    </p:set>
                                    <p:animEffect filter="image" prLst="opacity: 0.5">
                                      <p:cBhvr rctx="IE">
                                        <p:cTn id="23" dur="indefinite"/>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attrNameLst>
                                          <p:attrName/>
                                        </p:attrNameLst>
                                      </p:cBhvr>
                                    </p:anim>
                                  </p:childTnLst>
                                </p:cTn>
                              </p:par>
                              <p:par>
                                <p:cTn id="29" presetID="10" presetClass="exit" presetSubtype="0" fill="hold" grpId="1" nodeType="withEffect">
                                  <p:stCondLst>
                                    <p:cond delay="0"/>
                                  </p:stCondLst>
                                  <p:childTnLst>
                                    <p:animEffect transition="out" filter="fade">
                                      <p:cBhvr>
                                        <p:cTn id="30" dur="2000"/>
                                        <p:tgtEl>
                                          <p:spTgt spid="7"/>
                                        </p:tgtEl>
                                      </p:cBhvr>
                                    </p:animEffect>
                                    <p:set>
                                      <p:cBhvr>
                                        <p:cTn id="31" dur="1" fill="hold">
                                          <p:stCondLst>
                                            <p:cond delay="19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to="" calcmode="lin" valueType="num">
                                      <p:cBhvr>
                                        <p:cTn id="36" dur="1" fill="hold"/>
                                        <p:tgtEl>
                                          <p:spTgt spid="10"/>
                                        </p:tgtEl>
                                        <p:attrNameLst>
                                          <p:attrName/>
                                        </p:attrNameLst>
                                      </p:cBhvr>
                                    </p:anim>
                                  </p:childTnLst>
                                </p:cTn>
                              </p:par>
                              <p:par>
                                <p:cTn id="37" presetID="10" presetClass="exit" presetSubtype="0" fill="hold" grpId="1" nodeType="withEffect">
                                  <p:stCondLst>
                                    <p:cond delay="0"/>
                                  </p:stCondLst>
                                  <p:childTnLst>
                                    <p:animEffect transition="out" filter="fade">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to="" calcmode="lin" valueType="num">
                                      <p:cBhvr>
                                        <p:cTn id="44" dur="1" fill="hold"/>
                                        <p:tgtEl>
                                          <p:spTgt spid="11"/>
                                        </p:tgtEl>
                                        <p:attrNameLst>
                                          <p:attrName/>
                                        </p:attrNameLst>
                                      </p:cBhvr>
                                    </p:anim>
                                  </p:childTnLst>
                                </p:cTn>
                              </p:par>
                              <p:par>
                                <p:cTn id="45" presetID="10" presetClass="exit" presetSubtype="0" fill="hold" grpId="1" nodeType="withEffect">
                                  <p:stCondLst>
                                    <p:cond delay="0"/>
                                  </p:stCondLst>
                                  <p:childTnLst>
                                    <p:animEffect transition="out" filter="fade">
                                      <p:cBhvr>
                                        <p:cTn id="46" dur="2000"/>
                                        <p:tgtEl>
                                          <p:spTgt spid="10"/>
                                        </p:tgtEl>
                                      </p:cBhvr>
                                    </p:animEffect>
                                    <p:set>
                                      <p:cBhvr>
                                        <p:cTn id="4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10" grpId="0"/>
      <p:bldP spid="10" grpId="1"/>
      <p:bldP spid="11" grpId="0"/>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inkling Universe.gif"/>
          <p:cNvPicPr>
            <a:picLocks noChangeAspect="1"/>
          </p:cNvPicPr>
          <p:nvPr/>
        </p:nvPicPr>
        <p:blipFill>
          <a:blip r:embed="rId2" cstate="print">
            <a:lum contrast="10000"/>
          </a:blip>
          <a:stretch>
            <a:fillRect/>
          </a:stretch>
        </p:blipFill>
        <p:spPr>
          <a:xfrm>
            <a:off x="0" y="-67733"/>
            <a:ext cx="9144000" cy="7015970"/>
          </a:xfrm>
          <a:prstGeom prst="rect">
            <a:avLst/>
          </a:prstGeom>
          <a:effectLst>
            <a:softEdge rad="317500"/>
          </a:effectLst>
        </p:spPr>
      </p:pic>
      <p:pic>
        <p:nvPicPr>
          <p:cNvPr id="18434" name="Picture 2" descr="See Explanation.  Clicking on the picture will download&#10; the highest resolution version available.">
            <a:hlinkClick r:id="rId3"/>
          </p:cNvPr>
          <p:cNvPicPr>
            <a:picLocks noChangeAspect="1" noChangeArrowheads="1"/>
          </p:cNvPicPr>
          <p:nvPr/>
        </p:nvPicPr>
        <p:blipFill>
          <a:blip r:embed="rId4" cstate="print">
            <a:lum contrast="30000"/>
          </a:blip>
          <a:srcRect t="20000" b="20660"/>
          <a:stretch>
            <a:fillRect/>
          </a:stretch>
        </p:blipFill>
        <p:spPr bwMode="auto">
          <a:xfrm>
            <a:off x="358588" y="1371600"/>
            <a:ext cx="8426824" cy="4069644"/>
          </a:xfrm>
          <a:prstGeom prst="rect">
            <a:avLst/>
          </a:prstGeom>
          <a:ln>
            <a:noFill/>
          </a:ln>
          <a:effectLst>
            <a:softEdge rad="112500"/>
          </a:effectLst>
        </p:spPr>
      </p:pic>
      <p:sp>
        <p:nvSpPr>
          <p:cNvPr id="4" name="Rectangle 3"/>
          <p:cNvSpPr/>
          <p:nvPr/>
        </p:nvSpPr>
        <p:spPr>
          <a:xfrm>
            <a:off x="343179" y="4801574"/>
            <a:ext cx="8534400" cy="1938992"/>
          </a:xfrm>
          <a:prstGeom prst="rect">
            <a:avLst/>
          </a:prstGeom>
        </p:spPr>
        <p:txBody>
          <a:bodyPr wrap="square">
            <a:spAutoFit/>
          </a:bodyPr>
          <a:lstStyle/>
          <a:p>
            <a:pPr algn="ctr">
              <a:lnSpc>
                <a:spcPts val="3600"/>
              </a:lnSpc>
            </a:pPr>
            <a:r>
              <a:rPr lang="en-US" sz="3200" b="1" dirty="0" smtClean="0">
                <a:solidFill>
                  <a:schemeClr val="bg1"/>
                </a:solidFill>
                <a:effectLst>
                  <a:glow rad="228600">
                    <a:schemeClr val="tx1">
                      <a:alpha val="40000"/>
                    </a:schemeClr>
                  </a:glow>
                  <a:outerShdw blurRad="50800" dist="101600" dir="5400000" algn="ctr" rotWithShape="0">
                    <a:schemeClr val="tx1"/>
                  </a:outerShdw>
                </a:effectLst>
              </a:rPr>
              <a:t>It is estimated that there are </a:t>
            </a:r>
            <a:r>
              <a:rPr lang="en-US" sz="3200" b="1" dirty="0" smtClean="0">
                <a:solidFill>
                  <a:srgbClr val="FFFF00"/>
                </a:solidFill>
                <a:effectLst>
                  <a:glow rad="228600">
                    <a:schemeClr val="tx1">
                      <a:alpha val="40000"/>
                    </a:schemeClr>
                  </a:glow>
                  <a:outerShdw blurRad="50800" dist="101600" dir="5400000" algn="ctr" rotWithShape="0">
                    <a:schemeClr val="tx1"/>
                  </a:outerShdw>
                </a:effectLst>
              </a:rPr>
              <a:t>100 Billion Galaxies in Universe</a:t>
            </a:r>
            <a:r>
              <a:rPr lang="en-US" sz="3200" b="1" dirty="0" smtClean="0">
                <a:solidFill>
                  <a:schemeClr val="bg1"/>
                </a:solidFill>
                <a:effectLst>
                  <a:glow rad="228600">
                    <a:schemeClr val="tx1">
                      <a:alpha val="40000"/>
                    </a:schemeClr>
                  </a:glow>
                  <a:outerShdw blurRad="50800" dist="101600" dir="5400000" algn="ctr" rotWithShape="0">
                    <a:schemeClr val="tx1"/>
                  </a:outerShdw>
                </a:effectLst>
              </a:rPr>
              <a:t>. We can only see a fraction of them so true extent is unknown. Yet </a:t>
            </a:r>
            <a:r>
              <a:rPr lang="en-US" sz="3200" b="1" i="1" dirty="0" smtClean="0">
                <a:solidFill>
                  <a:srgbClr val="FFFF00"/>
                </a:solidFill>
                <a:effectLst>
                  <a:glow rad="228600">
                    <a:schemeClr val="tx1">
                      <a:alpha val="40000"/>
                    </a:schemeClr>
                  </a:glow>
                  <a:outerShdw blurRad="50800" dist="101600" dir="5400000" algn="ctr" rotWithShape="0">
                    <a:schemeClr val="tx1"/>
                  </a:outerShdw>
                </a:effectLst>
              </a:rPr>
              <a:t>each Galaxy </a:t>
            </a:r>
            <a:r>
              <a:rPr lang="en-US" sz="3200" b="1" dirty="0" smtClean="0">
                <a:solidFill>
                  <a:schemeClr val="bg1"/>
                </a:solidFill>
                <a:effectLst>
                  <a:glow rad="228600">
                    <a:schemeClr val="tx1">
                      <a:alpha val="40000"/>
                    </a:schemeClr>
                  </a:glow>
                  <a:outerShdw blurRad="50800" dist="101600" dir="5400000" algn="ctr" rotWithShape="0">
                    <a:schemeClr val="tx1"/>
                  </a:outerShdw>
                </a:effectLst>
              </a:rPr>
              <a:t>is estimated to have </a:t>
            </a:r>
            <a:r>
              <a:rPr lang="en-US" sz="3200" b="1" i="1" dirty="0" smtClean="0">
                <a:solidFill>
                  <a:srgbClr val="FFFF00"/>
                </a:solidFill>
                <a:effectLst>
                  <a:glow rad="228600">
                    <a:schemeClr val="tx1">
                      <a:alpha val="40000"/>
                    </a:schemeClr>
                  </a:glow>
                  <a:outerShdw blurRad="50800" dist="101600" dir="5400000" algn="ctr" rotWithShape="0">
                    <a:schemeClr val="tx1"/>
                  </a:outerShdw>
                </a:effectLst>
              </a:rPr>
              <a:t>200 – 400 Billion Stars </a:t>
            </a:r>
            <a:r>
              <a:rPr lang="en-US" sz="3200" b="1" dirty="0" smtClean="0">
                <a:solidFill>
                  <a:schemeClr val="bg1"/>
                </a:solidFill>
                <a:effectLst>
                  <a:glow rad="228600">
                    <a:schemeClr val="tx1">
                      <a:alpha val="40000"/>
                    </a:schemeClr>
                  </a:glow>
                  <a:outerShdw blurRad="50800" dist="101600" dir="5400000" algn="ctr" rotWithShape="0">
                    <a:schemeClr val="tx1"/>
                  </a:outerShdw>
                </a:effectLst>
              </a:rPr>
              <a:t>!</a:t>
            </a:r>
            <a:endParaRPr lang="en-US" sz="3200" b="1" dirty="0">
              <a:solidFill>
                <a:schemeClr val="bg1"/>
              </a:solidFill>
              <a:effectLst>
                <a:glow rad="228600">
                  <a:schemeClr val="tx1">
                    <a:alpha val="40000"/>
                  </a:schemeClr>
                </a:glow>
                <a:outerShdw blurRad="50800" dist="101600" dir="5400000" algn="ctr" rotWithShape="0">
                  <a:schemeClr val="tx1"/>
                </a:outerShdw>
              </a:effectLst>
            </a:endParaRPr>
          </a:p>
        </p:txBody>
      </p:sp>
      <p:sp>
        <p:nvSpPr>
          <p:cNvPr id="6" name="Rectangle 5"/>
          <p:cNvSpPr/>
          <p:nvPr/>
        </p:nvSpPr>
        <p:spPr>
          <a:xfrm>
            <a:off x="304800" y="1509191"/>
            <a:ext cx="8534400" cy="3323987"/>
          </a:xfrm>
          <a:prstGeom prst="rect">
            <a:avLst/>
          </a:prstGeom>
        </p:spPr>
        <p:txBody>
          <a:bodyPr wrap="square">
            <a:spAutoFit/>
          </a:bodyPr>
          <a:lstStyle/>
          <a:p>
            <a:pPr algn="ctr">
              <a:lnSpc>
                <a:spcPts val="3600"/>
              </a:lnSpc>
            </a:pPr>
            <a:r>
              <a:rPr lang="en-US" sz="3600" b="1" i="1" dirty="0">
                <a:solidFill>
                  <a:schemeClr val="bg1"/>
                </a:solidFill>
                <a:effectLst>
                  <a:glow rad="228600">
                    <a:srgbClr val="000000"/>
                  </a:glow>
                  <a:outerShdw blurRad="50800" dist="76200" dir="5400000" algn="ctr" rotWithShape="0">
                    <a:schemeClr val="tx1"/>
                  </a:outerShdw>
                </a:effectLst>
              </a:rPr>
              <a:t>Ps 8:3  When I consider </a:t>
            </a:r>
            <a:r>
              <a:rPr lang="en-US" sz="3600" b="1" i="1" dirty="0" smtClean="0">
                <a:solidFill>
                  <a:schemeClr val="bg1"/>
                </a:solidFill>
                <a:effectLst>
                  <a:glow rad="228600">
                    <a:srgbClr val="000000"/>
                  </a:glow>
                  <a:outerShdw blurRad="50800" dist="76200" dir="5400000" algn="ctr" rotWithShape="0">
                    <a:schemeClr val="tx1"/>
                  </a:outerShdw>
                </a:effectLst>
              </a:rPr>
              <a:t>Your </a:t>
            </a:r>
            <a:r>
              <a:rPr lang="en-US" sz="3600" b="1" i="1" dirty="0">
                <a:solidFill>
                  <a:schemeClr val="bg1"/>
                </a:solidFill>
                <a:effectLst>
                  <a:glow rad="228600">
                    <a:srgbClr val="000000"/>
                  </a:glow>
                  <a:outerShdw blurRad="50800" dist="76200" dir="5400000" algn="ctr" rotWithShape="0">
                    <a:schemeClr val="tx1"/>
                  </a:outerShdw>
                </a:effectLst>
              </a:rPr>
              <a:t>heavens, the work of Your fingers, The moon and the stars, which You have </a:t>
            </a:r>
            <a:r>
              <a:rPr lang="en-US" sz="3600" b="1" i="1" dirty="0" smtClean="0">
                <a:solidFill>
                  <a:schemeClr val="bg1"/>
                </a:solidFill>
                <a:effectLst>
                  <a:glow rad="228600">
                    <a:srgbClr val="000000"/>
                  </a:glow>
                  <a:outerShdw blurRad="50800" dist="76200" dir="5400000" algn="ctr" rotWithShape="0">
                    <a:schemeClr val="tx1"/>
                  </a:outerShdw>
                </a:effectLst>
              </a:rPr>
              <a:t>ordained</a:t>
            </a:r>
            <a:r>
              <a:rPr lang="en-US" sz="3600" b="1" dirty="0" smtClean="0">
                <a:solidFill>
                  <a:schemeClr val="bg1"/>
                </a:solidFill>
                <a:effectLst>
                  <a:glow rad="228600">
                    <a:srgbClr val="000000"/>
                  </a:glow>
                  <a:outerShdw blurRad="50800" dist="76200" dir="5400000" algn="ctr" rotWithShape="0">
                    <a:schemeClr val="tx1"/>
                  </a:outerShdw>
                </a:effectLst>
              </a:rPr>
              <a:t>… </a:t>
            </a:r>
            <a:endParaRPr lang="en-US" sz="3600" b="1" dirty="0" smtClean="0">
              <a:solidFill>
                <a:schemeClr val="bg1"/>
              </a:solidFill>
              <a:effectLst>
                <a:outerShdw blurRad="50800" dist="76200" dir="5400000" algn="ctr" rotWithShape="0">
                  <a:schemeClr val="tx1"/>
                </a:outerShdw>
              </a:effectLst>
            </a:endParaRPr>
          </a:p>
          <a:p>
            <a:pPr algn="ctr">
              <a:lnSpc>
                <a:spcPts val="3600"/>
              </a:lnSpc>
            </a:pPr>
            <a:endParaRPr lang="en-US" sz="3600" b="1" dirty="0">
              <a:solidFill>
                <a:schemeClr val="bg1"/>
              </a:solidFill>
              <a:effectLst>
                <a:outerShdw blurRad="50800" dist="76200" dir="5400000" algn="ctr" rotWithShape="0">
                  <a:schemeClr val="tx1"/>
                </a:outerShdw>
              </a:effectLst>
            </a:endParaRPr>
          </a:p>
          <a:p>
            <a:pPr algn="ctr">
              <a:lnSpc>
                <a:spcPts val="3600"/>
              </a:lnSpc>
            </a:pPr>
            <a:endParaRPr lang="en-US" sz="3600" b="1" dirty="0">
              <a:solidFill>
                <a:schemeClr val="bg1"/>
              </a:solidFill>
              <a:effectLst>
                <a:glow rad="228600">
                  <a:srgbClr val="000000"/>
                </a:glow>
                <a:outerShdw blurRad="50800" dist="76200" dir="5400000" algn="ctr" rotWithShape="0">
                  <a:schemeClr val="tx1"/>
                </a:outerShdw>
              </a:effectLst>
            </a:endParaRPr>
          </a:p>
          <a:p>
            <a:pPr algn="ctr">
              <a:lnSpc>
                <a:spcPts val="3600"/>
              </a:lnSpc>
            </a:pPr>
            <a:r>
              <a:rPr lang="en-US" sz="3600" b="1" dirty="0" smtClean="0">
                <a:solidFill>
                  <a:schemeClr val="bg1"/>
                </a:solidFill>
                <a:effectLst>
                  <a:glow rad="228600">
                    <a:srgbClr val="000000"/>
                  </a:glow>
                  <a:outerShdw blurRad="50800" dist="76200" dir="5400000" algn="ctr" rotWithShape="0">
                    <a:schemeClr val="tx1"/>
                  </a:outerShdw>
                </a:effectLst>
              </a:rPr>
              <a:t>v4 </a:t>
            </a:r>
            <a:r>
              <a:rPr lang="en-US" sz="3600" b="1" i="1" dirty="0">
                <a:solidFill>
                  <a:srgbClr val="FFFF00"/>
                </a:solidFill>
                <a:effectLst>
                  <a:glow rad="228600">
                    <a:srgbClr val="000000"/>
                  </a:glow>
                  <a:outerShdw blurRad="50800" dist="76200" dir="5400000" algn="ctr" rotWithShape="0">
                    <a:schemeClr val="tx1"/>
                  </a:outerShdw>
                </a:effectLst>
              </a:rPr>
              <a:t>What is man, </a:t>
            </a:r>
            <a:r>
              <a:rPr lang="en-US" sz="3600" b="1" i="1" dirty="0">
                <a:solidFill>
                  <a:schemeClr val="bg1"/>
                </a:solidFill>
                <a:effectLst>
                  <a:glow rad="228600">
                    <a:srgbClr val="000000"/>
                  </a:glow>
                  <a:outerShdw blurRad="50800" dist="76200" dir="5400000" algn="ctr" rotWithShape="0">
                    <a:schemeClr val="tx1"/>
                  </a:outerShdw>
                </a:effectLst>
              </a:rPr>
              <a:t>that </a:t>
            </a:r>
            <a:r>
              <a:rPr lang="en-US" sz="3600" b="1" i="1" dirty="0" smtClean="0">
                <a:solidFill>
                  <a:schemeClr val="bg1"/>
                </a:solidFill>
                <a:effectLst>
                  <a:glow rad="228600">
                    <a:srgbClr val="000000"/>
                  </a:glow>
                  <a:outerShdw blurRad="50800" dist="76200" dir="5400000" algn="ctr" rotWithShape="0">
                    <a:schemeClr val="tx1"/>
                  </a:outerShdw>
                </a:effectLst>
              </a:rPr>
              <a:t>You take </a:t>
            </a:r>
            <a:r>
              <a:rPr lang="en-US" sz="3600" b="1" i="1" dirty="0">
                <a:solidFill>
                  <a:schemeClr val="bg1"/>
                </a:solidFill>
                <a:effectLst>
                  <a:glow rad="228600">
                    <a:srgbClr val="000000"/>
                  </a:glow>
                  <a:outerShdw blurRad="50800" dist="76200" dir="5400000" algn="ctr" rotWithShape="0">
                    <a:schemeClr val="tx1"/>
                  </a:outerShdw>
                </a:effectLst>
              </a:rPr>
              <a:t>thought </a:t>
            </a:r>
            <a:r>
              <a:rPr lang="en-US" sz="3600" b="1" i="1" dirty="0" smtClean="0">
                <a:solidFill>
                  <a:schemeClr val="bg1"/>
                </a:solidFill>
                <a:effectLst>
                  <a:glow rad="228600">
                    <a:srgbClr val="000000"/>
                  </a:glow>
                  <a:outerShdw blurRad="50800" dist="76200" dir="5400000" algn="ctr" rotWithShape="0">
                    <a:schemeClr val="tx1"/>
                  </a:outerShdw>
                </a:effectLst>
              </a:rPr>
              <a:t/>
            </a:r>
            <a:br>
              <a:rPr lang="en-US" sz="3600" b="1" i="1" dirty="0" smtClean="0">
                <a:solidFill>
                  <a:schemeClr val="bg1"/>
                </a:solidFill>
                <a:effectLst>
                  <a:glow rad="228600">
                    <a:srgbClr val="000000"/>
                  </a:glow>
                  <a:outerShdw blurRad="50800" dist="76200" dir="5400000" algn="ctr" rotWithShape="0">
                    <a:schemeClr val="tx1"/>
                  </a:outerShdw>
                </a:effectLst>
              </a:rPr>
            </a:br>
            <a:r>
              <a:rPr lang="en-US" sz="3600" b="1" i="1" dirty="0" smtClean="0">
                <a:solidFill>
                  <a:schemeClr val="bg1"/>
                </a:solidFill>
                <a:effectLst>
                  <a:glow rad="228600">
                    <a:srgbClr val="000000"/>
                  </a:glow>
                  <a:outerShdw blurRad="50800" dist="76200" dir="5400000" algn="ctr" rotWithShape="0">
                    <a:schemeClr val="tx1"/>
                  </a:outerShdw>
                </a:effectLst>
              </a:rPr>
              <a:t>of </a:t>
            </a:r>
            <a:r>
              <a:rPr lang="en-US" sz="3600" b="1" i="1" dirty="0">
                <a:solidFill>
                  <a:schemeClr val="bg1"/>
                </a:solidFill>
                <a:effectLst>
                  <a:glow rad="228600">
                    <a:srgbClr val="000000"/>
                  </a:glow>
                  <a:outerShdw blurRad="50800" dist="76200" dir="5400000" algn="ctr" rotWithShape="0">
                    <a:schemeClr val="tx1"/>
                  </a:outerShdw>
                </a:effectLst>
              </a:rPr>
              <a:t>him?</a:t>
            </a:r>
          </a:p>
        </p:txBody>
      </p:sp>
      <p:sp>
        <p:nvSpPr>
          <p:cNvPr id="11" name="TextBox 10"/>
          <p:cNvSpPr txBox="1"/>
          <p:nvPr/>
        </p:nvSpPr>
        <p:spPr>
          <a:xfrm>
            <a:off x="304801" y="228600"/>
            <a:ext cx="8534400" cy="523220"/>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Fact:  God’s  eternal  power &amp; Nature are seen</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endParaRPr>
          </a:p>
        </p:txBody>
      </p:sp>
      <p:sp>
        <p:nvSpPr>
          <p:cNvPr id="2" name="Slide Number Placeholder 1"/>
          <p:cNvSpPr>
            <a:spLocks noGrp="1"/>
          </p:cNvSpPr>
          <p:nvPr>
            <p:ph type="sldNum" sz="quarter" idx="12"/>
          </p:nvPr>
        </p:nvSpPr>
        <p:spPr/>
        <p:txBody>
          <a:bodyPr/>
          <a:lstStyle/>
          <a:p>
            <a:fld id="{97957AE8-6A15-48B2-9276-D504D368CD11}" type="slidenum">
              <a:rPr lang="en-US" smtClean="0"/>
              <a:pPr/>
              <a:t>12</a:t>
            </a:fld>
            <a:endParaRPr lang="en-US" dirty="0"/>
          </a:p>
        </p:txBody>
      </p:sp>
    </p:spTree>
    <p:extLst>
      <p:ext uri="{BB962C8B-B14F-4D97-AF65-F5344CB8AC3E}">
        <p14:creationId xmlns:p14="http://schemas.microsoft.com/office/powerpoint/2010/main" val="350334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9" presetClass="emph" presetSubtype="0" nodeType="withEffect">
                                  <p:stCondLst>
                                    <p:cond delay="0"/>
                                  </p:stCondLst>
                                  <p:childTnLst>
                                    <p:set>
                                      <p:cBhvr rctx="PPT">
                                        <p:cTn id="19" dur="indefinite"/>
                                        <p:tgtEl>
                                          <p:spTgt spid="6">
                                            <p:txEl>
                                              <p:pRg st="3" end="3"/>
                                            </p:txEl>
                                          </p:spTgt>
                                        </p:tgtEl>
                                        <p:attrNameLst>
                                          <p:attrName>style.opacity</p:attrName>
                                        </p:attrNameLst>
                                      </p:cBhvr>
                                      <p:to>
                                        <p:strVal val="0.25"/>
                                      </p:to>
                                    </p:set>
                                    <p:animEffect filter="image" prLst="opacity: 0.25">
                                      <p:cBhvr rctx="IE">
                                        <p:cTn id="20" dur="indefinite"/>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127" y="0"/>
            <a:ext cx="9203765" cy="6858000"/>
          </a:xfrm>
          <a:prstGeom prst="rect">
            <a:avLst/>
          </a:prstGeom>
          <a:effectLst>
            <a:softEdge rad="317500"/>
          </a:effectLst>
        </p:spPr>
      </p:pic>
      <p:sp>
        <p:nvSpPr>
          <p:cNvPr id="2" name="Slide Number Placeholder 1"/>
          <p:cNvSpPr>
            <a:spLocks noGrp="1"/>
          </p:cNvSpPr>
          <p:nvPr>
            <p:ph type="sldNum" sz="quarter" idx="12"/>
          </p:nvPr>
        </p:nvSpPr>
        <p:spPr/>
        <p:txBody>
          <a:bodyPr/>
          <a:lstStyle/>
          <a:p>
            <a:fld id="{97957AE8-6A15-48B2-9276-D504D368CD11}" type="slidenum">
              <a:rPr lang="en-US" smtClean="0"/>
              <a:pPr/>
              <a:t>13</a:t>
            </a:fld>
            <a:endParaRPr lang="en-US"/>
          </a:p>
        </p:txBody>
      </p:sp>
      <p:sp>
        <p:nvSpPr>
          <p:cNvPr id="3" name="Rectangle 2"/>
          <p:cNvSpPr/>
          <p:nvPr/>
        </p:nvSpPr>
        <p:spPr>
          <a:xfrm>
            <a:off x="0" y="1025946"/>
            <a:ext cx="9110661" cy="830997"/>
          </a:xfrm>
          <a:prstGeom prst="rect">
            <a:avLst/>
          </a:prstGeom>
          <a:noFill/>
        </p:spPr>
        <p:txBody>
          <a:bodyPr wrap="square">
            <a:spAutoFit/>
          </a:bodyPr>
          <a:lstStyle/>
          <a:p>
            <a:pPr algn="ctr"/>
            <a:r>
              <a:rPr lang="en-US" sz="3600" b="1" dirty="0" smtClean="0">
                <a:solidFill>
                  <a:schemeClr val="bg1"/>
                </a:solidFill>
                <a:effectLst>
                  <a:glow rad="228600">
                    <a:srgbClr val="0033CC">
                      <a:alpha val="40000"/>
                    </a:srgbClr>
                  </a:glow>
                  <a:outerShdw blurRad="50800" dist="101600" dir="5400000" algn="ctr" rotWithShape="0">
                    <a:schemeClr val="tx1"/>
                  </a:outerShdw>
                </a:effectLst>
              </a:rPr>
              <a:t>How much </a:t>
            </a:r>
            <a:r>
              <a:rPr lang="en-US" sz="3600" b="1" i="1" dirty="0" smtClean="0">
                <a:solidFill>
                  <a:srgbClr val="FFFF00"/>
                </a:solidFill>
                <a:effectLst>
                  <a:glow rad="228600">
                    <a:srgbClr val="0033CC">
                      <a:alpha val="40000"/>
                    </a:srgbClr>
                  </a:glow>
                  <a:outerShdw blurRad="50800" dist="101600" dir="5400000" algn="ctr" rotWithShape="0">
                    <a:schemeClr val="tx1"/>
                  </a:outerShdw>
                </a:effectLst>
              </a:rPr>
              <a:t>Energy</a:t>
            </a:r>
            <a:r>
              <a:rPr lang="en-US" sz="3600" b="1" dirty="0" smtClean="0">
                <a:solidFill>
                  <a:schemeClr val="bg1"/>
                </a:solidFill>
                <a:effectLst>
                  <a:glow rad="228600">
                    <a:srgbClr val="0033CC">
                      <a:alpha val="40000"/>
                    </a:srgbClr>
                  </a:glow>
                  <a:outerShdw blurRad="50800" dist="101600" dir="5400000" algn="ctr" rotWithShape="0">
                    <a:schemeClr val="tx1"/>
                  </a:outerShdw>
                </a:effectLst>
              </a:rPr>
              <a:t> did God create?  </a:t>
            </a:r>
            <a:r>
              <a:rPr lang="en-US" sz="4800" b="1" dirty="0" smtClean="0">
                <a:solidFill>
                  <a:schemeClr val="bg1"/>
                </a:solidFill>
                <a:effectLst>
                  <a:glow rad="228600">
                    <a:srgbClr val="0033CC">
                      <a:alpha val="40000"/>
                    </a:srgbClr>
                  </a:glow>
                  <a:outerShdw blurRad="50800" dist="101600" dir="5400000" algn="ctr" rotWithShape="0">
                    <a:schemeClr val="tx1"/>
                  </a:outerShdw>
                </a:effectLst>
              </a:rPr>
              <a:t>E = mc </a:t>
            </a:r>
            <a:r>
              <a:rPr lang="en-US" sz="3600" b="1" baseline="30000" dirty="0" smtClean="0">
                <a:solidFill>
                  <a:schemeClr val="bg1"/>
                </a:solidFill>
                <a:effectLst>
                  <a:glow rad="228600">
                    <a:srgbClr val="0033CC">
                      <a:alpha val="40000"/>
                    </a:srgbClr>
                  </a:glow>
                  <a:outerShdw blurRad="50800" dist="101600" dir="5400000" algn="ctr" rotWithShape="0">
                    <a:schemeClr val="tx1"/>
                  </a:outerShdw>
                </a:effectLst>
              </a:rPr>
              <a:t>2</a:t>
            </a:r>
            <a:endParaRPr lang="en-US" sz="4800" b="1" baseline="30000" dirty="0">
              <a:solidFill>
                <a:schemeClr val="bg1"/>
              </a:solidFill>
              <a:effectLst>
                <a:glow rad="228600">
                  <a:srgbClr val="0033CC">
                    <a:alpha val="40000"/>
                  </a:srgbClr>
                </a:glow>
                <a:outerShdw blurRad="50800" dist="101600" dir="5400000" algn="ctr" rotWithShape="0">
                  <a:schemeClr val="tx1"/>
                </a:outerShdw>
              </a:effectLst>
            </a:endParaRPr>
          </a:p>
        </p:txBody>
      </p:sp>
      <p:sp>
        <p:nvSpPr>
          <p:cNvPr id="4" name="Rectangle 3"/>
          <p:cNvSpPr/>
          <p:nvPr/>
        </p:nvSpPr>
        <p:spPr>
          <a:xfrm>
            <a:off x="-70391" y="2095210"/>
            <a:ext cx="9170126" cy="1938992"/>
          </a:xfrm>
          <a:prstGeom prst="rect">
            <a:avLst/>
          </a:prstGeom>
          <a:noFill/>
        </p:spPr>
        <p:txBody>
          <a:bodyPr wrap="square">
            <a:spAutoFit/>
          </a:bodyPr>
          <a:lstStyle/>
          <a:p>
            <a:pPr algn="ctr">
              <a:lnSpc>
                <a:spcPts val="3600"/>
              </a:lnSpc>
            </a:pPr>
            <a:r>
              <a:rPr lang="en-US" sz="3600" b="1" dirty="0">
                <a:solidFill>
                  <a:schemeClr val="bg1"/>
                </a:solidFill>
                <a:effectLst>
                  <a:glow rad="228600">
                    <a:srgbClr val="0033CC">
                      <a:alpha val="40000"/>
                    </a:srgbClr>
                  </a:glow>
                  <a:outerShdw blurRad="50800" dist="101600" dir="5400000" algn="ctr" rotWithShape="0">
                    <a:schemeClr val="tx1"/>
                  </a:outerShdw>
                </a:effectLst>
              </a:rPr>
              <a:t>“</a:t>
            </a:r>
            <a:r>
              <a:rPr lang="en-US" sz="3600" b="1" dirty="0">
                <a:solidFill>
                  <a:srgbClr val="FFFF00"/>
                </a:solidFill>
                <a:effectLst>
                  <a:glow rad="228600">
                    <a:srgbClr val="0033CC">
                      <a:alpha val="40000"/>
                    </a:srgbClr>
                  </a:glow>
                  <a:outerShdw blurRad="50800" dist="101600" dir="5400000" algn="ctr" rotWithShape="0">
                    <a:schemeClr val="tx1"/>
                  </a:outerShdw>
                </a:effectLst>
              </a:rPr>
              <a:t>E</a:t>
            </a:r>
            <a:r>
              <a:rPr lang="en-US" sz="3600" b="1" dirty="0">
                <a:solidFill>
                  <a:schemeClr val="bg1"/>
                </a:solidFill>
                <a:effectLst>
                  <a:glow rad="228600">
                    <a:srgbClr val="0033CC">
                      <a:alpha val="40000"/>
                    </a:srgbClr>
                  </a:glow>
                  <a:outerShdw blurRad="50800" dist="101600" dir="5400000" algn="ctr" rotWithShape="0">
                    <a:schemeClr val="tx1"/>
                  </a:outerShdw>
                </a:effectLst>
              </a:rPr>
              <a:t>” Energy = “</a:t>
            </a:r>
            <a:r>
              <a:rPr lang="en-US" sz="3600" b="1" dirty="0">
                <a:solidFill>
                  <a:srgbClr val="FFFF00"/>
                </a:solidFill>
                <a:effectLst>
                  <a:glow rad="228600">
                    <a:srgbClr val="0033CC">
                      <a:alpha val="40000"/>
                    </a:srgbClr>
                  </a:glow>
                  <a:outerShdw blurRad="50800" dist="101600" dir="5400000" algn="ctr" rotWithShape="0">
                    <a:schemeClr val="tx1"/>
                  </a:outerShdw>
                </a:effectLst>
              </a:rPr>
              <a:t>M</a:t>
            </a:r>
            <a:r>
              <a:rPr lang="en-US" sz="3600" b="1" dirty="0">
                <a:solidFill>
                  <a:schemeClr val="bg1"/>
                </a:solidFill>
                <a:effectLst>
                  <a:glow rad="228600">
                    <a:srgbClr val="0033CC">
                      <a:alpha val="40000"/>
                    </a:srgbClr>
                  </a:glow>
                  <a:outerShdw blurRad="50800" dist="101600" dir="5400000" algn="ctr" rotWithShape="0">
                    <a:schemeClr val="tx1"/>
                  </a:outerShdw>
                </a:effectLst>
              </a:rPr>
              <a:t>” Mass x “</a:t>
            </a:r>
            <a:r>
              <a:rPr lang="en-US" sz="3600" b="1" dirty="0" smtClean="0">
                <a:solidFill>
                  <a:srgbClr val="FFFF00"/>
                </a:solidFill>
                <a:effectLst>
                  <a:glow rad="228600">
                    <a:srgbClr val="0033CC">
                      <a:alpha val="40000"/>
                    </a:srgbClr>
                  </a:glow>
                  <a:outerShdw blurRad="50800" dist="101600" dir="5400000" algn="ctr" rotWithShape="0">
                    <a:schemeClr val="tx1"/>
                  </a:outerShdw>
                </a:effectLst>
              </a:rPr>
              <a:t>C </a:t>
            </a:r>
            <a:r>
              <a:rPr lang="en-US" sz="3600" b="1" baseline="30000" dirty="0" smtClean="0">
                <a:solidFill>
                  <a:schemeClr val="bg1"/>
                </a:solidFill>
                <a:effectLst>
                  <a:glow rad="228600">
                    <a:srgbClr val="0033CC">
                      <a:alpha val="40000"/>
                    </a:srgbClr>
                  </a:glow>
                  <a:outerShdw blurRad="50800" dist="101600" dir="5400000" algn="ctr" rotWithShape="0">
                    <a:schemeClr val="tx1"/>
                  </a:outerShdw>
                </a:effectLst>
              </a:rPr>
              <a:t>2 </a:t>
            </a:r>
            <a:r>
              <a:rPr lang="en-US" sz="3600" b="1" dirty="0" smtClean="0">
                <a:solidFill>
                  <a:schemeClr val="bg1"/>
                </a:solidFill>
                <a:effectLst>
                  <a:glow rad="228600">
                    <a:srgbClr val="0033CC">
                      <a:alpha val="40000"/>
                    </a:srgbClr>
                  </a:glow>
                  <a:outerShdw blurRad="50800" dist="101600" dir="5400000" algn="ctr" rotWithShape="0">
                    <a:schemeClr val="tx1"/>
                  </a:outerShdw>
                </a:effectLst>
              </a:rPr>
              <a:t>” Constant </a:t>
            </a:r>
            <a:br>
              <a:rPr lang="en-US" sz="3600" b="1" dirty="0" smtClean="0">
                <a:solidFill>
                  <a:schemeClr val="bg1"/>
                </a:solidFill>
                <a:effectLst>
                  <a:glow rad="228600">
                    <a:srgbClr val="0033CC">
                      <a:alpha val="40000"/>
                    </a:srgbClr>
                  </a:glow>
                  <a:outerShdw blurRad="50800" dist="101600" dir="5400000" algn="ctr" rotWithShape="0">
                    <a:schemeClr val="tx1"/>
                  </a:outerShdw>
                </a:effectLst>
              </a:rPr>
            </a:br>
            <a:r>
              <a:rPr lang="en-US" sz="3600" b="1" dirty="0" smtClean="0">
                <a:solidFill>
                  <a:schemeClr val="bg1"/>
                </a:solidFill>
                <a:effectLst>
                  <a:glow rad="228600">
                    <a:srgbClr val="0033CC">
                      <a:alpha val="40000"/>
                    </a:srgbClr>
                  </a:glow>
                  <a:outerShdw blurRad="50800" dist="101600" dir="5400000" algn="ctr" rotWithShape="0">
                    <a:schemeClr val="tx1"/>
                  </a:outerShdw>
                </a:effectLst>
              </a:rPr>
              <a:t>Speed </a:t>
            </a:r>
            <a:r>
              <a:rPr lang="en-US" sz="3600" b="1" dirty="0">
                <a:solidFill>
                  <a:schemeClr val="bg1"/>
                </a:solidFill>
                <a:effectLst>
                  <a:glow rad="228600">
                    <a:srgbClr val="0033CC">
                      <a:alpha val="40000"/>
                    </a:srgbClr>
                  </a:glow>
                  <a:outerShdw blurRad="50800" dist="101600" dir="5400000" algn="ctr" rotWithShape="0">
                    <a:schemeClr val="tx1"/>
                  </a:outerShdw>
                </a:effectLst>
              </a:rPr>
              <a:t>of Light (186,000 mi sec) squared!</a:t>
            </a:r>
            <a:br>
              <a:rPr lang="en-US" sz="3600" b="1" dirty="0">
                <a:solidFill>
                  <a:schemeClr val="bg1"/>
                </a:solidFill>
                <a:effectLst>
                  <a:glow rad="228600">
                    <a:srgbClr val="0033CC">
                      <a:alpha val="40000"/>
                    </a:srgbClr>
                  </a:glow>
                  <a:outerShdw blurRad="50800" dist="101600" dir="5400000" algn="ctr" rotWithShape="0">
                    <a:schemeClr val="tx1"/>
                  </a:outerShdw>
                </a:effectLst>
              </a:rPr>
            </a:br>
            <a:r>
              <a:rPr lang="en-US" sz="3600" b="1" dirty="0">
                <a:solidFill>
                  <a:schemeClr val="bg1"/>
                </a:solidFill>
                <a:effectLst>
                  <a:glow rad="228600">
                    <a:srgbClr val="0033CC">
                      <a:alpha val="40000"/>
                    </a:srgbClr>
                  </a:glow>
                  <a:outerShdw blurRad="50800" dist="101600" dir="5400000" algn="ctr" rotWithShape="0">
                    <a:schemeClr val="tx1"/>
                  </a:outerShdw>
                </a:effectLst>
              </a:rPr>
              <a:t>This Formula suggests that a small amount </a:t>
            </a:r>
            <a:r>
              <a:rPr lang="en-US" sz="3600" b="1" dirty="0" smtClean="0">
                <a:solidFill>
                  <a:schemeClr val="bg1"/>
                </a:solidFill>
                <a:effectLst>
                  <a:glow rad="228600">
                    <a:srgbClr val="0033CC">
                      <a:alpha val="40000"/>
                    </a:srgbClr>
                  </a:glow>
                  <a:outerShdw blurRad="50800" dist="101600" dir="5400000" algn="ctr" rotWithShape="0">
                    <a:schemeClr val="tx1"/>
                  </a:outerShdw>
                </a:effectLst>
              </a:rPr>
              <a:t/>
            </a:r>
            <a:br>
              <a:rPr lang="en-US" sz="3600" b="1" dirty="0" smtClean="0">
                <a:solidFill>
                  <a:schemeClr val="bg1"/>
                </a:solidFill>
                <a:effectLst>
                  <a:glow rad="228600">
                    <a:srgbClr val="0033CC">
                      <a:alpha val="40000"/>
                    </a:srgbClr>
                  </a:glow>
                  <a:outerShdw blurRad="50800" dist="101600" dir="5400000" algn="ctr" rotWithShape="0">
                    <a:schemeClr val="tx1"/>
                  </a:outerShdw>
                </a:effectLst>
              </a:rPr>
            </a:br>
            <a:r>
              <a:rPr lang="en-US" sz="3600" b="1" dirty="0" smtClean="0">
                <a:solidFill>
                  <a:schemeClr val="bg1"/>
                </a:solidFill>
                <a:effectLst>
                  <a:glow rad="228600">
                    <a:srgbClr val="0033CC">
                      <a:alpha val="40000"/>
                    </a:srgbClr>
                  </a:glow>
                  <a:outerShdw blurRad="50800" dist="101600" dir="5400000" algn="ctr" rotWithShape="0">
                    <a:schemeClr val="tx1"/>
                  </a:outerShdw>
                </a:effectLst>
              </a:rPr>
              <a:t>of </a:t>
            </a:r>
            <a:r>
              <a:rPr lang="en-US" sz="3600" b="1" dirty="0">
                <a:solidFill>
                  <a:schemeClr val="bg1"/>
                </a:solidFill>
                <a:effectLst>
                  <a:glow rad="228600">
                    <a:srgbClr val="0033CC">
                      <a:alpha val="40000"/>
                    </a:srgbClr>
                  </a:glow>
                  <a:outerShdw blurRad="50800" dist="101600" dir="5400000" algn="ctr" rotWithShape="0">
                    <a:schemeClr val="tx1"/>
                  </a:outerShdw>
                </a:effectLst>
              </a:rPr>
              <a:t>matter has a HUGE amount of energy</a:t>
            </a:r>
            <a:r>
              <a:rPr lang="en-US" sz="3600" b="1" dirty="0" smtClean="0">
                <a:solidFill>
                  <a:schemeClr val="bg1"/>
                </a:solidFill>
                <a:effectLst>
                  <a:outerShdw blurRad="50800" dist="101600" dir="5400000" algn="ctr" rotWithShape="0">
                    <a:schemeClr val="tx1"/>
                  </a:outerShdw>
                </a:effectLst>
              </a:rPr>
              <a:t>.</a:t>
            </a:r>
            <a:endParaRPr lang="en-US" sz="3600" b="1" baseline="30000" dirty="0">
              <a:solidFill>
                <a:schemeClr val="bg1"/>
              </a:solidFill>
              <a:effectLst>
                <a:outerShdw blurRad="50800" dist="101600" dir="5400000" algn="ctr" rotWithShape="0">
                  <a:schemeClr val="tx1"/>
                </a:outerShdw>
              </a:effectLst>
            </a:endParaRPr>
          </a:p>
        </p:txBody>
      </p:sp>
      <p:sp>
        <p:nvSpPr>
          <p:cNvPr id="5" name="Rectangle 4"/>
          <p:cNvSpPr/>
          <p:nvPr/>
        </p:nvSpPr>
        <p:spPr>
          <a:xfrm>
            <a:off x="76201" y="4127477"/>
            <a:ext cx="8991600" cy="1483804"/>
          </a:xfrm>
          <a:prstGeom prst="rect">
            <a:avLst/>
          </a:prstGeom>
          <a:noFill/>
        </p:spPr>
        <p:txBody>
          <a:bodyPr wrap="square">
            <a:spAutoFit/>
          </a:bodyPr>
          <a:lstStyle/>
          <a:p>
            <a:pPr algn="ctr">
              <a:lnSpc>
                <a:spcPts val="3600"/>
              </a:lnSpc>
            </a:pPr>
            <a:r>
              <a:rPr lang="en-US" sz="3600" b="1" dirty="0">
                <a:solidFill>
                  <a:schemeClr val="bg1"/>
                </a:solidFill>
                <a:effectLst>
                  <a:glow rad="228600">
                    <a:srgbClr val="0033CC">
                      <a:alpha val="40000"/>
                    </a:srgbClr>
                  </a:glow>
                  <a:outerShdw blurRad="50800" dist="101600" dir="5400000" algn="ctr" rotWithShape="0">
                    <a:schemeClr val="tx1"/>
                  </a:outerShdw>
                </a:effectLst>
              </a:rPr>
              <a:t>One quart of water is about 2lb and  &amp; if  all its energy were released at once, it has </a:t>
            </a:r>
            <a:r>
              <a:rPr lang="en-US" sz="3600" b="1" dirty="0" err="1">
                <a:solidFill>
                  <a:schemeClr val="bg1"/>
                </a:solidFill>
                <a:effectLst>
                  <a:glow rad="228600">
                    <a:srgbClr val="0033CC">
                      <a:alpha val="40000"/>
                    </a:srgbClr>
                  </a:glow>
                  <a:outerShdw blurRad="50800" dist="101600" dir="5400000" algn="ctr" rotWithShape="0">
                    <a:schemeClr val="tx1"/>
                  </a:outerShdw>
                </a:effectLst>
              </a:rPr>
              <a:t>equi-valent</a:t>
            </a:r>
            <a:r>
              <a:rPr lang="en-US" sz="3600" b="1" dirty="0">
                <a:solidFill>
                  <a:schemeClr val="bg1"/>
                </a:solidFill>
                <a:effectLst>
                  <a:glow rad="228600">
                    <a:srgbClr val="0033CC">
                      <a:alpha val="40000"/>
                    </a:srgbClr>
                  </a:glow>
                  <a:outerShdw blurRad="50800" dist="101600" dir="5400000" algn="ctr" rotWithShape="0">
                    <a:schemeClr val="tx1"/>
                  </a:outerShdw>
                </a:effectLst>
              </a:rPr>
              <a:t>  to about </a:t>
            </a:r>
            <a:r>
              <a:rPr lang="en-US" sz="3600" b="1" i="1" dirty="0">
                <a:solidFill>
                  <a:srgbClr val="FFFF00"/>
                </a:solidFill>
                <a:effectLst>
                  <a:glow rad="228600">
                    <a:srgbClr val="0033CC">
                      <a:alpha val="40000"/>
                    </a:srgbClr>
                  </a:glow>
                  <a:outerShdw blurRad="50800" dist="101600" dir="5400000" algn="ctr" rotWithShape="0">
                    <a:schemeClr val="tx1"/>
                  </a:outerShdw>
                </a:effectLst>
              </a:rPr>
              <a:t>10 Million gallons </a:t>
            </a:r>
            <a:r>
              <a:rPr lang="en-US" sz="3600" b="1" dirty="0">
                <a:solidFill>
                  <a:schemeClr val="bg1"/>
                </a:solidFill>
                <a:effectLst>
                  <a:glow rad="228600">
                    <a:srgbClr val="0033CC">
                      <a:alpha val="40000"/>
                    </a:srgbClr>
                  </a:glow>
                  <a:outerShdw blurRad="50800" dist="101600" dir="5400000" algn="ctr" rotWithShape="0">
                    <a:schemeClr val="tx1"/>
                  </a:outerShdw>
                </a:effectLst>
              </a:rPr>
              <a:t>gasoline.</a:t>
            </a:r>
          </a:p>
        </p:txBody>
      </p:sp>
      <p:sp>
        <p:nvSpPr>
          <p:cNvPr id="6" name="Rectangle 5"/>
          <p:cNvSpPr/>
          <p:nvPr/>
        </p:nvSpPr>
        <p:spPr>
          <a:xfrm>
            <a:off x="-233081" y="5768854"/>
            <a:ext cx="9220200" cy="1067023"/>
          </a:xfrm>
          <a:prstGeom prst="rect">
            <a:avLst/>
          </a:prstGeom>
          <a:noFill/>
        </p:spPr>
        <p:txBody>
          <a:bodyPr wrap="square">
            <a:spAutoFit/>
          </a:bodyPr>
          <a:lstStyle/>
          <a:p>
            <a:pPr algn="ctr">
              <a:lnSpc>
                <a:spcPts val="3800"/>
              </a:lnSpc>
            </a:pPr>
            <a:r>
              <a:rPr lang="en-US" sz="3600" b="1" dirty="0">
                <a:solidFill>
                  <a:schemeClr val="bg1"/>
                </a:solidFill>
                <a:effectLst>
                  <a:glow rad="228600">
                    <a:srgbClr val="0033CC">
                      <a:alpha val="40000"/>
                    </a:srgbClr>
                  </a:glow>
                  <a:outerShdw blurRad="50800" dist="101600" dir="5400000" algn="ctr" rotWithShape="0">
                    <a:schemeClr val="tx1"/>
                  </a:outerShdw>
                </a:effectLst>
              </a:rPr>
              <a:t>God created 100 Billion Galaxies… </a:t>
            </a:r>
            <a:r>
              <a:rPr lang="en-US" sz="3600" b="1" dirty="0" smtClean="0">
                <a:solidFill>
                  <a:schemeClr val="bg1"/>
                </a:solidFill>
                <a:effectLst>
                  <a:glow rad="228600">
                    <a:srgbClr val="0033CC">
                      <a:alpha val="40000"/>
                    </a:srgbClr>
                  </a:glow>
                  <a:outerShdw blurRad="50800" dist="101600" dir="5400000" algn="ctr" rotWithShape="0">
                    <a:schemeClr val="tx1"/>
                  </a:outerShdw>
                </a:effectLst>
              </a:rPr>
              <a:t/>
            </a:r>
            <a:br>
              <a:rPr lang="en-US" sz="3600" b="1" dirty="0" smtClean="0">
                <a:solidFill>
                  <a:schemeClr val="bg1"/>
                </a:solidFill>
                <a:effectLst>
                  <a:glow rad="228600">
                    <a:srgbClr val="0033CC">
                      <a:alpha val="40000"/>
                    </a:srgbClr>
                  </a:glow>
                  <a:outerShdw blurRad="50800" dist="101600" dir="5400000" algn="ctr" rotWithShape="0">
                    <a:schemeClr val="tx1"/>
                  </a:outerShdw>
                </a:effectLst>
              </a:rPr>
            </a:br>
            <a:r>
              <a:rPr lang="en-US" sz="3600" b="1" dirty="0" smtClean="0">
                <a:solidFill>
                  <a:schemeClr val="bg1"/>
                </a:solidFill>
                <a:effectLst>
                  <a:glow rad="228600">
                    <a:srgbClr val="0033CC">
                      <a:alpha val="40000"/>
                    </a:srgbClr>
                  </a:glow>
                  <a:outerShdw blurRad="50800" dist="101600" dir="5400000" algn="ctr" rotWithShape="0">
                    <a:schemeClr val="tx1"/>
                  </a:outerShdw>
                </a:effectLst>
              </a:rPr>
              <a:t>Man </a:t>
            </a:r>
            <a:r>
              <a:rPr lang="en-US" sz="3600" b="1" dirty="0">
                <a:solidFill>
                  <a:schemeClr val="bg1"/>
                </a:solidFill>
                <a:effectLst>
                  <a:glow rad="228600">
                    <a:srgbClr val="0033CC">
                      <a:alpha val="40000"/>
                    </a:srgbClr>
                  </a:glow>
                  <a:outerShdw blurRad="50800" dist="101600" dir="5400000" algn="ctr" rotWithShape="0">
                    <a:schemeClr val="tx1"/>
                  </a:outerShdw>
                </a:effectLst>
              </a:rPr>
              <a:t>Created ZERO.. Not one Atom !</a:t>
            </a:r>
          </a:p>
        </p:txBody>
      </p:sp>
      <p:sp>
        <p:nvSpPr>
          <p:cNvPr id="7" name="TextBox 6"/>
          <p:cNvSpPr txBox="1"/>
          <p:nvPr/>
        </p:nvSpPr>
        <p:spPr>
          <a:xfrm>
            <a:off x="304801" y="228600"/>
            <a:ext cx="8534400" cy="523220"/>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Fact:  God’s  eternal  power &amp; Nature are seen</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endParaRPr>
          </a:p>
        </p:txBody>
      </p:sp>
    </p:spTree>
    <p:extLst>
      <p:ext uri="{BB962C8B-B14F-4D97-AF65-F5344CB8AC3E}">
        <p14:creationId xmlns:p14="http://schemas.microsoft.com/office/powerpoint/2010/main" val="287994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par>
                                <p:cTn id="18" presetID="24" presetClass="exit" presetSubtype="0" fill="hold" grpId="1" nodeType="withEffect">
                                  <p:stCondLst>
                                    <p:cond delay="0"/>
                                  </p:stCondLst>
                                  <p:childTnLst>
                                    <p:anim to="" calcmode="lin" valueType="num">
                                      <p:cBhvr>
                                        <p:cTn id="19" dur="1"/>
                                        <p:tgtEl>
                                          <p:spTgt spid="3"/>
                                        </p:tgtEl>
                                        <p:attrNameLst>
                                          <p:attrName/>
                                        </p:attrNameLst>
                                      </p:cBhvr>
                                    </p:anim>
                                    <p:set>
                                      <p:cBhvr>
                                        <p:cTn id="20" dur="1" fill="hold">
                                          <p:stCondLst>
                                            <p:cond delay="0"/>
                                          </p:stCondLst>
                                        </p:cTn>
                                        <p:tgtEl>
                                          <p:spTgt spid="3"/>
                                        </p:tgtEl>
                                        <p:attrNameLst>
                                          <p:attrName>style.visibility</p:attrName>
                                        </p:attrNameLst>
                                      </p:cBhvr>
                                      <p:to>
                                        <p:strVal val="hidden"/>
                                      </p:to>
                                    </p:set>
                                  </p:childTnLst>
                                </p:cTn>
                              </p:par>
                              <p:par>
                                <p:cTn id="21" presetID="24" presetClass="exit" presetSubtype="0" fill="hold" grpId="1" nodeType="withEffect">
                                  <p:stCondLst>
                                    <p:cond delay="0"/>
                                  </p:stCondLst>
                                  <p:childTnLst>
                                    <p:anim to="" calcmode="lin" valueType="num">
                                      <p:cBhvr>
                                        <p:cTn id="22" dur="1"/>
                                        <p:tgtEl>
                                          <p:spTgt spid="4"/>
                                        </p:tgtEl>
                                        <p:attrNameLst>
                                          <p:attrName/>
                                        </p:attrNameLst>
                                      </p:cBhvr>
                                    </p:anim>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to="" calcmode="lin" valueType="num">
                                      <p:cBhvr>
                                        <p:cTn id="28" dur="1" fill="hold"/>
                                        <p:tgtEl>
                                          <p:spTgt spid="6"/>
                                        </p:tgtEl>
                                        <p:attrNameLst>
                                          <p:attrName/>
                                        </p:attrNameLst>
                                      </p:cBhvr>
                                    </p:anim>
                                  </p:childTnLst>
                                </p:cTn>
                              </p:par>
                              <p:par>
                                <p:cTn id="29" presetID="24" presetClass="exit" presetSubtype="0" fill="hold" grpId="1" nodeType="withEffect">
                                  <p:stCondLst>
                                    <p:cond delay="0"/>
                                  </p:stCondLst>
                                  <p:childTnLst>
                                    <p:anim to="" calcmode="lin" valueType="num">
                                      <p:cBhvr>
                                        <p:cTn id="30" dur="1"/>
                                        <p:tgtEl>
                                          <p:spTgt spid="5"/>
                                        </p:tgtEl>
                                        <p:attrNameLst>
                                          <p:attrName/>
                                        </p:attrNameLst>
                                      </p:cBhvr>
                                    </p:anim>
                                    <p:set>
                                      <p:cBhvr>
                                        <p:cTn id="31" dur="1" fill="hold">
                                          <p:stCondLst>
                                            <p:cond delay="0"/>
                                          </p:stCondLst>
                                        </p:cTn>
                                        <p:tgtEl>
                                          <p:spTgt spid="5"/>
                                        </p:tgtEl>
                                        <p:attrNameLst>
                                          <p:attrName>style.visibility</p:attrName>
                                        </p:attrNameLst>
                                      </p:cBhvr>
                                      <p:to>
                                        <p:strVal val="hidden"/>
                                      </p:to>
                                    </p:set>
                                  </p:childTnLst>
                                </p:cTn>
                              </p:par>
                            </p:childTnLst>
                          </p:cTn>
                        </p:par>
                        <p:par>
                          <p:cTn id="32" fill="hold">
                            <p:stCondLst>
                              <p:cond delay="0"/>
                            </p:stCondLst>
                            <p:childTnLst>
                              <p:par>
                                <p:cTn id="33" presetID="64" presetClass="path" presetSubtype="0" accel="50000" decel="50000" fill="hold" grpId="1" nodeType="afterEffect">
                                  <p:stCondLst>
                                    <p:cond delay="0"/>
                                  </p:stCondLst>
                                  <p:childTnLst>
                                    <p:animMotion origin="layout" path="M 4.16667E-6 -1.48148E-6 L 4.16667E-6 -0.25 " pathEditMode="relative" rAng="0" ptsTypes="AA">
                                      <p:cBhvr>
                                        <p:cTn id="34" dur="2000" fill="hold"/>
                                        <p:tgtEl>
                                          <p:spTgt spid="6"/>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t's Eye2.jpg"/>
          <p:cNvPicPr>
            <a:picLocks noChangeAspect="1"/>
          </p:cNvPicPr>
          <p:nvPr/>
        </p:nvPicPr>
        <p:blipFill>
          <a:blip r:embed="rId2" cstate="print">
            <a:lum contrast="10000"/>
          </a:blip>
          <a:srcRect r="968"/>
          <a:stretch>
            <a:fillRect/>
          </a:stretch>
        </p:blipFill>
        <p:spPr>
          <a:xfrm>
            <a:off x="-152401" y="-150471"/>
            <a:ext cx="9307690" cy="7104427"/>
          </a:xfrm>
          <a:prstGeom prst="rect">
            <a:avLst/>
          </a:prstGeom>
          <a:effectLst>
            <a:softEdge rad="317500"/>
          </a:effectLst>
        </p:spPr>
      </p:pic>
      <p:sp>
        <p:nvSpPr>
          <p:cNvPr id="11" name="TextBox 10"/>
          <p:cNvSpPr txBox="1"/>
          <p:nvPr/>
        </p:nvSpPr>
        <p:spPr>
          <a:xfrm>
            <a:off x="312175" y="6371688"/>
            <a:ext cx="8561126" cy="410112"/>
          </a:xfrm>
          <a:prstGeom prst="rect">
            <a:avLst/>
          </a:prstGeom>
          <a:noFill/>
        </p:spPr>
        <p:txBody>
          <a:bodyPr wrap="none" rtlCol="0">
            <a:spAutoFit/>
          </a:bodyPr>
          <a:lstStyle/>
          <a:p>
            <a:pPr algn="ctr">
              <a:lnSpc>
                <a:spcPts val="2600"/>
              </a:lnSpc>
            </a:pPr>
            <a:r>
              <a:rPr lang="en-US" sz="2000" b="1" i="1" dirty="0" smtClean="0">
                <a:solidFill>
                  <a:srgbClr val="FFFF00"/>
                </a:solidFill>
                <a:effectLst>
                  <a:glow rad="228600">
                    <a:schemeClr val="tx1">
                      <a:alpha val="40000"/>
                    </a:schemeClr>
                  </a:glow>
                </a:effectLst>
              </a:rPr>
              <a:t>The Cat’s Eye Nebula</a:t>
            </a:r>
            <a:r>
              <a:rPr lang="en-US" sz="2000" b="1" i="1" dirty="0" smtClean="0">
                <a:solidFill>
                  <a:schemeClr val="bg1"/>
                </a:solidFill>
                <a:effectLst>
                  <a:glow rad="228600">
                    <a:schemeClr val="tx1">
                      <a:alpha val="40000"/>
                    </a:schemeClr>
                  </a:glow>
                </a:effectLst>
              </a:rPr>
              <a:t>—NGC 6543, in the ‘Dragon’ Constellation,  3,300 LY away.</a:t>
            </a:r>
            <a:endParaRPr lang="en-US" sz="2000" b="1" i="1" dirty="0">
              <a:solidFill>
                <a:schemeClr val="bg1"/>
              </a:solidFill>
              <a:effectLst>
                <a:glow rad="228600">
                  <a:schemeClr val="tx1">
                    <a:alpha val="40000"/>
                  </a:schemeClr>
                </a:glow>
              </a:effectLst>
            </a:endParaRPr>
          </a:p>
        </p:txBody>
      </p:sp>
      <p:sp>
        <p:nvSpPr>
          <p:cNvPr id="12" name="Rectangle 11"/>
          <p:cNvSpPr/>
          <p:nvPr/>
        </p:nvSpPr>
        <p:spPr>
          <a:xfrm>
            <a:off x="533400" y="1066800"/>
            <a:ext cx="8077200" cy="1483804"/>
          </a:xfrm>
          <a:prstGeom prst="rect">
            <a:avLst/>
          </a:prstGeom>
        </p:spPr>
        <p:txBody>
          <a:bodyPr wrap="square">
            <a:spAutoFit/>
          </a:bodyPr>
          <a:lstStyle/>
          <a:p>
            <a:pPr algn="ctr">
              <a:lnSpc>
                <a:spcPts val="3600"/>
              </a:lnSpc>
            </a:pPr>
            <a:r>
              <a:rPr lang="en-US" sz="3600" b="1" i="1" dirty="0" smtClean="0">
                <a:solidFill>
                  <a:schemeClr val="bg1"/>
                </a:solidFill>
                <a:effectLst>
                  <a:outerShdw blurRad="50800" dist="101600" dir="5400000" algn="ctr" rotWithShape="0">
                    <a:schemeClr val="tx1"/>
                  </a:outerShdw>
                </a:effectLst>
              </a:rPr>
              <a:t>God is POWERFUL at a level beyond human comprehension… and we can connect to that power!</a:t>
            </a:r>
            <a:endParaRPr lang="en-US" sz="3600" b="1" baseline="30000" dirty="0">
              <a:solidFill>
                <a:schemeClr val="bg1"/>
              </a:solidFill>
              <a:effectLst>
                <a:outerShdw blurRad="50800" dist="101600" dir="5400000" algn="ctr" rotWithShape="0">
                  <a:schemeClr val="tx1"/>
                </a:outerShdw>
              </a:effectLst>
            </a:endParaRPr>
          </a:p>
        </p:txBody>
      </p:sp>
      <p:sp>
        <p:nvSpPr>
          <p:cNvPr id="13" name="Rectangle 12"/>
          <p:cNvSpPr/>
          <p:nvPr/>
        </p:nvSpPr>
        <p:spPr>
          <a:xfrm>
            <a:off x="-152401" y="3311775"/>
            <a:ext cx="9155289" cy="1323439"/>
          </a:xfrm>
          <a:prstGeom prst="rect">
            <a:avLst/>
          </a:prstGeom>
        </p:spPr>
        <p:txBody>
          <a:bodyPr wrap="square">
            <a:spAutoFit/>
          </a:bodyPr>
          <a:lstStyle/>
          <a:p>
            <a:pPr algn="ctr">
              <a:lnSpc>
                <a:spcPts val="3200"/>
              </a:lnSpc>
            </a:pPr>
            <a:r>
              <a:rPr lang="en-US" sz="3200" b="1" i="1" dirty="0" smtClean="0">
                <a:solidFill>
                  <a:schemeClr val="bg1"/>
                </a:solidFill>
                <a:effectLst>
                  <a:glow rad="228600">
                    <a:schemeClr val="accent4">
                      <a:satMod val="175000"/>
                      <a:alpha val="40000"/>
                    </a:schemeClr>
                  </a:glow>
                  <a:outerShdw blurRad="50800" dist="101600" dir="5400000" algn="ctr" rotWithShape="0">
                    <a:prstClr val="black"/>
                  </a:outerShdw>
                </a:effectLst>
              </a:rPr>
              <a:t>(</a:t>
            </a:r>
            <a:r>
              <a:rPr lang="en-US" sz="3200" b="1" i="1" dirty="0">
                <a:solidFill>
                  <a:schemeClr val="bg1"/>
                </a:solidFill>
                <a:effectLst>
                  <a:glow rad="228600">
                    <a:schemeClr val="accent4">
                      <a:satMod val="175000"/>
                      <a:alpha val="40000"/>
                    </a:schemeClr>
                  </a:glow>
                  <a:outerShdw blurRad="50800" dist="101600" dir="5400000" algn="ctr" rotWithShape="0">
                    <a:prstClr val="black"/>
                  </a:outerShdw>
                </a:effectLst>
              </a:rPr>
              <a:t>Eph </a:t>
            </a:r>
            <a:r>
              <a:rPr lang="en-US" sz="3200" b="1" i="1" dirty="0" smtClean="0">
                <a:solidFill>
                  <a:schemeClr val="bg1"/>
                </a:solidFill>
                <a:effectLst>
                  <a:glow rad="228600">
                    <a:schemeClr val="accent4">
                      <a:satMod val="175000"/>
                      <a:alpha val="40000"/>
                    </a:schemeClr>
                  </a:glow>
                  <a:outerShdw blurRad="50800" dist="101600" dir="5400000" algn="ctr" rotWithShape="0">
                    <a:prstClr val="black"/>
                  </a:outerShdw>
                </a:effectLst>
              </a:rPr>
              <a:t>1:18-19) Might know what is … Richness of the glory in the inheritance in the saints and the sur-passing </a:t>
            </a:r>
            <a:r>
              <a:rPr lang="en-US" sz="3200" b="1" i="1" u="sng" dirty="0" smtClean="0">
                <a:solidFill>
                  <a:srgbClr val="FFFF00"/>
                </a:solidFill>
                <a:effectLst>
                  <a:glow rad="228600">
                    <a:schemeClr val="accent4">
                      <a:satMod val="175000"/>
                      <a:alpha val="40000"/>
                    </a:schemeClr>
                  </a:glow>
                  <a:outerShdw blurRad="50800" dist="101600" dir="5400000" algn="ctr" rotWithShape="0">
                    <a:prstClr val="black"/>
                  </a:outerShdw>
                </a:effectLst>
              </a:rPr>
              <a:t>Greatness </a:t>
            </a:r>
            <a:r>
              <a:rPr lang="en-US" sz="3200" b="1" i="1" u="sng" dirty="0">
                <a:solidFill>
                  <a:srgbClr val="FFFF00"/>
                </a:solidFill>
                <a:effectLst>
                  <a:glow rad="228600">
                    <a:schemeClr val="accent4">
                      <a:satMod val="175000"/>
                      <a:alpha val="40000"/>
                    </a:schemeClr>
                  </a:glow>
                  <a:outerShdw blurRad="50800" dist="101600" dir="5400000" algn="ctr" rotWithShape="0">
                    <a:prstClr val="black"/>
                  </a:outerShdw>
                </a:effectLst>
              </a:rPr>
              <a:t>of His </a:t>
            </a:r>
            <a:r>
              <a:rPr lang="en-US" sz="3200" b="1" i="1" u="sng" dirty="0" smtClean="0">
                <a:solidFill>
                  <a:srgbClr val="FFFF00"/>
                </a:solidFill>
                <a:effectLst>
                  <a:glow rad="228600">
                    <a:schemeClr val="accent4">
                      <a:satMod val="175000"/>
                      <a:alpha val="40000"/>
                    </a:schemeClr>
                  </a:glow>
                  <a:outerShdw blurRad="50800" dist="101600" dir="5400000" algn="ctr" rotWithShape="0">
                    <a:prstClr val="black"/>
                  </a:outerShdw>
                </a:effectLst>
              </a:rPr>
              <a:t>POWER</a:t>
            </a:r>
            <a:r>
              <a:rPr lang="en-US" sz="3200" b="1" i="1" dirty="0" smtClean="0">
                <a:solidFill>
                  <a:srgbClr val="FFFF00"/>
                </a:solidFill>
                <a:effectLst>
                  <a:glow rad="228600">
                    <a:schemeClr val="accent4">
                      <a:satMod val="175000"/>
                      <a:alpha val="40000"/>
                    </a:schemeClr>
                  </a:glow>
                  <a:outerShdw blurRad="50800" dist="101600" dir="5400000" algn="ctr" rotWithShape="0">
                    <a:prstClr val="black"/>
                  </a:outerShdw>
                </a:effectLst>
              </a:rPr>
              <a:t> </a:t>
            </a:r>
            <a:r>
              <a:rPr lang="en-US" sz="3200" b="1" i="1" dirty="0" smtClean="0">
                <a:solidFill>
                  <a:schemeClr val="bg1"/>
                </a:solidFill>
                <a:effectLst>
                  <a:glow rad="228600">
                    <a:schemeClr val="accent4">
                      <a:satMod val="175000"/>
                      <a:alpha val="40000"/>
                    </a:schemeClr>
                  </a:glow>
                  <a:outerShdw blurRad="50800" dist="101600" dir="5400000" algn="ctr" rotWithShape="0">
                    <a:prstClr val="black"/>
                  </a:outerShdw>
                </a:effectLst>
              </a:rPr>
              <a:t>to </a:t>
            </a:r>
            <a:r>
              <a:rPr lang="en-US" sz="3200" b="1" i="1" dirty="0">
                <a:solidFill>
                  <a:schemeClr val="bg1"/>
                </a:solidFill>
                <a:effectLst>
                  <a:glow rad="228600">
                    <a:schemeClr val="accent4">
                      <a:satMod val="175000"/>
                      <a:alpha val="40000"/>
                    </a:schemeClr>
                  </a:glow>
                  <a:outerShdw blurRad="50800" dist="101600" dir="5400000" algn="ctr" rotWithShape="0">
                    <a:prstClr val="black"/>
                  </a:outerShdw>
                </a:effectLst>
              </a:rPr>
              <a:t>us who believe. </a:t>
            </a:r>
          </a:p>
        </p:txBody>
      </p:sp>
      <p:sp>
        <p:nvSpPr>
          <p:cNvPr id="14" name="Rectangle 13"/>
          <p:cNvSpPr/>
          <p:nvPr/>
        </p:nvSpPr>
        <p:spPr>
          <a:xfrm>
            <a:off x="-165848" y="4824169"/>
            <a:ext cx="9307690" cy="1323439"/>
          </a:xfrm>
          <a:prstGeom prst="rect">
            <a:avLst/>
          </a:prstGeom>
        </p:spPr>
        <p:txBody>
          <a:bodyPr wrap="square">
            <a:spAutoFit/>
          </a:bodyPr>
          <a:lstStyle/>
          <a:p>
            <a:pPr algn="ctr">
              <a:lnSpc>
                <a:spcPts val="3200"/>
              </a:lnSpc>
            </a:pPr>
            <a:r>
              <a:rPr lang="en-US" sz="3600" dirty="0" smtClean="0"/>
              <a:t> </a:t>
            </a:r>
            <a:r>
              <a:rPr lang="en-US" sz="3200" b="1" i="1" dirty="0" smtClean="0">
                <a:solidFill>
                  <a:schemeClr val="bg1"/>
                </a:solidFill>
                <a:effectLst>
                  <a:glow rad="228600">
                    <a:schemeClr val="accent4">
                      <a:satMod val="175000"/>
                      <a:alpha val="40000"/>
                    </a:schemeClr>
                  </a:glow>
                  <a:outerShdw blurRad="50800" dist="101600" dir="5400000" algn="ctr" rotWithShape="0">
                    <a:prstClr val="black"/>
                  </a:outerShdw>
                </a:effectLst>
              </a:rPr>
              <a:t>(Eph 3:20)  Now </a:t>
            </a:r>
            <a:r>
              <a:rPr lang="en-US" sz="3200" b="1" i="1" dirty="0">
                <a:solidFill>
                  <a:schemeClr val="bg1"/>
                </a:solidFill>
                <a:effectLst>
                  <a:glow rad="228600">
                    <a:schemeClr val="accent4">
                      <a:satMod val="175000"/>
                      <a:alpha val="40000"/>
                    </a:schemeClr>
                  </a:glow>
                  <a:outerShdw blurRad="50800" dist="101600" dir="5400000" algn="ctr" rotWithShape="0">
                    <a:prstClr val="black"/>
                  </a:outerShdw>
                </a:effectLst>
              </a:rPr>
              <a:t>to Him who is able to do exceeding abundantly beyond all that we ask or think, </a:t>
            </a:r>
            <a:r>
              <a:rPr lang="en-US" sz="3200" b="1" i="1" dirty="0" smtClean="0">
                <a:solidFill>
                  <a:schemeClr val="bg1"/>
                </a:solidFill>
                <a:effectLst>
                  <a:glow rad="228600">
                    <a:schemeClr val="accent4">
                      <a:satMod val="175000"/>
                      <a:alpha val="40000"/>
                    </a:schemeClr>
                  </a:glow>
                  <a:outerShdw blurRad="50800" dist="101600" dir="5400000" algn="ctr" rotWithShape="0">
                    <a:prstClr val="black"/>
                  </a:outerShdw>
                </a:effectLst>
              </a:rPr>
              <a:t>accord-</a:t>
            </a:r>
            <a:r>
              <a:rPr lang="en-US" sz="3200" b="1" i="1" dirty="0" err="1" smtClean="0">
                <a:solidFill>
                  <a:schemeClr val="bg1"/>
                </a:solidFill>
                <a:effectLst>
                  <a:glow rad="228600">
                    <a:schemeClr val="accent4">
                      <a:satMod val="175000"/>
                      <a:alpha val="40000"/>
                    </a:schemeClr>
                  </a:glow>
                  <a:outerShdw blurRad="50800" dist="101600" dir="5400000" algn="ctr" rotWithShape="0">
                    <a:prstClr val="black"/>
                  </a:outerShdw>
                </a:effectLst>
              </a:rPr>
              <a:t>ing</a:t>
            </a:r>
            <a:r>
              <a:rPr lang="en-US" sz="3200" b="1" i="1" dirty="0" smtClean="0">
                <a:solidFill>
                  <a:schemeClr val="bg1"/>
                </a:solidFill>
                <a:effectLst>
                  <a:glow rad="228600">
                    <a:schemeClr val="accent4">
                      <a:satMod val="175000"/>
                      <a:alpha val="40000"/>
                    </a:schemeClr>
                  </a:glow>
                  <a:outerShdw blurRad="50800" dist="101600" dir="5400000" algn="ctr" rotWithShape="0">
                    <a:prstClr val="black"/>
                  </a:outerShdw>
                </a:effectLst>
              </a:rPr>
              <a:t> </a:t>
            </a:r>
            <a:r>
              <a:rPr lang="en-US" sz="3200" b="1" i="1" dirty="0">
                <a:solidFill>
                  <a:schemeClr val="bg1"/>
                </a:solidFill>
                <a:effectLst>
                  <a:glow rad="228600">
                    <a:schemeClr val="accent4">
                      <a:satMod val="175000"/>
                      <a:alpha val="40000"/>
                    </a:schemeClr>
                  </a:glow>
                  <a:outerShdw blurRad="50800" dist="101600" dir="5400000" algn="ctr" rotWithShape="0">
                    <a:prstClr val="black"/>
                  </a:outerShdw>
                </a:effectLst>
              </a:rPr>
              <a:t>to the </a:t>
            </a:r>
            <a:r>
              <a:rPr lang="en-US" sz="3200" b="1" i="1" u="sng" dirty="0" smtClean="0">
                <a:solidFill>
                  <a:schemeClr val="bg1"/>
                </a:solidFill>
                <a:effectLst>
                  <a:glow rad="228600">
                    <a:schemeClr val="accent4">
                      <a:satMod val="175000"/>
                      <a:alpha val="40000"/>
                    </a:schemeClr>
                  </a:glow>
                  <a:outerShdw blurRad="50800" dist="101600" dir="5400000" algn="ctr" rotWithShape="0">
                    <a:prstClr val="black"/>
                  </a:outerShdw>
                </a:effectLst>
              </a:rPr>
              <a:t>POWER that </a:t>
            </a:r>
            <a:r>
              <a:rPr lang="en-US" sz="3200" b="1" i="1" u="sng" dirty="0">
                <a:solidFill>
                  <a:schemeClr val="bg1"/>
                </a:solidFill>
                <a:effectLst>
                  <a:glow rad="228600">
                    <a:schemeClr val="accent4">
                      <a:satMod val="175000"/>
                      <a:alpha val="40000"/>
                    </a:schemeClr>
                  </a:glow>
                  <a:outerShdw blurRad="50800" dist="101600" dir="5400000" algn="ctr" rotWithShape="0">
                    <a:prstClr val="black"/>
                  </a:outerShdw>
                </a:effectLst>
              </a:rPr>
              <a:t>works within </a:t>
            </a:r>
            <a:r>
              <a:rPr lang="en-US" sz="3200" b="1" i="1" u="sng" dirty="0" smtClean="0">
                <a:solidFill>
                  <a:schemeClr val="bg1"/>
                </a:solidFill>
                <a:effectLst>
                  <a:glow rad="228600">
                    <a:schemeClr val="accent4">
                      <a:satMod val="175000"/>
                      <a:alpha val="40000"/>
                    </a:schemeClr>
                  </a:glow>
                  <a:outerShdw blurRad="50800" dist="101600" dir="5400000" algn="ctr" rotWithShape="0">
                    <a:prstClr val="black"/>
                  </a:outerShdw>
                </a:effectLst>
              </a:rPr>
              <a:t>us</a:t>
            </a:r>
            <a:r>
              <a:rPr lang="en-US" sz="3200" b="1" i="1" dirty="0" smtClean="0">
                <a:solidFill>
                  <a:schemeClr val="bg1"/>
                </a:solidFill>
                <a:effectLst>
                  <a:glow rad="228600">
                    <a:schemeClr val="accent4">
                      <a:satMod val="175000"/>
                      <a:alpha val="40000"/>
                    </a:schemeClr>
                  </a:glow>
                  <a:outerShdw blurRad="50800" dist="101600" dir="5400000" algn="ctr" rotWithShape="0">
                    <a:prstClr val="black"/>
                  </a:outerShdw>
                </a:effectLst>
              </a:rPr>
              <a:t>. </a:t>
            </a:r>
            <a:endParaRPr lang="en-US" sz="3200" b="1" i="1" dirty="0">
              <a:solidFill>
                <a:schemeClr val="bg1"/>
              </a:solidFill>
              <a:effectLst>
                <a:glow rad="228600">
                  <a:schemeClr val="accent4">
                    <a:satMod val="175000"/>
                    <a:alpha val="40000"/>
                  </a:schemeClr>
                </a:glow>
                <a:outerShdw blurRad="50800" dist="101600" dir="5400000" algn="ctr" rotWithShape="0">
                  <a:prstClr val="black"/>
                </a:outerShdw>
              </a:effectLst>
            </a:endParaRPr>
          </a:p>
        </p:txBody>
      </p:sp>
      <p:sp>
        <p:nvSpPr>
          <p:cNvPr id="8" name="TextBox 7"/>
          <p:cNvSpPr txBox="1"/>
          <p:nvPr/>
        </p:nvSpPr>
        <p:spPr>
          <a:xfrm>
            <a:off x="304801" y="228600"/>
            <a:ext cx="8534400" cy="523220"/>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Fact:  God’s  eternal  power &amp; Nature are seen</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endParaRPr>
          </a:p>
        </p:txBody>
      </p:sp>
      <p:sp>
        <p:nvSpPr>
          <p:cNvPr id="2" name="Slide Number Placeholder 1"/>
          <p:cNvSpPr>
            <a:spLocks noGrp="1"/>
          </p:cNvSpPr>
          <p:nvPr>
            <p:ph type="sldNum" sz="quarter" idx="12"/>
          </p:nvPr>
        </p:nvSpPr>
        <p:spPr/>
        <p:txBody>
          <a:bodyPr/>
          <a:lstStyle/>
          <a:p>
            <a:fld id="{97957AE8-6A15-48B2-9276-D504D368CD11}" type="slidenum">
              <a:rPr lang="en-US" smtClean="0"/>
              <a:pPr/>
              <a:t>14</a:t>
            </a:fld>
            <a:endParaRPr lang="en-US"/>
          </a:p>
        </p:txBody>
      </p:sp>
    </p:spTree>
    <p:extLst>
      <p:ext uri="{BB962C8B-B14F-4D97-AF65-F5344CB8AC3E}">
        <p14:creationId xmlns:p14="http://schemas.microsoft.com/office/powerpoint/2010/main" val="27890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par>
                                <p:cTn id="8" presetID="10" presetClass="exit" presetSubtype="0" fill="hold" grpId="0" nodeType="withEffect">
                                  <p:stCondLst>
                                    <p:cond delay="0"/>
                                  </p:stCondLst>
                                  <p:childTnLst>
                                    <p:animEffect transition="out" filter="fade">
                                      <p:cBhvr>
                                        <p:cTn id="9" dur="2000"/>
                                        <p:tgtEl>
                                          <p:spTgt spid="11"/>
                                        </p:tgtEl>
                                      </p:cBhvr>
                                    </p:animEffect>
                                    <p:set>
                                      <p:cBhvr>
                                        <p:cTn id="10" dur="1" fill="hold">
                                          <p:stCondLst>
                                            <p:cond delay="1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0" presetClass="exit" presetSubtype="0" fill="hold" grpId="2" nodeType="withEffect">
                                  <p:stCondLst>
                                    <p:cond delay="0"/>
                                  </p:stCondLst>
                                  <p:childTnLst>
                                    <p:animEffect transition="out" filter="fade">
                                      <p:cBhvr>
                                        <p:cTn id="28" dur="1000"/>
                                        <p:tgtEl>
                                          <p:spTgt spid="13"/>
                                        </p:tgtEl>
                                      </p:cBhvr>
                                    </p:animEffect>
                                    <p:set>
                                      <p:cBhvr>
                                        <p:cTn id="29"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3" grpId="1"/>
      <p:bldP spid="13" grpId="2"/>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zing Light.jpg"/>
          <p:cNvPicPr>
            <a:picLocks noChangeAspect="1"/>
          </p:cNvPicPr>
          <p:nvPr/>
        </p:nvPicPr>
        <p:blipFill>
          <a:blip r:embed="rId3" cstate="print">
            <a:lum contrast="20000"/>
          </a:blip>
          <a:stretch>
            <a:fillRect/>
          </a:stretch>
        </p:blipFill>
        <p:spPr>
          <a:xfrm>
            <a:off x="0" y="0"/>
            <a:ext cx="9144000" cy="6858000"/>
          </a:xfrm>
          <a:prstGeom prst="rect">
            <a:avLst/>
          </a:prstGeom>
        </p:spPr>
      </p:pic>
      <p:sp>
        <p:nvSpPr>
          <p:cNvPr id="3" name="TextBox 2"/>
          <p:cNvSpPr txBox="1"/>
          <p:nvPr/>
        </p:nvSpPr>
        <p:spPr>
          <a:xfrm>
            <a:off x="228601" y="228600"/>
            <a:ext cx="8458200" cy="523220"/>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God’s  eternal  power &amp; Nature are seen</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endParaRPr>
          </a:p>
        </p:txBody>
      </p:sp>
      <p:sp>
        <p:nvSpPr>
          <p:cNvPr id="4" name="Rectangle 3"/>
          <p:cNvSpPr/>
          <p:nvPr/>
        </p:nvSpPr>
        <p:spPr>
          <a:xfrm>
            <a:off x="2133600" y="983744"/>
            <a:ext cx="6553200" cy="1483804"/>
          </a:xfrm>
          <a:prstGeom prst="rect">
            <a:avLst/>
          </a:prstGeom>
        </p:spPr>
        <p:txBody>
          <a:bodyPr wrap="square">
            <a:spAutoFit/>
          </a:bodyPr>
          <a:lstStyle/>
          <a:p>
            <a:pPr algn="r">
              <a:lnSpc>
                <a:spcPts val="3600"/>
              </a:lnSpc>
            </a:pPr>
            <a:r>
              <a:rPr lang="en-US" sz="3600" b="1" dirty="0" smtClean="0">
                <a:solidFill>
                  <a:schemeClr val="bg1"/>
                </a:solidFill>
                <a:effectLst>
                  <a:glow rad="139700">
                    <a:srgbClr val="000000"/>
                  </a:glow>
                </a:effectLst>
              </a:rPr>
              <a:t>Photons are tiny bundles of light</a:t>
            </a:r>
            <a:r>
              <a:rPr lang="en-US" sz="3600" b="1" baseline="30000" dirty="0" smtClean="0">
                <a:solidFill>
                  <a:schemeClr val="bg1"/>
                </a:solidFill>
                <a:effectLst>
                  <a:glow rad="139700">
                    <a:srgbClr val="000000"/>
                  </a:glow>
                </a:effectLst>
              </a:rPr>
              <a:t>1</a:t>
            </a:r>
            <a:r>
              <a:rPr lang="en-US" sz="3600" b="1" dirty="0" smtClean="0">
                <a:solidFill>
                  <a:schemeClr val="bg1"/>
                </a:solidFill>
                <a:effectLst>
                  <a:glow rad="139700">
                    <a:srgbClr val="000000"/>
                  </a:glow>
                </a:effectLst>
              </a:rPr>
              <a:t> with zero mass yet traveling at 186,000 miles per second.</a:t>
            </a:r>
            <a:endParaRPr lang="en-US" sz="3600" b="1" dirty="0">
              <a:solidFill>
                <a:schemeClr val="bg1"/>
              </a:solidFill>
              <a:effectLst>
                <a:glow rad="139700">
                  <a:srgbClr val="000000"/>
                </a:glow>
              </a:effectLst>
            </a:endParaRPr>
          </a:p>
        </p:txBody>
      </p:sp>
      <p:sp>
        <p:nvSpPr>
          <p:cNvPr id="5" name="Rectangle 4"/>
          <p:cNvSpPr/>
          <p:nvPr/>
        </p:nvSpPr>
        <p:spPr>
          <a:xfrm>
            <a:off x="367833" y="3208506"/>
            <a:ext cx="8458200" cy="3785652"/>
          </a:xfrm>
          <a:prstGeom prst="rect">
            <a:avLst/>
          </a:prstGeom>
        </p:spPr>
        <p:txBody>
          <a:bodyPr wrap="square">
            <a:spAutoFit/>
          </a:bodyPr>
          <a:lstStyle/>
          <a:p>
            <a:pPr algn="ctr">
              <a:lnSpc>
                <a:spcPts val="3600"/>
              </a:lnSpc>
            </a:pPr>
            <a:r>
              <a:rPr lang="en-US" sz="3600" b="1" dirty="0" smtClean="0">
                <a:solidFill>
                  <a:schemeClr val="bg1"/>
                </a:solidFill>
                <a:effectLst>
                  <a:glow rad="139700">
                    <a:srgbClr val="000000"/>
                  </a:glow>
                  <a:outerShdw blurRad="38100" dist="38100" dir="2700000" algn="tl">
                    <a:srgbClr val="000000">
                      <a:alpha val="43137"/>
                    </a:srgbClr>
                  </a:outerShdw>
                </a:effectLst>
              </a:rPr>
              <a:t> 1 </a:t>
            </a:r>
            <a:r>
              <a:rPr lang="en-US" sz="3600" b="1" dirty="0">
                <a:solidFill>
                  <a:schemeClr val="bg1"/>
                </a:solidFill>
                <a:effectLst>
                  <a:glow rad="139700">
                    <a:srgbClr val="000000"/>
                  </a:glow>
                  <a:outerShdw blurRad="38100" dist="38100" dir="2700000" algn="tl">
                    <a:srgbClr val="000000">
                      <a:alpha val="43137"/>
                    </a:srgbClr>
                  </a:outerShdw>
                </a:effectLst>
              </a:rPr>
              <a:t>John </a:t>
            </a:r>
            <a:r>
              <a:rPr lang="en-US" sz="3600" b="1" dirty="0" smtClean="0">
                <a:solidFill>
                  <a:schemeClr val="bg1"/>
                </a:solidFill>
                <a:effectLst>
                  <a:glow rad="139700">
                    <a:srgbClr val="000000"/>
                  </a:glow>
                  <a:outerShdw blurRad="38100" dist="38100" dir="2700000" algn="tl">
                    <a:srgbClr val="000000">
                      <a:alpha val="43137"/>
                    </a:srgbClr>
                  </a:outerShdw>
                </a:effectLst>
              </a:rPr>
              <a:t>1:5  </a:t>
            </a:r>
            <a:r>
              <a:rPr lang="en-US" sz="4000" b="1" i="1" dirty="0" smtClean="0">
                <a:solidFill>
                  <a:srgbClr val="FFFF00"/>
                </a:solidFill>
                <a:effectLst>
                  <a:glow rad="139700">
                    <a:srgbClr val="000000"/>
                  </a:glow>
                  <a:outerShdw blurRad="38100" dist="38100" dir="2700000" algn="tl">
                    <a:srgbClr val="000000">
                      <a:alpha val="43137"/>
                    </a:srgbClr>
                  </a:outerShdw>
                </a:effectLst>
              </a:rPr>
              <a:t>God </a:t>
            </a:r>
            <a:r>
              <a:rPr lang="en-US" sz="4000" b="1" i="1" dirty="0">
                <a:solidFill>
                  <a:srgbClr val="FFFF00"/>
                </a:solidFill>
                <a:effectLst>
                  <a:glow rad="139700">
                    <a:srgbClr val="000000"/>
                  </a:glow>
                  <a:outerShdw blurRad="38100" dist="38100" dir="2700000" algn="tl">
                    <a:srgbClr val="000000">
                      <a:alpha val="43137"/>
                    </a:srgbClr>
                  </a:outerShdw>
                </a:effectLst>
              </a:rPr>
              <a:t>is light</a:t>
            </a:r>
            <a:r>
              <a:rPr lang="en-US" sz="3600" b="1" dirty="0">
                <a:solidFill>
                  <a:schemeClr val="bg1"/>
                </a:solidFill>
                <a:effectLst>
                  <a:glow rad="139700">
                    <a:srgbClr val="000000"/>
                  </a:glow>
                  <a:outerShdw blurRad="38100" dist="38100" dir="2700000" algn="tl">
                    <a:srgbClr val="000000">
                      <a:alpha val="43137"/>
                    </a:srgbClr>
                  </a:outerShdw>
                </a:effectLst>
              </a:rPr>
              <a:t>, and in Him there is no darkness at all</a:t>
            </a:r>
            <a:r>
              <a:rPr lang="en-US" sz="3600" b="1" dirty="0" smtClean="0">
                <a:solidFill>
                  <a:schemeClr val="bg1"/>
                </a:solidFill>
                <a:effectLst>
                  <a:glow rad="139700">
                    <a:srgbClr val="000000"/>
                  </a:glow>
                  <a:outerShdw blurRad="38100" dist="38100" dir="2700000" algn="tl">
                    <a:srgbClr val="000000">
                      <a:alpha val="43137"/>
                    </a:srgbClr>
                  </a:outerShdw>
                </a:effectLst>
              </a:rPr>
              <a:t>.</a:t>
            </a:r>
          </a:p>
          <a:p>
            <a:pPr algn="ctr">
              <a:lnSpc>
                <a:spcPts val="3600"/>
              </a:lnSpc>
            </a:pPr>
            <a:endParaRPr lang="en-US" sz="3600" b="1" i="1" dirty="0" smtClean="0">
              <a:solidFill>
                <a:schemeClr val="bg1"/>
              </a:solidFill>
              <a:effectLst>
                <a:glow rad="139700">
                  <a:srgbClr val="000000"/>
                </a:glow>
                <a:outerShdw blurRad="38100" dist="38100" dir="2700000" algn="tl">
                  <a:srgbClr val="000000">
                    <a:alpha val="43137"/>
                  </a:srgbClr>
                </a:outerShdw>
              </a:effectLst>
            </a:endParaRPr>
          </a:p>
          <a:p>
            <a:pPr algn="ctr">
              <a:lnSpc>
                <a:spcPts val="3600"/>
              </a:lnSpc>
            </a:pPr>
            <a:r>
              <a:rPr lang="en-US" sz="3600" b="1" i="1" baseline="30000" dirty="0" smtClean="0">
                <a:solidFill>
                  <a:schemeClr val="bg1"/>
                </a:solidFill>
                <a:effectLst>
                  <a:glow rad="139700">
                    <a:srgbClr val="000000"/>
                  </a:glow>
                  <a:outerShdw blurRad="38100" dist="38100" dir="2700000" algn="tl">
                    <a:srgbClr val="000000">
                      <a:alpha val="43137"/>
                    </a:srgbClr>
                  </a:outerShdw>
                </a:effectLst>
              </a:rPr>
              <a:t>7</a:t>
            </a:r>
            <a:r>
              <a:rPr lang="en-US" sz="3600" b="1" i="1" dirty="0" smtClean="0">
                <a:solidFill>
                  <a:schemeClr val="bg1"/>
                </a:solidFill>
                <a:effectLst>
                  <a:glow rad="139700">
                    <a:srgbClr val="000000"/>
                  </a:glow>
                  <a:outerShdw blurRad="38100" dist="38100" dir="2700000" algn="tl">
                    <a:srgbClr val="000000">
                      <a:alpha val="43137"/>
                    </a:srgbClr>
                  </a:outerShdw>
                </a:effectLst>
              </a:rPr>
              <a:t> </a:t>
            </a:r>
            <a:r>
              <a:rPr lang="en-US" sz="3600" b="1" i="1" dirty="0" smtClean="0">
                <a:solidFill>
                  <a:srgbClr val="FFFF00"/>
                </a:solidFill>
                <a:effectLst>
                  <a:glow rad="139700">
                    <a:srgbClr val="000000"/>
                  </a:glow>
                  <a:outerShdw blurRad="38100" dist="38100" dir="2700000" algn="tl">
                    <a:srgbClr val="000000">
                      <a:alpha val="43137"/>
                    </a:srgbClr>
                  </a:outerShdw>
                </a:effectLst>
              </a:rPr>
              <a:t>But </a:t>
            </a:r>
            <a:r>
              <a:rPr lang="en-US" sz="3600" b="1" i="1" dirty="0">
                <a:solidFill>
                  <a:srgbClr val="FFFF00"/>
                </a:solidFill>
                <a:effectLst>
                  <a:glow rad="139700">
                    <a:srgbClr val="000000"/>
                  </a:glow>
                  <a:outerShdw blurRad="38100" dist="38100" dir="2700000" algn="tl">
                    <a:srgbClr val="000000">
                      <a:alpha val="43137"/>
                    </a:srgbClr>
                  </a:outerShdw>
                </a:effectLst>
              </a:rPr>
              <a:t>if we walk in the light </a:t>
            </a:r>
            <a:r>
              <a:rPr lang="en-US" sz="3600" b="1" i="1" dirty="0">
                <a:solidFill>
                  <a:schemeClr val="bg1"/>
                </a:solidFill>
                <a:effectLst>
                  <a:glow rad="139700">
                    <a:srgbClr val="000000"/>
                  </a:glow>
                  <a:outerShdw blurRad="38100" dist="38100" dir="2700000" algn="tl">
                    <a:srgbClr val="000000">
                      <a:alpha val="43137"/>
                    </a:srgbClr>
                  </a:outerShdw>
                </a:effectLst>
              </a:rPr>
              <a:t>as He Himself is in the light, we have fellowship with one another, and the blood of Jesus His Son cleanses us from all sin</a:t>
            </a:r>
            <a:r>
              <a:rPr lang="en-US" sz="3600" b="1" i="1" dirty="0" smtClean="0">
                <a:solidFill>
                  <a:schemeClr val="bg1"/>
                </a:solidFill>
                <a:effectLst>
                  <a:glow rad="139700">
                    <a:srgbClr val="000000"/>
                  </a:glow>
                  <a:outerShdw blurRad="38100" dist="38100" dir="2700000" algn="tl">
                    <a:srgbClr val="000000">
                      <a:alpha val="43137"/>
                    </a:srgbClr>
                  </a:outerShdw>
                </a:effectLst>
              </a:rPr>
              <a:t>.</a:t>
            </a:r>
            <a:br>
              <a:rPr lang="en-US" sz="3600" b="1" i="1" dirty="0" smtClean="0">
                <a:solidFill>
                  <a:schemeClr val="bg1"/>
                </a:solidFill>
                <a:effectLst>
                  <a:glow rad="139700">
                    <a:srgbClr val="000000"/>
                  </a:glow>
                  <a:outerShdw blurRad="38100" dist="38100" dir="2700000" algn="tl">
                    <a:srgbClr val="000000">
                      <a:alpha val="43137"/>
                    </a:srgbClr>
                  </a:outerShdw>
                </a:effectLst>
              </a:rPr>
            </a:br>
            <a:endParaRPr lang="en-US" sz="3600" b="1" dirty="0">
              <a:solidFill>
                <a:schemeClr val="bg1"/>
              </a:solidFill>
              <a:effectLst>
                <a:glow rad="139700">
                  <a:srgbClr val="000000"/>
                </a:glow>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97957AE8-6A15-48B2-9276-D504D368CD11}" type="slidenum">
              <a:rPr lang="en-US" smtClean="0"/>
              <a:pPr/>
              <a:t>15</a:t>
            </a:fld>
            <a:endParaRPr lang="en-US"/>
          </a:p>
        </p:txBody>
      </p:sp>
    </p:spTree>
    <p:extLst>
      <p:ext uri="{BB962C8B-B14F-4D97-AF65-F5344CB8AC3E}">
        <p14:creationId xmlns:p14="http://schemas.microsoft.com/office/powerpoint/2010/main" val="18657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par>
                                <p:cTn id="13" presetID="9" presetClass="emph" presetSubtype="0" grpId="1" nodeType="withEffect">
                                  <p:stCondLst>
                                    <p:cond delay="0"/>
                                  </p:stCondLst>
                                  <p:childTnLst>
                                    <p:set>
                                      <p:cBhvr rctx="PPT">
                                        <p:cTn id="14" dur="indefinite"/>
                                        <p:tgtEl>
                                          <p:spTgt spid="4"/>
                                        </p:tgtEl>
                                        <p:attrNameLst>
                                          <p:attrName>style.opacity</p:attrName>
                                        </p:attrNameLst>
                                      </p:cBhvr>
                                      <p:to>
                                        <p:strVal val="0.5"/>
                                      </p:to>
                                    </p:set>
                                    <p:animEffect filter="image" prLst="opacity: 0.5">
                                      <p:cBhvr rctx="IE">
                                        <p:cTn id="15" dur="indefinite"/>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to="" calcmode="lin" valueType="num">
                                      <p:cBhvr>
                                        <p:cTn id="20" dur="1" fill="hold"/>
                                        <p:tgtEl>
                                          <p:spTgt spid="5">
                                            <p:txEl>
                                              <p:pRg st="2" end="2"/>
                                            </p:txEl>
                                          </p:spTgt>
                                        </p:tgtEl>
                                        <p:attrNameLst>
                                          <p:attrName/>
                                        </p:attrNameLst>
                                      </p:cBhvr>
                                    </p:anim>
                                  </p:childTnLst>
                                </p:cTn>
                              </p:par>
                              <p:par>
                                <p:cTn id="21" presetID="9" presetClass="emph" presetSubtype="0" nodeType="withEffect">
                                  <p:stCondLst>
                                    <p:cond delay="0"/>
                                  </p:stCondLst>
                                  <p:childTnLst>
                                    <p:set>
                                      <p:cBhvr rctx="PPT">
                                        <p:cTn id="22" dur="indefinite"/>
                                        <p:tgtEl>
                                          <p:spTgt spid="5">
                                            <p:txEl>
                                              <p:pRg st="0" end="0"/>
                                            </p:txEl>
                                          </p:spTgt>
                                        </p:tgtEl>
                                        <p:attrNameLst>
                                          <p:attrName>style.opacity</p:attrName>
                                        </p:attrNameLst>
                                      </p:cBhvr>
                                      <p:to>
                                        <p:strVal val="0.5"/>
                                      </p:to>
                                    </p:set>
                                    <p:animEffect filter="image" prLst="opacity: 0.5">
                                      <p:cBhvr rctx="IE">
                                        <p:cTn id="23" dur="indefinite"/>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rgbClr val="00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http://api.ning.com/files/mm4rjAC6t-VL06Fu56zh7kzw4sLjKfDspSyrCAQyY-xOjfveooSb-fvaZO0QDX0VLvyB5ILkBdzYewvYfZDPbh9lTR-bZxhz/LightInUniverse.jpg"/>
          <p:cNvPicPr>
            <a:picLocks noChangeAspect="1" noChangeArrowheads="1"/>
          </p:cNvPicPr>
          <p:nvPr/>
        </p:nvPicPr>
        <p:blipFill>
          <a:blip r:embed="rId2" cstate="print"/>
          <a:srcRect/>
          <a:stretch>
            <a:fillRect/>
          </a:stretch>
        </p:blipFill>
        <p:spPr bwMode="auto">
          <a:xfrm>
            <a:off x="0" y="0"/>
            <a:ext cx="8915400" cy="6680850"/>
          </a:xfrm>
          <a:prstGeom prst="rect">
            <a:avLst/>
          </a:prstGeom>
          <a:noFill/>
          <a:effectLst>
            <a:softEdge rad="317500"/>
          </a:effectLst>
        </p:spPr>
      </p:pic>
      <p:sp>
        <p:nvSpPr>
          <p:cNvPr id="7" name="TextBox 6"/>
          <p:cNvSpPr txBox="1"/>
          <p:nvPr/>
        </p:nvSpPr>
        <p:spPr>
          <a:xfrm>
            <a:off x="228601" y="228600"/>
            <a:ext cx="8686800" cy="523220"/>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FACT:  God’s  eternal  power &amp; Nature are seen</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endParaRPr>
          </a:p>
        </p:txBody>
      </p:sp>
      <p:sp>
        <p:nvSpPr>
          <p:cNvPr id="12" name="Rectangle 11"/>
          <p:cNvSpPr/>
          <p:nvPr/>
        </p:nvSpPr>
        <p:spPr>
          <a:xfrm>
            <a:off x="-17929" y="1371600"/>
            <a:ext cx="8836442" cy="1477328"/>
          </a:xfrm>
          <a:prstGeom prst="rect">
            <a:avLst/>
          </a:prstGeom>
        </p:spPr>
        <p:txBody>
          <a:bodyPr wrap="square">
            <a:spAutoFit/>
          </a:bodyPr>
          <a:lstStyle/>
          <a:p>
            <a:pPr algn="r">
              <a:lnSpc>
                <a:spcPts val="3600"/>
              </a:lnSpc>
            </a:pPr>
            <a:r>
              <a:rPr lang="en-US" sz="3200" b="1" dirty="0">
                <a:solidFill>
                  <a:schemeClr val="bg1"/>
                </a:solidFill>
                <a:effectLst>
                  <a:glow rad="139700">
                    <a:srgbClr val="000000"/>
                  </a:glow>
                </a:effectLst>
              </a:rPr>
              <a:t> </a:t>
            </a:r>
            <a:r>
              <a:rPr lang="en-US" sz="3200" b="1" i="1" u="sng" dirty="0" smtClean="0">
                <a:solidFill>
                  <a:srgbClr val="FFFF00"/>
                </a:solidFill>
                <a:effectLst>
                  <a:glow rad="139700">
                    <a:srgbClr val="000000"/>
                  </a:glow>
                </a:effectLst>
              </a:rPr>
              <a:t>Speed of light 186,000 mi per sec</a:t>
            </a:r>
            <a:r>
              <a:rPr lang="en-US" sz="3200" b="1" i="1" dirty="0" smtClean="0">
                <a:solidFill>
                  <a:srgbClr val="FFFF00"/>
                </a:solidFill>
                <a:effectLst>
                  <a:glow rad="139700">
                    <a:srgbClr val="000000"/>
                  </a:glow>
                </a:effectLst>
              </a:rPr>
              <a:t>. </a:t>
            </a:r>
            <a:r>
              <a:rPr lang="en-US" sz="3200" b="1" dirty="0">
                <a:solidFill>
                  <a:schemeClr val="bg1"/>
                </a:solidFill>
                <a:effectLst>
                  <a:glow rad="139700">
                    <a:srgbClr val="000000"/>
                  </a:glow>
                </a:effectLst>
              </a:rPr>
              <a:t>or </a:t>
            </a:r>
            <a:r>
              <a:rPr lang="en-US" sz="3200" b="1" i="1" dirty="0" smtClean="0">
                <a:solidFill>
                  <a:schemeClr val="bg1"/>
                </a:solidFill>
                <a:effectLst>
                  <a:glow rad="139700">
                    <a:srgbClr val="000000"/>
                  </a:glow>
                </a:effectLst>
              </a:rPr>
              <a:t>671,000,000 MPH</a:t>
            </a:r>
            <a:r>
              <a:rPr lang="en-US" sz="3200" b="1" dirty="0" smtClean="0">
                <a:solidFill>
                  <a:schemeClr val="bg1"/>
                </a:solidFill>
                <a:effectLst>
                  <a:glow rad="139700">
                    <a:srgbClr val="000000"/>
                  </a:glow>
                </a:effectLst>
              </a:rPr>
              <a:t>, which is just under 700 million mph. </a:t>
            </a:r>
          </a:p>
          <a:p>
            <a:pPr algn="r">
              <a:lnSpc>
                <a:spcPts val="3600"/>
              </a:lnSpc>
            </a:pPr>
            <a:r>
              <a:rPr lang="en-US" sz="3200" b="1" dirty="0" smtClean="0">
                <a:solidFill>
                  <a:schemeClr val="bg1"/>
                </a:solidFill>
                <a:effectLst>
                  <a:glow rad="139700">
                    <a:srgbClr val="000000"/>
                  </a:glow>
                </a:effectLst>
              </a:rPr>
              <a:t>Pretty zingy in traffic !</a:t>
            </a:r>
            <a:endParaRPr lang="en-US" sz="3200" b="1" dirty="0">
              <a:solidFill>
                <a:schemeClr val="bg1"/>
              </a:solidFill>
              <a:effectLst>
                <a:glow rad="139700">
                  <a:srgbClr val="000000"/>
                </a:glow>
              </a:effectLst>
            </a:endParaRPr>
          </a:p>
        </p:txBody>
      </p:sp>
      <p:sp>
        <p:nvSpPr>
          <p:cNvPr id="13" name="Rectangle 12"/>
          <p:cNvSpPr/>
          <p:nvPr/>
        </p:nvSpPr>
        <p:spPr>
          <a:xfrm>
            <a:off x="300317" y="3188798"/>
            <a:ext cx="8510954" cy="1483804"/>
          </a:xfrm>
          <a:prstGeom prst="rect">
            <a:avLst/>
          </a:prstGeom>
        </p:spPr>
        <p:txBody>
          <a:bodyPr wrap="square">
            <a:spAutoFit/>
          </a:bodyPr>
          <a:lstStyle/>
          <a:p>
            <a:pPr algn="ctr">
              <a:lnSpc>
                <a:spcPts val="3600"/>
              </a:lnSpc>
            </a:pPr>
            <a:r>
              <a:rPr lang="en-US" sz="3200" b="1" dirty="0" smtClean="0">
                <a:solidFill>
                  <a:schemeClr val="bg1"/>
                </a:solidFill>
                <a:effectLst>
                  <a:glow rad="139700">
                    <a:srgbClr val="000000"/>
                  </a:glow>
                </a:effectLst>
              </a:rPr>
              <a:t>Einstein says that the </a:t>
            </a:r>
            <a:r>
              <a:rPr lang="en-US" sz="3200" b="1" i="1" u="sng" dirty="0" smtClean="0">
                <a:solidFill>
                  <a:srgbClr val="FFFF00"/>
                </a:solidFill>
                <a:effectLst>
                  <a:glow rad="139700">
                    <a:srgbClr val="000000"/>
                  </a:glow>
                </a:effectLst>
              </a:rPr>
              <a:t>Speed of li</a:t>
            </a:r>
            <a:r>
              <a:rPr lang="en-US" sz="3200" b="1" i="1" dirty="0" smtClean="0">
                <a:solidFill>
                  <a:srgbClr val="FFFF00"/>
                </a:solidFill>
                <a:effectLst>
                  <a:glow rad="139700">
                    <a:srgbClr val="000000"/>
                  </a:glow>
                </a:effectLst>
              </a:rPr>
              <a:t>g</a:t>
            </a:r>
            <a:r>
              <a:rPr lang="en-US" sz="3200" b="1" i="1" u="sng" dirty="0" smtClean="0">
                <a:solidFill>
                  <a:srgbClr val="FFFF00"/>
                </a:solidFill>
                <a:effectLst>
                  <a:glow rad="139700">
                    <a:srgbClr val="000000"/>
                  </a:glow>
                </a:effectLst>
              </a:rPr>
              <a:t>ht is Constant for all observers</a:t>
            </a:r>
            <a:r>
              <a:rPr lang="en-US" sz="3200" b="1" dirty="0" smtClean="0">
                <a:solidFill>
                  <a:schemeClr val="bg1"/>
                </a:solidFill>
                <a:effectLst>
                  <a:glow rad="139700">
                    <a:srgbClr val="000000"/>
                  </a:glow>
                </a:effectLst>
              </a:rPr>
              <a:t> (Toward it or Away) !   </a:t>
            </a:r>
            <a:br>
              <a:rPr lang="en-US" sz="3200" b="1" dirty="0" smtClean="0">
                <a:solidFill>
                  <a:schemeClr val="bg1"/>
                </a:solidFill>
                <a:effectLst>
                  <a:glow rad="139700">
                    <a:srgbClr val="000000"/>
                  </a:glow>
                </a:effectLst>
              </a:rPr>
            </a:br>
            <a:r>
              <a:rPr lang="en-US" sz="3200" b="1" dirty="0" smtClean="0">
                <a:solidFill>
                  <a:schemeClr val="bg1"/>
                </a:solidFill>
                <a:effectLst>
                  <a:glow rad="139700">
                    <a:srgbClr val="000000"/>
                  </a:glow>
                </a:effectLst>
              </a:rPr>
              <a:t>That’s “Counter-Intuitive”!  Yep!</a:t>
            </a:r>
            <a:endParaRPr lang="en-US" sz="3200" b="1" dirty="0">
              <a:solidFill>
                <a:schemeClr val="bg1"/>
              </a:solidFill>
              <a:effectLst>
                <a:glow rad="139700">
                  <a:srgbClr val="000000"/>
                </a:glow>
              </a:effectLst>
            </a:endParaRPr>
          </a:p>
        </p:txBody>
      </p:sp>
      <p:sp>
        <p:nvSpPr>
          <p:cNvPr id="14" name="Rectangle 13"/>
          <p:cNvSpPr/>
          <p:nvPr/>
        </p:nvSpPr>
        <p:spPr>
          <a:xfrm>
            <a:off x="3810000" y="762000"/>
            <a:ext cx="4495800" cy="584775"/>
          </a:xfrm>
          <a:prstGeom prst="rect">
            <a:avLst/>
          </a:prstGeom>
        </p:spPr>
        <p:txBody>
          <a:bodyPr wrap="square">
            <a:spAutoFit/>
          </a:bodyPr>
          <a:lstStyle/>
          <a:p>
            <a:pPr algn="ctr"/>
            <a:r>
              <a:rPr lang="en-US" sz="3200" b="1" dirty="0">
                <a:solidFill>
                  <a:schemeClr val="bg1"/>
                </a:solidFill>
                <a:effectLst>
                  <a:glow rad="139700">
                    <a:srgbClr val="000000"/>
                  </a:glow>
                </a:effectLst>
              </a:rPr>
              <a:t> </a:t>
            </a:r>
            <a:r>
              <a:rPr lang="en-US" sz="3200" b="1" dirty="0" smtClean="0">
                <a:solidFill>
                  <a:schemeClr val="bg1"/>
                </a:solidFill>
                <a:effectLst>
                  <a:glow rad="139700">
                    <a:srgbClr val="000000"/>
                  </a:glow>
                </a:effectLst>
              </a:rPr>
              <a:t>Cool Facts about Light</a:t>
            </a:r>
            <a:endParaRPr lang="en-US" sz="3200" b="1" dirty="0">
              <a:solidFill>
                <a:schemeClr val="bg1"/>
              </a:solidFill>
              <a:effectLst>
                <a:glow rad="139700">
                  <a:srgbClr val="000000"/>
                </a:glow>
              </a:effectLst>
            </a:endParaRPr>
          </a:p>
        </p:txBody>
      </p:sp>
      <p:sp>
        <p:nvSpPr>
          <p:cNvPr id="15" name="Rectangle 14"/>
          <p:cNvSpPr/>
          <p:nvPr/>
        </p:nvSpPr>
        <p:spPr>
          <a:xfrm>
            <a:off x="479612" y="4633689"/>
            <a:ext cx="8382000" cy="1329210"/>
          </a:xfrm>
          <a:prstGeom prst="rect">
            <a:avLst/>
          </a:prstGeom>
        </p:spPr>
        <p:txBody>
          <a:bodyPr wrap="square">
            <a:spAutoFit/>
          </a:bodyPr>
          <a:lstStyle/>
          <a:p>
            <a:pPr algn="ctr">
              <a:lnSpc>
                <a:spcPts val="3200"/>
              </a:lnSpc>
            </a:pPr>
            <a:r>
              <a:rPr lang="en-US" sz="3200" b="1" dirty="0" smtClean="0">
                <a:solidFill>
                  <a:schemeClr val="bg1"/>
                </a:solidFill>
                <a:effectLst>
                  <a:glow rad="139700">
                    <a:srgbClr val="000000"/>
                  </a:glow>
                </a:effectLst>
              </a:rPr>
              <a:t>And the FASTER you approach the speed of light, the  </a:t>
            </a:r>
            <a:r>
              <a:rPr lang="en-US" sz="3200" b="1" i="1" u="sng" dirty="0" smtClean="0">
                <a:solidFill>
                  <a:srgbClr val="FFFF00"/>
                </a:solidFill>
                <a:effectLst>
                  <a:glow rad="139700">
                    <a:srgbClr val="000000"/>
                  </a:glow>
                </a:effectLst>
              </a:rPr>
              <a:t>SLOWER Time </a:t>
            </a:r>
            <a:r>
              <a:rPr lang="en-US" sz="3200" b="1" i="1" dirty="0" smtClean="0">
                <a:solidFill>
                  <a:srgbClr val="FFFF00"/>
                </a:solidFill>
                <a:effectLst>
                  <a:glow rad="139700">
                    <a:srgbClr val="000000"/>
                  </a:glow>
                </a:effectLst>
              </a:rPr>
              <a:t>g</a:t>
            </a:r>
            <a:r>
              <a:rPr lang="en-US" sz="3200" b="1" i="1" u="sng" dirty="0" smtClean="0">
                <a:solidFill>
                  <a:srgbClr val="FFFF00"/>
                </a:solidFill>
                <a:effectLst>
                  <a:glow rad="139700">
                    <a:srgbClr val="000000"/>
                  </a:glow>
                </a:effectLst>
              </a:rPr>
              <a:t>oes</a:t>
            </a:r>
            <a:r>
              <a:rPr lang="en-US" sz="3200" b="1" dirty="0" smtClean="0">
                <a:solidFill>
                  <a:schemeClr val="bg1"/>
                </a:solidFill>
                <a:effectLst>
                  <a:glow rad="139700">
                    <a:srgbClr val="000000"/>
                  </a:glow>
                </a:effectLst>
              </a:rPr>
              <a:t> until  it essentially stands still. </a:t>
            </a:r>
            <a:endParaRPr lang="en-US" sz="3200" b="1" dirty="0">
              <a:solidFill>
                <a:schemeClr val="bg1"/>
              </a:solidFill>
              <a:effectLst>
                <a:glow rad="139700">
                  <a:srgbClr val="000000"/>
                </a:glow>
              </a:effectLst>
            </a:endParaRPr>
          </a:p>
        </p:txBody>
      </p:sp>
      <p:sp>
        <p:nvSpPr>
          <p:cNvPr id="16" name="Rectangle 15"/>
          <p:cNvSpPr/>
          <p:nvPr/>
        </p:nvSpPr>
        <p:spPr>
          <a:xfrm>
            <a:off x="116541" y="6006353"/>
            <a:ext cx="8763000" cy="918841"/>
          </a:xfrm>
          <a:prstGeom prst="rect">
            <a:avLst/>
          </a:prstGeom>
        </p:spPr>
        <p:txBody>
          <a:bodyPr wrap="square">
            <a:spAutoFit/>
          </a:bodyPr>
          <a:lstStyle/>
          <a:p>
            <a:pPr algn="ctr">
              <a:lnSpc>
                <a:spcPts val="3200"/>
              </a:lnSpc>
            </a:pPr>
            <a:r>
              <a:rPr lang="en-US" sz="3200" b="1" dirty="0" smtClean="0">
                <a:solidFill>
                  <a:schemeClr val="bg1"/>
                </a:solidFill>
                <a:effectLst>
                  <a:glow rad="139700">
                    <a:srgbClr val="000000"/>
                  </a:glow>
                </a:effectLst>
              </a:rPr>
              <a:t>(2 Pet 3:8)  One day is with the Lord </a:t>
            </a:r>
            <a:r>
              <a:rPr lang="en-US" sz="3200" b="1" i="1" u="sng" dirty="0" smtClean="0">
                <a:solidFill>
                  <a:srgbClr val="FFFF00"/>
                </a:solidFill>
                <a:effectLst>
                  <a:glow rad="139700">
                    <a:srgbClr val="000000"/>
                  </a:glow>
                </a:effectLst>
              </a:rPr>
              <a:t>as 1,000 years</a:t>
            </a:r>
            <a:r>
              <a:rPr lang="en-US" sz="3200" b="1" i="1" dirty="0" smtClean="0">
                <a:solidFill>
                  <a:srgbClr val="FFFF00"/>
                </a:solidFill>
                <a:effectLst>
                  <a:glow rad="139700">
                    <a:srgbClr val="000000"/>
                  </a:glow>
                </a:effectLst>
              </a:rPr>
              <a:t> </a:t>
            </a:r>
            <a:r>
              <a:rPr lang="en-US" sz="3200" b="1" dirty="0" smtClean="0">
                <a:solidFill>
                  <a:schemeClr val="bg1"/>
                </a:solidFill>
                <a:effectLst>
                  <a:glow rad="139700">
                    <a:srgbClr val="000000"/>
                  </a:glow>
                </a:effectLst>
              </a:rPr>
              <a:t>and…  (Time is irrelevant)</a:t>
            </a:r>
            <a:endParaRPr lang="en-US" sz="3200" b="1" dirty="0">
              <a:solidFill>
                <a:schemeClr val="bg1"/>
              </a:solidFill>
              <a:effectLst>
                <a:glow rad="139700">
                  <a:srgbClr val="000000"/>
                </a:glow>
              </a:effectLst>
            </a:endParaRPr>
          </a:p>
        </p:txBody>
      </p:sp>
      <p:sp>
        <p:nvSpPr>
          <p:cNvPr id="2" name="Slide Number Placeholder 1"/>
          <p:cNvSpPr>
            <a:spLocks noGrp="1"/>
          </p:cNvSpPr>
          <p:nvPr>
            <p:ph type="sldNum" sz="quarter" idx="12"/>
          </p:nvPr>
        </p:nvSpPr>
        <p:spPr/>
        <p:txBody>
          <a:bodyPr/>
          <a:lstStyle/>
          <a:p>
            <a:fld id="{97957AE8-6A15-48B2-9276-D504D368CD11}" type="slidenum">
              <a:rPr lang="en-US" smtClean="0"/>
              <a:pPr/>
              <a:t>16</a:t>
            </a:fld>
            <a:endParaRPr lang="en-US"/>
          </a:p>
        </p:txBody>
      </p:sp>
    </p:spTree>
    <p:extLst>
      <p:ext uri="{BB962C8B-B14F-4D97-AF65-F5344CB8AC3E}">
        <p14:creationId xmlns:p14="http://schemas.microsoft.com/office/powerpoint/2010/main" val="32814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to="" calcmode="lin" valueType="num">
                                      <p:cBhvr>
                                        <p:cTn id="11" dur="1" fill="hold"/>
                                        <p:tgtEl>
                                          <p:spTgt spid="14"/>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to="" calcmode="lin" valueType="num">
                                      <p:cBhvr>
                                        <p:cTn id="16" dur="1" fill="hold"/>
                                        <p:tgtEl>
                                          <p:spTgt spid="12"/>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to="" calcmode="lin" valueType="num">
                                      <p:cBhvr>
                                        <p:cTn id="21" dur="1" fill="hold"/>
                                        <p:tgtEl>
                                          <p:spTgt spid="13"/>
                                        </p:tgtEl>
                                        <p:attrNameLst>
                                          <p:attrName/>
                                        </p:attrNameLst>
                                      </p:cBhvr>
                                    </p:anim>
                                  </p:childTnLst>
                                </p:cTn>
                              </p:par>
                              <p:par>
                                <p:cTn id="22" presetID="9" presetClass="emph" presetSubtype="0" grpId="1" nodeType="withEffect">
                                  <p:stCondLst>
                                    <p:cond delay="0"/>
                                  </p:stCondLst>
                                  <p:childTnLst>
                                    <p:set>
                                      <p:cBhvr rctx="PPT">
                                        <p:cTn id="23" dur="indefinite"/>
                                        <p:tgtEl>
                                          <p:spTgt spid="14"/>
                                        </p:tgtEl>
                                        <p:attrNameLst>
                                          <p:attrName>style.opacity</p:attrName>
                                        </p:attrNameLst>
                                      </p:cBhvr>
                                      <p:to>
                                        <p:strVal val="0.5"/>
                                      </p:to>
                                    </p:set>
                                    <p:animEffect filter="image" prLst="opacity: 0.5">
                                      <p:cBhvr rctx="IE">
                                        <p:cTn id="24" dur="indefinite"/>
                                        <p:tgtEl>
                                          <p:spTgt spid="14"/>
                                        </p:tgtEl>
                                      </p:cBhvr>
                                    </p:animEffect>
                                  </p:childTnLst>
                                </p:cTn>
                              </p:par>
                              <p:par>
                                <p:cTn id="25" presetID="10" presetClass="exit" presetSubtype="0" fill="hold" grpId="1" nodeType="withEffect">
                                  <p:stCondLst>
                                    <p:cond delay="0"/>
                                  </p:stCondLst>
                                  <p:childTnLst>
                                    <p:animEffect transition="out" filter="fade">
                                      <p:cBhvr>
                                        <p:cTn id="26" dur="2000"/>
                                        <p:tgtEl>
                                          <p:spTgt spid="12"/>
                                        </p:tgtEl>
                                      </p:cBhvr>
                                    </p:animEffect>
                                    <p:set>
                                      <p:cBhvr>
                                        <p:cTn id="27" dur="1" fill="hold">
                                          <p:stCondLst>
                                            <p:cond delay="19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attrNameLst>
                                          <p:attrName/>
                                        </p:attrNameLst>
                                      </p:cBhvr>
                                    </p:anim>
                                  </p:childTnLst>
                                </p:cTn>
                              </p:par>
                              <p:par>
                                <p:cTn id="33" presetID="10" presetClass="exit" presetSubtype="0" fill="hold" grpId="1" nodeType="withEffect">
                                  <p:stCondLst>
                                    <p:cond delay="0"/>
                                  </p:stCondLst>
                                  <p:childTnLst>
                                    <p:animEffect transition="out" filter="fade">
                                      <p:cBhvr>
                                        <p:cTn id="34" dur="2000"/>
                                        <p:tgtEl>
                                          <p:spTgt spid="13"/>
                                        </p:tgtEl>
                                      </p:cBhvr>
                                    </p:animEffect>
                                    <p:set>
                                      <p:cBhvr>
                                        <p:cTn id="35" dur="1" fill="hold">
                                          <p:stCondLst>
                                            <p:cond delay="19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to="" calcmode="lin" valueType="num">
                                      <p:cBhvr>
                                        <p:cTn id="40" dur="1" fill="hold"/>
                                        <p:tgtEl>
                                          <p:spTgt spid="16"/>
                                        </p:tgtEl>
                                        <p:attrNameLst>
                                          <p:attrName/>
                                        </p:attrNameLst>
                                      </p:cBhvr>
                                    </p:anim>
                                  </p:childTnLst>
                                </p:cTn>
                              </p:par>
                              <p:par>
                                <p:cTn id="41" presetID="10" presetClass="exit" presetSubtype="0" fill="hold" grpId="1" nodeType="withEffect">
                                  <p:stCondLst>
                                    <p:cond delay="0"/>
                                  </p:stCondLst>
                                  <p:childTnLst>
                                    <p:animEffect transition="out" filter="fade">
                                      <p:cBhvr>
                                        <p:cTn id="42" dur="2000"/>
                                        <p:tgtEl>
                                          <p:spTgt spid="15"/>
                                        </p:tgtEl>
                                      </p:cBhvr>
                                    </p:animEffect>
                                    <p:set>
                                      <p:cBhvr>
                                        <p:cTn id="4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futurehi.net/images/deepfield.jpg"/>
          <p:cNvPicPr>
            <a:picLocks noChangeAspect="1" noChangeArrowheads="1"/>
          </p:cNvPicPr>
          <p:nvPr/>
        </p:nvPicPr>
        <p:blipFill>
          <a:blip r:embed="rId2" cstate="print">
            <a:lum contrast="10000"/>
          </a:blip>
          <a:srcRect/>
          <a:stretch>
            <a:fillRect/>
          </a:stretch>
        </p:blipFill>
        <p:spPr bwMode="auto">
          <a:xfrm>
            <a:off x="0" y="0"/>
            <a:ext cx="9148437" cy="6879102"/>
          </a:xfrm>
          <a:prstGeom prst="rect">
            <a:avLst/>
          </a:prstGeom>
          <a:noFill/>
        </p:spPr>
      </p:pic>
      <p:sp>
        <p:nvSpPr>
          <p:cNvPr id="3" name="TextBox 2"/>
          <p:cNvSpPr txBox="1"/>
          <p:nvPr/>
        </p:nvSpPr>
        <p:spPr>
          <a:xfrm>
            <a:off x="228601" y="228600"/>
            <a:ext cx="8610600" cy="523220"/>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FACT:  God’s  eternal  </a:t>
            </a:r>
            <a:r>
              <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Nature &amp; power </a:t>
            </a:r>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are seen</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endParaRPr>
          </a:p>
        </p:txBody>
      </p:sp>
      <p:sp>
        <p:nvSpPr>
          <p:cNvPr id="4" name="Rectangle 3"/>
          <p:cNvSpPr/>
          <p:nvPr/>
        </p:nvSpPr>
        <p:spPr>
          <a:xfrm>
            <a:off x="101133" y="2079148"/>
            <a:ext cx="6747903" cy="1323439"/>
          </a:xfrm>
          <a:prstGeom prst="rect">
            <a:avLst/>
          </a:prstGeom>
        </p:spPr>
        <p:txBody>
          <a:bodyPr wrap="square">
            <a:spAutoFit/>
          </a:bodyPr>
          <a:lstStyle/>
          <a:p>
            <a:pPr>
              <a:lnSpc>
                <a:spcPts val="3200"/>
              </a:lnSpc>
            </a:pPr>
            <a:r>
              <a:rPr lang="en-US" sz="3200" b="1" dirty="0" smtClean="0">
                <a:solidFill>
                  <a:schemeClr val="bg1"/>
                </a:solidFill>
                <a:effectLst>
                  <a:glow rad="139700">
                    <a:srgbClr val="000000"/>
                  </a:glow>
                </a:effectLst>
              </a:rPr>
              <a:t>“Whenever man tries to probe into </a:t>
            </a:r>
            <a:br>
              <a:rPr lang="en-US" sz="3200" b="1" dirty="0" smtClean="0">
                <a:solidFill>
                  <a:schemeClr val="bg1"/>
                </a:solidFill>
                <a:effectLst>
                  <a:glow rad="139700">
                    <a:srgbClr val="000000"/>
                  </a:glow>
                </a:effectLst>
              </a:rPr>
            </a:br>
            <a:r>
              <a:rPr lang="en-US" sz="3200" b="1" dirty="0" smtClean="0">
                <a:solidFill>
                  <a:schemeClr val="bg1"/>
                </a:solidFill>
                <a:effectLst>
                  <a:glow rad="139700">
                    <a:srgbClr val="000000"/>
                  </a:glow>
                </a:effectLst>
              </a:rPr>
              <a:t>the Universe’s dimension of </a:t>
            </a:r>
            <a:r>
              <a:rPr lang="en-US" sz="3200" b="1" i="1" u="sng" dirty="0" smtClean="0">
                <a:solidFill>
                  <a:srgbClr val="00FFFF"/>
                </a:solidFill>
                <a:effectLst>
                  <a:glow rad="139700">
                    <a:srgbClr val="000000"/>
                  </a:glow>
                </a:effectLst>
              </a:rPr>
              <a:t>TIME</a:t>
            </a:r>
            <a:r>
              <a:rPr lang="en-US" sz="3200" b="1" dirty="0" smtClean="0">
                <a:solidFill>
                  <a:schemeClr val="bg1"/>
                </a:solidFill>
                <a:effectLst>
                  <a:glow rad="139700">
                    <a:srgbClr val="000000"/>
                  </a:glow>
                </a:effectLst>
              </a:rPr>
              <a:t>, </a:t>
            </a:r>
            <a:br>
              <a:rPr lang="en-US" sz="3200" b="1" dirty="0" smtClean="0">
                <a:solidFill>
                  <a:schemeClr val="bg1"/>
                </a:solidFill>
                <a:effectLst>
                  <a:glow rad="139700">
                    <a:srgbClr val="000000"/>
                  </a:glow>
                </a:effectLst>
              </a:rPr>
            </a:br>
            <a:r>
              <a:rPr lang="en-US" sz="3200" b="1" dirty="0" smtClean="0">
                <a:solidFill>
                  <a:schemeClr val="bg1"/>
                </a:solidFill>
                <a:effectLst>
                  <a:glow rad="139700">
                    <a:srgbClr val="000000"/>
                  </a:glow>
                </a:effectLst>
              </a:rPr>
              <a:t>he will be confronted with </a:t>
            </a:r>
            <a:r>
              <a:rPr lang="en-US" sz="3200" b="1" i="1" u="sng" dirty="0" smtClean="0">
                <a:solidFill>
                  <a:srgbClr val="FFFF00"/>
                </a:solidFill>
                <a:effectLst>
                  <a:glow rad="139700">
                    <a:srgbClr val="000000"/>
                  </a:glow>
                </a:effectLst>
              </a:rPr>
              <a:t>ETERNITY</a:t>
            </a:r>
            <a:r>
              <a:rPr lang="en-US" sz="3200" b="1" dirty="0" smtClean="0">
                <a:solidFill>
                  <a:schemeClr val="bg1"/>
                </a:solidFill>
                <a:effectLst>
                  <a:glow rad="139700">
                    <a:srgbClr val="000000"/>
                  </a:glow>
                </a:effectLst>
              </a:rPr>
              <a:t> !”</a:t>
            </a:r>
            <a:endParaRPr lang="en-US" sz="3200" b="1" dirty="0">
              <a:solidFill>
                <a:schemeClr val="bg1"/>
              </a:solidFill>
              <a:effectLst>
                <a:glow rad="139700">
                  <a:srgbClr val="000000"/>
                </a:glow>
              </a:effectLst>
            </a:endParaRPr>
          </a:p>
        </p:txBody>
      </p:sp>
      <p:sp>
        <p:nvSpPr>
          <p:cNvPr id="5" name="Rectangle 4"/>
          <p:cNvSpPr/>
          <p:nvPr/>
        </p:nvSpPr>
        <p:spPr>
          <a:xfrm>
            <a:off x="13447" y="918883"/>
            <a:ext cx="8882062" cy="1323439"/>
          </a:xfrm>
          <a:prstGeom prst="rect">
            <a:avLst/>
          </a:prstGeom>
        </p:spPr>
        <p:txBody>
          <a:bodyPr wrap="square">
            <a:spAutoFit/>
          </a:bodyPr>
          <a:lstStyle/>
          <a:p>
            <a:pPr algn="r">
              <a:lnSpc>
                <a:spcPts val="3200"/>
              </a:lnSpc>
            </a:pPr>
            <a:r>
              <a:rPr lang="en-US" sz="3200" b="1" dirty="0" smtClean="0">
                <a:solidFill>
                  <a:schemeClr val="bg1"/>
                </a:solidFill>
                <a:effectLst>
                  <a:glow rad="139700">
                    <a:srgbClr val="000000"/>
                  </a:glow>
                </a:effectLst>
              </a:rPr>
              <a:t>“Whenever man tries to probe  into the Universe’s dimension of </a:t>
            </a:r>
            <a:r>
              <a:rPr lang="en-US" sz="3200" b="1" i="1" u="sng" dirty="0" smtClean="0">
                <a:solidFill>
                  <a:srgbClr val="00FFFF"/>
                </a:solidFill>
                <a:effectLst>
                  <a:glow rad="139700">
                    <a:srgbClr val="000000"/>
                  </a:glow>
                </a:effectLst>
              </a:rPr>
              <a:t>SPACE</a:t>
            </a:r>
            <a:r>
              <a:rPr lang="en-US" sz="3200" b="1" dirty="0" smtClean="0">
                <a:solidFill>
                  <a:schemeClr val="bg1"/>
                </a:solidFill>
                <a:effectLst>
                  <a:glow rad="139700">
                    <a:srgbClr val="000000"/>
                  </a:glow>
                </a:effectLst>
              </a:rPr>
              <a:t>, he will be  confronted with </a:t>
            </a:r>
            <a:r>
              <a:rPr lang="en-US" sz="3200" b="1" i="1" u="sng" dirty="0" smtClean="0">
                <a:solidFill>
                  <a:srgbClr val="FFFF00"/>
                </a:solidFill>
                <a:effectLst>
                  <a:glow rad="139700">
                    <a:srgbClr val="000000"/>
                  </a:glow>
                </a:effectLst>
              </a:rPr>
              <a:t>INFINITY</a:t>
            </a:r>
            <a:r>
              <a:rPr lang="en-US" sz="3200" b="1" dirty="0" smtClean="0">
                <a:solidFill>
                  <a:schemeClr val="bg1"/>
                </a:solidFill>
                <a:effectLst>
                  <a:glow rad="139700">
                    <a:srgbClr val="000000"/>
                  </a:glow>
                </a:effectLst>
              </a:rPr>
              <a:t> </a:t>
            </a:r>
            <a:r>
              <a:rPr lang="en-US" sz="3200" b="1" i="1" dirty="0" smtClean="0">
                <a:solidFill>
                  <a:schemeClr val="bg1"/>
                </a:solidFill>
                <a:effectLst>
                  <a:glow rad="139700">
                    <a:srgbClr val="000000"/>
                  </a:glow>
                </a:effectLst>
              </a:rPr>
              <a:t>!”</a:t>
            </a:r>
            <a:endParaRPr lang="en-US" sz="3200" b="1" i="1" dirty="0">
              <a:solidFill>
                <a:schemeClr val="bg1"/>
              </a:solidFill>
              <a:effectLst>
                <a:glow rad="139700">
                  <a:srgbClr val="000000"/>
                </a:glow>
              </a:effectLst>
            </a:endParaRPr>
          </a:p>
        </p:txBody>
      </p:sp>
      <p:sp>
        <p:nvSpPr>
          <p:cNvPr id="6" name="Rectangle 5"/>
          <p:cNvSpPr/>
          <p:nvPr/>
        </p:nvSpPr>
        <p:spPr>
          <a:xfrm>
            <a:off x="-53787" y="3581400"/>
            <a:ext cx="8938708" cy="1733808"/>
          </a:xfrm>
          <a:prstGeom prst="rect">
            <a:avLst/>
          </a:prstGeom>
        </p:spPr>
        <p:txBody>
          <a:bodyPr wrap="square">
            <a:spAutoFit/>
          </a:bodyPr>
          <a:lstStyle/>
          <a:p>
            <a:pPr algn="r">
              <a:lnSpc>
                <a:spcPts val="3200"/>
              </a:lnSpc>
            </a:pPr>
            <a:r>
              <a:rPr lang="en-US" sz="3200" b="1" dirty="0" smtClean="0">
                <a:solidFill>
                  <a:schemeClr val="bg1"/>
                </a:solidFill>
                <a:effectLst>
                  <a:glow rad="139700">
                    <a:srgbClr val="000000"/>
                  </a:glow>
                </a:effectLst>
              </a:rPr>
              <a:t>Whenever man tries to probe into the Universe’s dimension of </a:t>
            </a:r>
            <a:r>
              <a:rPr lang="en-US" sz="3200" b="1" i="1" u="sng" dirty="0" smtClean="0">
                <a:solidFill>
                  <a:srgbClr val="00FFFF"/>
                </a:solidFill>
                <a:effectLst>
                  <a:glow rad="139700">
                    <a:srgbClr val="000000"/>
                  </a:glow>
                </a:effectLst>
              </a:rPr>
              <a:t>MATTER</a:t>
            </a:r>
            <a:r>
              <a:rPr lang="en-US" sz="3200" b="1" dirty="0" smtClean="0">
                <a:solidFill>
                  <a:schemeClr val="bg1"/>
                </a:solidFill>
                <a:effectLst>
                  <a:glow rad="139700">
                    <a:srgbClr val="000000"/>
                  </a:glow>
                </a:effectLst>
              </a:rPr>
              <a:t>, he will be confronted with the fact that there are smaller and smaller particles and NO </a:t>
            </a:r>
            <a:r>
              <a:rPr lang="en-US" sz="3200" b="1" i="1" u="sng" dirty="0" smtClean="0">
                <a:solidFill>
                  <a:srgbClr val="FFFF00"/>
                </a:solidFill>
                <a:effectLst>
                  <a:glow rad="139700">
                    <a:srgbClr val="000000"/>
                  </a:glow>
                </a:effectLst>
              </a:rPr>
              <a:t>SMALLEST PARTICLE</a:t>
            </a:r>
            <a:r>
              <a:rPr lang="en-US" sz="3200" b="1" i="1" dirty="0" smtClean="0">
                <a:solidFill>
                  <a:schemeClr val="bg1"/>
                </a:solidFill>
                <a:effectLst>
                  <a:glow rad="139700">
                    <a:srgbClr val="000000"/>
                  </a:glow>
                </a:effectLst>
              </a:rPr>
              <a:t>!</a:t>
            </a:r>
            <a:r>
              <a:rPr lang="en-US" sz="2400" b="1" i="1" dirty="0">
                <a:solidFill>
                  <a:schemeClr val="bg1"/>
                </a:solidFill>
                <a:effectLst>
                  <a:glow rad="139700">
                    <a:srgbClr val="000000"/>
                  </a:glow>
                </a:effectLst>
              </a:rPr>
              <a:t> </a:t>
            </a:r>
            <a:r>
              <a:rPr lang="en-US" sz="2400" b="1" i="1" dirty="0" smtClean="0">
                <a:solidFill>
                  <a:schemeClr val="bg1"/>
                </a:solidFill>
                <a:effectLst>
                  <a:glow rad="139700">
                    <a:srgbClr val="000000"/>
                  </a:glow>
                </a:effectLst>
              </a:rPr>
              <a:t>  </a:t>
            </a:r>
            <a:r>
              <a:rPr lang="en-US" sz="2000" i="1" dirty="0" smtClean="0">
                <a:solidFill>
                  <a:schemeClr val="bg1"/>
                </a:solidFill>
                <a:effectLst>
                  <a:glow rad="139700">
                    <a:srgbClr val="000000"/>
                  </a:glow>
                </a:effectLst>
              </a:rPr>
              <a:t>Gerhard </a:t>
            </a:r>
            <a:r>
              <a:rPr lang="en-US" sz="2000" i="1" dirty="0" err="1" smtClean="0">
                <a:solidFill>
                  <a:schemeClr val="bg1"/>
                </a:solidFill>
                <a:effectLst>
                  <a:glow rad="139700">
                    <a:srgbClr val="000000"/>
                  </a:glow>
                </a:effectLst>
              </a:rPr>
              <a:t>Staguhn</a:t>
            </a:r>
            <a:endParaRPr lang="en-US" sz="2400" i="1" dirty="0">
              <a:solidFill>
                <a:schemeClr val="bg1"/>
              </a:solidFill>
              <a:effectLst>
                <a:glow rad="139700">
                  <a:srgbClr val="000000"/>
                </a:glow>
              </a:effectLst>
            </a:endParaRPr>
          </a:p>
        </p:txBody>
      </p:sp>
      <p:sp>
        <p:nvSpPr>
          <p:cNvPr id="7" name="Rectangle 6"/>
          <p:cNvSpPr/>
          <p:nvPr/>
        </p:nvSpPr>
        <p:spPr>
          <a:xfrm>
            <a:off x="181707" y="5543385"/>
            <a:ext cx="8846648" cy="1329210"/>
          </a:xfrm>
          <a:prstGeom prst="rect">
            <a:avLst/>
          </a:prstGeom>
        </p:spPr>
        <p:txBody>
          <a:bodyPr wrap="square">
            <a:spAutoFit/>
          </a:bodyPr>
          <a:lstStyle/>
          <a:p>
            <a:pPr algn="ctr">
              <a:lnSpc>
                <a:spcPts val="3200"/>
              </a:lnSpc>
            </a:pPr>
            <a:r>
              <a:rPr lang="en-US" sz="3200" b="1" dirty="0" smtClean="0">
                <a:solidFill>
                  <a:schemeClr val="bg1"/>
                </a:solidFill>
                <a:effectLst>
                  <a:glow rad="139700">
                    <a:srgbClr val="000000"/>
                  </a:glow>
                </a:effectLst>
              </a:rPr>
              <a:t>God is Unfathomable.  He manipulates TIME as it suits Him.  </a:t>
            </a:r>
            <a:r>
              <a:rPr lang="en-US" sz="3200" b="1" i="1" dirty="0" smtClean="0">
                <a:solidFill>
                  <a:srgbClr val="FFFF00"/>
                </a:solidFill>
                <a:effectLst>
                  <a:glow rad="139700">
                    <a:srgbClr val="000000"/>
                  </a:glow>
                </a:effectLst>
              </a:rPr>
              <a:t>And the measure of His love for you is seen on Calvary </a:t>
            </a:r>
            <a:r>
              <a:rPr lang="en-US" sz="3200" b="1" i="1" dirty="0" smtClean="0">
                <a:solidFill>
                  <a:schemeClr val="bg1"/>
                </a:solidFill>
                <a:effectLst>
                  <a:glow rad="139700">
                    <a:srgbClr val="000000"/>
                  </a:glow>
                </a:effectLst>
              </a:rPr>
              <a:t>!  (John 3:16)</a:t>
            </a:r>
            <a:endParaRPr lang="en-US" sz="3200" b="1" i="1" dirty="0">
              <a:solidFill>
                <a:schemeClr val="bg1"/>
              </a:solidFill>
              <a:effectLst>
                <a:glow rad="139700">
                  <a:srgbClr val="000000"/>
                </a:glow>
              </a:effectLst>
            </a:endParaRPr>
          </a:p>
        </p:txBody>
      </p:sp>
      <p:sp>
        <p:nvSpPr>
          <p:cNvPr id="9" name="Slide Number Placeholder 8"/>
          <p:cNvSpPr>
            <a:spLocks noGrp="1"/>
          </p:cNvSpPr>
          <p:nvPr>
            <p:ph type="sldNum" sz="quarter" idx="12"/>
          </p:nvPr>
        </p:nvSpPr>
        <p:spPr/>
        <p:txBody>
          <a:bodyPr/>
          <a:lstStyle/>
          <a:p>
            <a:fld id="{97957AE8-6A15-48B2-9276-D504D368CD11}" type="slidenum">
              <a:rPr lang="en-US" smtClean="0"/>
              <a:pPr/>
              <a:t>17</a:t>
            </a:fld>
            <a:endParaRPr lang="en-US"/>
          </a:p>
        </p:txBody>
      </p:sp>
    </p:spTree>
    <p:extLst>
      <p:ext uri="{BB962C8B-B14F-4D97-AF65-F5344CB8AC3E}">
        <p14:creationId xmlns:p14="http://schemas.microsoft.com/office/powerpoint/2010/main" val="42184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10" presetClass="exit" presetSubtype="0" fill="hold" grpId="1" nodeType="withEffect">
                                  <p:stCondLst>
                                    <p:cond delay="0"/>
                                  </p:stCondLst>
                                  <p:childTnLst>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par>
                                <p:cTn id="21" presetID="10" presetClass="exit" presetSubtype="0" fill="hold" grpId="1" nodeType="withEffect">
                                  <p:stCondLst>
                                    <p:cond delay="0"/>
                                  </p:stCondLst>
                                  <p:childTnLst>
                                    <p:animEffect transition="out" filter="fade">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par>
                                <p:cTn id="29" presetID="10" presetClass="exit" presetSubtype="0" fill="hold" grpId="1" nodeType="withEffect">
                                  <p:stCondLst>
                                    <p:cond delay="0"/>
                                  </p:stCondLst>
                                  <p:childTnLst>
                                    <p:animEffect transition="out" filter="fade">
                                      <p:cBhvr>
                                        <p:cTn id="30" dur="2000"/>
                                        <p:tgtEl>
                                          <p:spTgt spid="6"/>
                                        </p:tgtEl>
                                      </p:cBhvr>
                                    </p:animEffect>
                                    <p:set>
                                      <p:cBhvr>
                                        <p:cTn id="3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 y="0"/>
            <a:ext cx="9141342" cy="6859995"/>
          </a:xfrm>
          <a:prstGeom prst="rect">
            <a:avLst/>
          </a:prstGeom>
          <a:effectLst>
            <a:softEdge rad="317500"/>
          </a:effectLst>
        </p:spPr>
      </p:pic>
      <p:sp>
        <p:nvSpPr>
          <p:cNvPr id="3" name="TextBox 2"/>
          <p:cNvSpPr txBox="1"/>
          <p:nvPr/>
        </p:nvSpPr>
        <p:spPr>
          <a:xfrm>
            <a:off x="867351" y="4019014"/>
            <a:ext cx="7772400" cy="1200329"/>
          </a:xfrm>
          <a:prstGeom prst="rect">
            <a:avLst/>
          </a:prstGeom>
          <a:noFill/>
        </p:spPr>
        <p:txBody>
          <a:bodyPr wrap="square" rtlCol="0">
            <a:spAutoFit/>
          </a:bodyPr>
          <a:lstStyle/>
          <a:p>
            <a:pPr algn="ctr"/>
            <a:r>
              <a:rPr lang="en-US" sz="3600" b="1" dirty="0" smtClean="0">
                <a:solidFill>
                  <a:schemeClr val="bg1"/>
                </a:solidFill>
                <a:effectLst>
                  <a:glow rad="228600">
                    <a:srgbClr val="000066"/>
                  </a:glow>
                  <a:outerShdw blurRad="50800" dist="76200" dir="5400000" algn="ctr" rotWithShape="0">
                    <a:schemeClr val="tx1"/>
                  </a:outerShdw>
                </a:effectLst>
              </a:rPr>
              <a:t>The </a:t>
            </a:r>
            <a:r>
              <a:rPr lang="en-US" sz="3600" b="1" i="1" dirty="0" smtClean="0">
                <a:solidFill>
                  <a:srgbClr val="FFFF00"/>
                </a:solidFill>
                <a:effectLst>
                  <a:glow rad="228600">
                    <a:srgbClr val="000066"/>
                  </a:glow>
                  <a:outerShdw blurRad="50800" dist="76200" dir="5400000" algn="ctr" rotWithShape="0">
                    <a:schemeClr val="tx1"/>
                  </a:outerShdw>
                </a:effectLst>
              </a:rPr>
              <a:t>Most Fundamental laws of Physics</a:t>
            </a:r>
            <a:br>
              <a:rPr lang="en-US" sz="3600" b="1" i="1" dirty="0" smtClean="0">
                <a:solidFill>
                  <a:srgbClr val="FFFF00"/>
                </a:solidFill>
                <a:effectLst>
                  <a:glow rad="228600">
                    <a:srgbClr val="000066"/>
                  </a:glow>
                  <a:outerShdw blurRad="50800" dist="76200" dir="5400000" algn="ctr" rotWithShape="0">
                    <a:schemeClr val="tx1"/>
                  </a:outerShdw>
                </a:effectLst>
              </a:rPr>
            </a:br>
            <a:r>
              <a:rPr lang="en-US" sz="3600" b="1" dirty="0" smtClean="0">
                <a:solidFill>
                  <a:schemeClr val="bg1"/>
                </a:solidFill>
                <a:effectLst>
                  <a:glow rad="228600">
                    <a:srgbClr val="000066"/>
                  </a:glow>
                  <a:outerShdw blurRad="50800" dist="76200" dir="5400000" algn="ctr" rotWithShape="0">
                    <a:schemeClr val="tx1"/>
                  </a:outerShdw>
                </a:effectLst>
              </a:rPr>
              <a:t>1</a:t>
            </a:r>
            <a:r>
              <a:rPr lang="en-US" sz="3600" b="1" baseline="30000" dirty="0" smtClean="0">
                <a:solidFill>
                  <a:schemeClr val="bg1"/>
                </a:solidFill>
                <a:effectLst>
                  <a:glow rad="228600">
                    <a:srgbClr val="000066"/>
                  </a:glow>
                  <a:outerShdw blurRad="50800" dist="76200" dir="5400000" algn="ctr" rotWithShape="0">
                    <a:schemeClr val="tx1"/>
                  </a:outerShdw>
                </a:effectLst>
              </a:rPr>
              <a:t>st</a:t>
            </a:r>
            <a:r>
              <a:rPr lang="en-US" sz="3600" b="1" dirty="0" smtClean="0">
                <a:solidFill>
                  <a:schemeClr val="bg1"/>
                </a:solidFill>
                <a:effectLst>
                  <a:glow rad="228600">
                    <a:srgbClr val="000066"/>
                  </a:glow>
                  <a:outerShdw blurRad="50800" dist="76200" dir="5400000" algn="ctr" rotWithShape="0">
                    <a:schemeClr val="tx1"/>
                  </a:outerShdw>
                </a:effectLst>
              </a:rPr>
              <a:t> and 2</a:t>
            </a:r>
            <a:r>
              <a:rPr lang="en-US" sz="1200" b="1" dirty="0" smtClean="0">
                <a:solidFill>
                  <a:schemeClr val="bg1"/>
                </a:solidFill>
                <a:effectLst>
                  <a:glow rad="228600">
                    <a:srgbClr val="000066"/>
                  </a:glow>
                  <a:outerShdw blurRad="50800" dist="76200" dir="5400000" algn="ctr" rotWithShape="0">
                    <a:schemeClr val="tx1"/>
                  </a:outerShdw>
                </a:effectLst>
              </a:rPr>
              <a:t> </a:t>
            </a:r>
            <a:r>
              <a:rPr lang="en-US" sz="3600" b="1" baseline="30000" dirty="0" err="1" smtClean="0">
                <a:solidFill>
                  <a:schemeClr val="bg1"/>
                </a:solidFill>
                <a:effectLst>
                  <a:glow rad="228600">
                    <a:srgbClr val="000066"/>
                  </a:glow>
                  <a:outerShdw blurRad="50800" dist="76200" dir="5400000" algn="ctr" rotWithShape="0">
                    <a:schemeClr val="tx1"/>
                  </a:outerShdw>
                </a:effectLst>
              </a:rPr>
              <a:t>nd</a:t>
            </a:r>
            <a:r>
              <a:rPr lang="en-US" sz="3600" b="1" baseline="30000" dirty="0" smtClean="0">
                <a:solidFill>
                  <a:schemeClr val="bg1"/>
                </a:solidFill>
                <a:effectLst>
                  <a:glow rad="228600">
                    <a:srgbClr val="000066"/>
                  </a:glow>
                  <a:outerShdw blurRad="50800" dist="76200" dir="5400000" algn="ctr" rotWithShape="0">
                    <a:schemeClr val="tx1"/>
                  </a:outerShdw>
                </a:effectLst>
              </a:rPr>
              <a:t>  </a:t>
            </a:r>
            <a:r>
              <a:rPr lang="en-US" sz="3600" b="1" dirty="0">
                <a:solidFill>
                  <a:schemeClr val="bg1"/>
                </a:solidFill>
                <a:effectLst>
                  <a:glow rad="228600">
                    <a:srgbClr val="000066"/>
                  </a:glow>
                  <a:outerShdw blurRad="50800" dist="76200" dir="5400000" algn="ctr" rotWithShape="0">
                    <a:schemeClr val="tx1"/>
                  </a:outerShdw>
                </a:effectLst>
              </a:rPr>
              <a:t>Laws</a:t>
            </a:r>
            <a:r>
              <a:rPr lang="en-US" sz="3600" b="1" dirty="0" smtClean="0">
                <a:solidFill>
                  <a:schemeClr val="bg1"/>
                </a:solidFill>
                <a:effectLst>
                  <a:glow rad="228600">
                    <a:srgbClr val="000066"/>
                  </a:glow>
                  <a:outerShdw blurRad="50800" dist="76200" dir="5400000" algn="ctr" rotWithShape="0">
                    <a:schemeClr val="tx1"/>
                  </a:outerShdw>
                </a:effectLst>
              </a:rPr>
              <a:t> of Thermodynamics …</a:t>
            </a:r>
          </a:p>
        </p:txBody>
      </p:sp>
      <p:sp>
        <p:nvSpPr>
          <p:cNvPr id="4" name="TextBox 3"/>
          <p:cNvSpPr txBox="1"/>
          <p:nvPr/>
        </p:nvSpPr>
        <p:spPr>
          <a:xfrm>
            <a:off x="381001" y="314980"/>
            <a:ext cx="8305800" cy="523220"/>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rgbClr val="FFFFFF"/>
                  </a:glow>
                  <a:outerShdw blurRad="55000" dist="50800" dir="5400000" algn="tl">
                    <a:srgbClr val="000000">
                      <a:alpha val="33000"/>
                    </a:srgbClr>
                  </a:outerShdw>
                </a:effectLst>
                <a:latin typeface="Castellar" pitchFamily="18" charset="0"/>
              </a:rPr>
              <a:t>DOES GOD EXIST ?</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rgbClr val="FFFFFF"/>
                </a:glow>
                <a:outerShdw blurRad="55000" dist="50800" dir="5400000" algn="tl">
                  <a:srgbClr val="000000">
                    <a:alpha val="33000"/>
                  </a:srgbClr>
                </a:outerShdw>
              </a:effectLst>
              <a:latin typeface="Castellar" pitchFamily="18" charset="0"/>
            </a:endParaRPr>
          </a:p>
        </p:txBody>
      </p:sp>
      <p:sp>
        <p:nvSpPr>
          <p:cNvPr id="5" name="Rectangle 4"/>
          <p:cNvSpPr/>
          <p:nvPr/>
        </p:nvSpPr>
        <p:spPr>
          <a:xfrm>
            <a:off x="684471" y="5438507"/>
            <a:ext cx="8230928" cy="1200329"/>
          </a:xfrm>
          <a:prstGeom prst="rect">
            <a:avLst/>
          </a:prstGeom>
        </p:spPr>
        <p:txBody>
          <a:bodyPr wrap="square">
            <a:spAutoFit/>
          </a:bodyPr>
          <a:lstStyle/>
          <a:p>
            <a:pPr lvl="0" algn="ctr"/>
            <a:r>
              <a:rPr lang="en-US" sz="3600" b="1" dirty="0" smtClean="0">
                <a:solidFill>
                  <a:prstClr val="white"/>
                </a:solidFill>
                <a:effectLst>
                  <a:glow rad="228600">
                    <a:srgbClr val="000066"/>
                  </a:glow>
                  <a:outerShdw blurRad="50800" dist="76200" dir="5400000" algn="ctr" rotWithShape="0">
                    <a:prstClr val="black"/>
                  </a:outerShdw>
                </a:effectLst>
              </a:rPr>
              <a:t>The Demonstrate that </a:t>
            </a:r>
            <a:r>
              <a:rPr lang="en-US" sz="3600" b="1" dirty="0">
                <a:solidFill>
                  <a:prstClr val="white"/>
                </a:solidFill>
                <a:effectLst>
                  <a:glow rad="228600">
                    <a:srgbClr val="000066"/>
                  </a:glow>
                  <a:outerShdw blurRad="50800" dist="76200" dir="5400000" algn="ctr" rotWithShape="0">
                    <a:prstClr val="black"/>
                  </a:outerShdw>
                </a:effectLst>
              </a:rPr>
              <a:t>the material </a:t>
            </a:r>
            <a:r>
              <a:rPr lang="en-US" sz="3600" b="1" dirty="0" smtClean="0">
                <a:solidFill>
                  <a:prstClr val="white"/>
                </a:solidFill>
                <a:effectLst>
                  <a:glow rad="228600">
                    <a:srgbClr val="000066"/>
                  </a:glow>
                  <a:outerShdw blurRad="50800" dist="76200" dir="5400000" algn="ctr" rotWithShape="0">
                    <a:prstClr val="black"/>
                  </a:outerShdw>
                </a:effectLst>
              </a:rPr>
              <a:t>Universe </a:t>
            </a:r>
            <a:r>
              <a:rPr lang="en-US" sz="3600" b="1" i="1" dirty="0" smtClean="0">
                <a:solidFill>
                  <a:srgbClr val="FFFF00"/>
                </a:solidFill>
                <a:effectLst>
                  <a:glow rad="228600">
                    <a:srgbClr val="000066"/>
                  </a:glow>
                  <a:outerShdw blurRad="50800" dist="76200" dir="5400000" algn="ctr" rotWithShape="0">
                    <a:prstClr val="black"/>
                  </a:outerShdw>
                </a:effectLst>
              </a:rPr>
              <a:t>CANNOT </a:t>
            </a:r>
            <a:r>
              <a:rPr lang="en-US" sz="3600" b="1" i="1" dirty="0">
                <a:solidFill>
                  <a:srgbClr val="FFFF00"/>
                </a:solidFill>
                <a:effectLst>
                  <a:glow rad="228600">
                    <a:srgbClr val="000066"/>
                  </a:glow>
                  <a:outerShdw blurRad="50800" dist="76200" dir="5400000" algn="ctr" rotWithShape="0">
                    <a:prstClr val="black"/>
                  </a:outerShdw>
                </a:effectLst>
              </a:rPr>
              <a:t>BE ETERNAL !</a:t>
            </a:r>
          </a:p>
        </p:txBody>
      </p:sp>
      <p:sp>
        <p:nvSpPr>
          <p:cNvPr id="6" name="Rectangle 5"/>
          <p:cNvSpPr/>
          <p:nvPr/>
        </p:nvSpPr>
        <p:spPr>
          <a:xfrm>
            <a:off x="408823" y="1217222"/>
            <a:ext cx="8230928" cy="1200329"/>
          </a:xfrm>
          <a:prstGeom prst="rect">
            <a:avLst/>
          </a:prstGeom>
        </p:spPr>
        <p:txBody>
          <a:bodyPr wrap="square">
            <a:spAutoFit/>
          </a:bodyPr>
          <a:lstStyle/>
          <a:p>
            <a:pPr lvl="0" algn="ctr"/>
            <a:r>
              <a:rPr lang="en-US" sz="3600" b="1" dirty="0" smtClean="0">
                <a:solidFill>
                  <a:prstClr val="white"/>
                </a:solidFill>
                <a:effectLst>
                  <a:glow rad="228600">
                    <a:srgbClr val="000066"/>
                  </a:glow>
                  <a:outerShdw blurRad="50800" dist="76200" dir="5400000" algn="ctr" rotWithShape="0">
                    <a:prstClr val="black"/>
                  </a:outerShdw>
                </a:effectLst>
              </a:rPr>
              <a:t>We are </a:t>
            </a:r>
            <a:r>
              <a:rPr lang="en-US" sz="3600" b="1" i="1" dirty="0" smtClean="0">
                <a:solidFill>
                  <a:srgbClr val="FFFF00"/>
                </a:solidFill>
                <a:effectLst>
                  <a:glow rad="228600">
                    <a:srgbClr val="000066"/>
                  </a:glow>
                  <a:outerShdw blurRad="50800" dist="76200" dir="5400000" algn="ctr" rotWithShape="0">
                    <a:prstClr val="black"/>
                  </a:outerShdw>
                </a:effectLst>
              </a:rPr>
              <a:t>NOT</a:t>
            </a:r>
            <a:r>
              <a:rPr lang="en-US" sz="3600" b="1" dirty="0" smtClean="0">
                <a:solidFill>
                  <a:srgbClr val="FFFF00"/>
                </a:solidFill>
                <a:effectLst>
                  <a:glow rad="228600">
                    <a:srgbClr val="000066"/>
                  </a:glow>
                  <a:outerShdw blurRad="50800" dist="76200" dir="5400000" algn="ctr" rotWithShape="0">
                    <a:prstClr val="black"/>
                  </a:outerShdw>
                </a:effectLst>
              </a:rPr>
              <a:t> </a:t>
            </a:r>
            <a:r>
              <a:rPr lang="en-US" sz="3600" b="1" dirty="0" smtClean="0">
                <a:solidFill>
                  <a:prstClr val="white"/>
                </a:solidFill>
                <a:effectLst>
                  <a:glow rad="228600">
                    <a:srgbClr val="000066"/>
                  </a:glow>
                  <a:outerShdw blurRad="50800" dist="76200" dir="5400000" algn="ctr" rotWithShape="0">
                    <a:prstClr val="black"/>
                  </a:outerShdw>
                </a:effectLst>
              </a:rPr>
              <a:t>going to argue for God</a:t>
            </a:r>
            <a:br>
              <a:rPr lang="en-US" sz="3600" b="1" dirty="0" smtClean="0">
                <a:solidFill>
                  <a:prstClr val="white"/>
                </a:solidFill>
                <a:effectLst>
                  <a:glow rad="228600">
                    <a:srgbClr val="000066"/>
                  </a:glow>
                  <a:outerShdw blurRad="50800" dist="76200" dir="5400000" algn="ctr" rotWithShape="0">
                    <a:prstClr val="black"/>
                  </a:outerShdw>
                </a:effectLst>
              </a:rPr>
            </a:br>
            <a:r>
              <a:rPr lang="en-US" sz="3600" b="1" dirty="0" smtClean="0">
                <a:solidFill>
                  <a:prstClr val="white"/>
                </a:solidFill>
                <a:effectLst>
                  <a:glow rad="228600">
                    <a:srgbClr val="000066"/>
                  </a:glow>
                  <a:outerShdw blurRad="50800" dist="76200" dir="5400000" algn="ctr" rotWithShape="0">
                    <a:prstClr val="black"/>
                  </a:outerShdw>
                </a:effectLst>
              </a:rPr>
              <a:t>from the Bible !</a:t>
            </a:r>
            <a:endParaRPr lang="en-US" sz="3600" b="1" i="1" dirty="0">
              <a:solidFill>
                <a:srgbClr val="FFFF00"/>
              </a:solidFill>
              <a:effectLst>
                <a:glow rad="228600">
                  <a:srgbClr val="000066"/>
                </a:glow>
                <a:outerShdw blurRad="50800" dist="76200" dir="5400000" algn="ctr" rotWithShape="0">
                  <a:prstClr val="black"/>
                </a:outerShdw>
              </a:effectLst>
            </a:endParaRPr>
          </a:p>
        </p:txBody>
      </p:sp>
      <p:sp>
        <p:nvSpPr>
          <p:cNvPr id="7" name="Rectangle 6"/>
          <p:cNvSpPr/>
          <p:nvPr/>
        </p:nvSpPr>
        <p:spPr>
          <a:xfrm>
            <a:off x="381001" y="2736256"/>
            <a:ext cx="8230928" cy="646331"/>
          </a:xfrm>
          <a:prstGeom prst="rect">
            <a:avLst/>
          </a:prstGeom>
        </p:spPr>
        <p:txBody>
          <a:bodyPr wrap="square">
            <a:spAutoFit/>
          </a:bodyPr>
          <a:lstStyle/>
          <a:p>
            <a:pPr lvl="0" algn="ctr"/>
            <a:r>
              <a:rPr lang="en-US" sz="3600" b="1" dirty="0" smtClean="0">
                <a:solidFill>
                  <a:prstClr val="white"/>
                </a:solidFill>
                <a:effectLst>
                  <a:glow rad="228600">
                    <a:srgbClr val="000066"/>
                  </a:glow>
                  <a:outerShdw blurRad="50800" dist="76200" dir="5400000" algn="ctr" rotWithShape="0">
                    <a:prstClr val="black"/>
                  </a:outerShdw>
                </a:effectLst>
              </a:rPr>
              <a:t>We call our first WITNESSES</a:t>
            </a:r>
            <a:endParaRPr lang="en-US" sz="3600" b="1" i="1" dirty="0">
              <a:solidFill>
                <a:srgbClr val="FFFF00"/>
              </a:solidFill>
              <a:effectLst>
                <a:glow rad="228600">
                  <a:srgbClr val="000066"/>
                </a:glow>
                <a:outerShdw blurRad="50800" dist="76200" dir="5400000" algn="ctr" rotWithShape="0">
                  <a:prstClr val="black"/>
                </a:outerShdw>
              </a:effectLst>
            </a:endParaRPr>
          </a:p>
        </p:txBody>
      </p:sp>
      <p:sp>
        <p:nvSpPr>
          <p:cNvPr id="8" name="Slide Number Placeholder 7"/>
          <p:cNvSpPr>
            <a:spLocks noGrp="1"/>
          </p:cNvSpPr>
          <p:nvPr>
            <p:ph type="sldNum" sz="quarter" idx="12"/>
          </p:nvPr>
        </p:nvSpPr>
        <p:spPr/>
        <p:txBody>
          <a:bodyPr/>
          <a:lstStyle/>
          <a:p>
            <a:fld id="{97957AE8-6A15-48B2-9276-D504D368CD11}" type="slidenum">
              <a:rPr lang="en-US" smtClean="0"/>
              <a:pPr/>
              <a:t>2</a:t>
            </a:fld>
            <a:endParaRPr lang="en-US"/>
          </a:p>
        </p:txBody>
      </p:sp>
    </p:spTree>
    <p:extLst>
      <p:ext uri="{BB962C8B-B14F-4D97-AF65-F5344CB8AC3E}">
        <p14:creationId xmlns:p14="http://schemas.microsoft.com/office/powerpoint/2010/main" val="25880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25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325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32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32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0" fill="hold"/>
                                        <p:tgtEl>
                                          <p:spTgt spid="3"/>
                                        </p:tgtEl>
                                        <p:attrNameLst>
                                          <p:attrName>ppt_w</p:attrName>
                                        </p:attrNameLst>
                                      </p:cBhvr>
                                      <p:tavLst>
                                        <p:tav tm="0">
                                          <p:val>
                                            <p:fltVal val="0"/>
                                          </p:val>
                                        </p:tav>
                                        <p:tav tm="100000">
                                          <p:val>
                                            <p:strVal val="#ppt_w"/>
                                          </p:val>
                                        </p:tav>
                                      </p:tavLst>
                                    </p:anim>
                                    <p:anim calcmode="lin" valueType="num">
                                      <p:cBhvr>
                                        <p:cTn id="22" dur="2500" fill="hold"/>
                                        <p:tgtEl>
                                          <p:spTgt spid="3"/>
                                        </p:tgtEl>
                                        <p:attrNameLst>
                                          <p:attrName>ppt_h</p:attrName>
                                        </p:attrNameLst>
                                      </p:cBhvr>
                                      <p:tavLst>
                                        <p:tav tm="0">
                                          <p:val>
                                            <p:fltVal val="0"/>
                                          </p:val>
                                        </p:tav>
                                        <p:tav tm="100000">
                                          <p:val>
                                            <p:strVal val="#ppt_h"/>
                                          </p:val>
                                        </p:tav>
                                      </p:tavLst>
                                    </p:anim>
                                    <p:animEffect transition="in" filter="fade">
                                      <p:cBhvr>
                                        <p:cTn id="23" dur="2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1134299" y="-1119059"/>
            <a:ext cx="6875402" cy="9144000"/>
          </a:xfrm>
          <a:prstGeom prst="rect">
            <a:avLst/>
          </a:prstGeom>
          <a:effectLst>
            <a:softEdge rad="317500"/>
          </a:effectLst>
        </p:spPr>
      </p:pic>
      <p:sp>
        <p:nvSpPr>
          <p:cNvPr id="2" name="Slide Number Placeholder 1"/>
          <p:cNvSpPr>
            <a:spLocks noGrp="1"/>
          </p:cNvSpPr>
          <p:nvPr>
            <p:ph type="sldNum" sz="quarter" idx="12"/>
          </p:nvPr>
        </p:nvSpPr>
        <p:spPr/>
        <p:txBody>
          <a:bodyPr/>
          <a:lstStyle/>
          <a:p>
            <a:fld id="{97957AE8-6A15-48B2-9276-D504D368CD11}" type="slidenum">
              <a:rPr lang="en-US" smtClean="0"/>
              <a:pPr/>
              <a:t>3</a:t>
            </a:fld>
            <a:endParaRPr lang="en-US"/>
          </a:p>
        </p:txBody>
      </p:sp>
      <p:sp>
        <p:nvSpPr>
          <p:cNvPr id="5" name="TextBox 4"/>
          <p:cNvSpPr txBox="1"/>
          <p:nvPr/>
        </p:nvSpPr>
        <p:spPr>
          <a:xfrm>
            <a:off x="456432" y="228600"/>
            <a:ext cx="8291898" cy="646331"/>
          </a:xfrm>
          <a:prstGeom prst="rect">
            <a:avLst/>
          </a:prstGeom>
          <a:noFill/>
        </p:spPr>
        <p:txBody>
          <a:bodyPr wrap="none" rtlCol="0">
            <a:prstTxWarp prst="textPlain">
              <a:avLst/>
            </a:prstTxWarp>
            <a:spAutoFit/>
          </a:bodyPr>
          <a:lstStyle/>
          <a:p>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rPr>
              <a:t>Evidence for God from Design</a:t>
            </a:r>
            <a:endParaRPr lang="en-US" sz="36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endParaRPr>
          </a:p>
        </p:txBody>
      </p:sp>
      <p:sp>
        <p:nvSpPr>
          <p:cNvPr id="7" name="TextBox 6"/>
          <p:cNvSpPr txBox="1"/>
          <p:nvPr/>
        </p:nvSpPr>
        <p:spPr>
          <a:xfrm>
            <a:off x="883920" y="1935480"/>
            <a:ext cx="4434840" cy="2868799"/>
          </a:xfrm>
          <a:prstGeom prst="rect">
            <a:avLst/>
          </a:prstGeom>
          <a:noFill/>
        </p:spPr>
        <p:txBody>
          <a:bodyPr wrap="square" rtlCol="0">
            <a:spAutoFit/>
          </a:bodyPr>
          <a:lstStyle/>
          <a:p>
            <a:pPr algn="ctr">
              <a:lnSpc>
                <a:spcPts val="3600"/>
              </a:lnSpc>
            </a:pPr>
            <a:r>
              <a:rPr lang="en-US" sz="3600" b="1" dirty="0" smtClean="0">
                <a:solidFill>
                  <a:schemeClr val="bg1"/>
                </a:solidFill>
                <a:effectLst>
                  <a:glow rad="101600">
                    <a:srgbClr val="000000"/>
                  </a:glow>
                </a:effectLst>
              </a:rPr>
              <a:t>#1 Earth—</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Right </a:t>
            </a:r>
            <a:r>
              <a:rPr lang="en-US" sz="3600" b="1" i="1" dirty="0">
                <a:solidFill>
                  <a:srgbClr val="FFFF00"/>
                </a:solidFill>
                <a:effectLst>
                  <a:glow rad="101600">
                    <a:srgbClr val="000000"/>
                  </a:glow>
                </a:effectLst>
              </a:rPr>
              <a:t>kind</a:t>
            </a:r>
            <a:r>
              <a:rPr lang="en-US" sz="3600" b="1" dirty="0">
                <a:solidFill>
                  <a:schemeClr val="bg1"/>
                </a:solidFill>
                <a:effectLst>
                  <a:glow rad="101600">
                    <a:srgbClr val="000000"/>
                  </a:glow>
                </a:effectLst>
              </a:rPr>
              <a:t> of </a:t>
            </a:r>
            <a:r>
              <a:rPr lang="en-US" sz="3600" b="1" dirty="0" smtClean="0">
                <a:solidFill>
                  <a:schemeClr val="bg1"/>
                </a:solidFill>
                <a:effectLst>
                  <a:glow rad="101600">
                    <a:srgbClr val="000000"/>
                  </a:glow>
                </a:effectLst>
              </a:rPr>
              <a:t>Galaxy:</a:t>
            </a:r>
            <a:r>
              <a:rPr lang="en-US" sz="3600" b="1" dirty="0">
                <a:solidFill>
                  <a:schemeClr val="bg1"/>
                </a:solidFill>
                <a:effectLst>
                  <a:glow rad="101600">
                    <a:srgbClr val="000000"/>
                  </a:glow>
                </a:effectLst>
              </a:rPr>
              <a:t/>
            </a:r>
            <a:br>
              <a:rPr lang="en-US" sz="3600" b="1" dirty="0">
                <a:solidFill>
                  <a:schemeClr val="bg1"/>
                </a:solidFill>
                <a:effectLst>
                  <a:glow rad="101600">
                    <a:srgbClr val="000000"/>
                  </a:glow>
                </a:effectLst>
              </a:rPr>
            </a:br>
            <a:r>
              <a:rPr lang="en-US" sz="3600" b="1" i="1" u="sng" dirty="0" smtClean="0">
                <a:solidFill>
                  <a:schemeClr val="bg1"/>
                </a:solidFill>
                <a:effectLst>
                  <a:glow rad="101600">
                    <a:srgbClr val="000000"/>
                  </a:glow>
                </a:effectLst>
              </a:rPr>
              <a:t>Too dense</a:t>
            </a:r>
            <a:r>
              <a:rPr lang="en-US" sz="3600" b="1" i="1" dirty="0" smtClean="0">
                <a:solidFill>
                  <a:schemeClr val="bg1"/>
                </a:solidFill>
                <a:effectLst>
                  <a:glow rad="101600">
                    <a:srgbClr val="000000"/>
                  </a:glow>
                </a:effectLst>
              </a:rPr>
              <a:t> </a:t>
            </a:r>
            <a:r>
              <a:rPr lang="en-US" sz="3600" b="1" dirty="0" smtClean="0">
                <a:solidFill>
                  <a:schemeClr val="bg1"/>
                </a:solidFill>
                <a:effectLst>
                  <a:glow rad="101600">
                    <a:srgbClr val="000000"/>
                  </a:glow>
                </a:effectLst>
              </a:rPr>
              <a:t>and all </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life dies by radiation,</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or gravitational </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pull.</a:t>
            </a:r>
            <a:endParaRPr lang="en-US" sz="3600" b="1" dirty="0">
              <a:solidFill>
                <a:schemeClr val="bg1"/>
              </a:solidFill>
              <a:effectLst>
                <a:glow rad="101600">
                  <a:srgbClr val="000000"/>
                </a:glow>
              </a:effectLst>
            </a:endParaRPr>
          </a:p>
        </p:txBody>
      </p:sp>
      <p:pic>
        <p:nvPicPr>
          <p:cNvPr id="14" name="Picture 13" descr="sun_flared_wht.gif"/>
          <p:cNvPicPr>
            <a:picLocks noChangeAspect="1"/>
          </p:cNvPicPr>
          <p:nvPr/>
        </p:nvPicPr>
        <p:blipFill>
          <a:blip r:embed="rId3" cstate="print">
            <a:clrChange>
              <a:clrFrom>
                <a:srgbClr val="020200"/>
              </a:clrFrom>
              <a:clrTo>
                <a:srgbClr val="020200">
                  <a:alpha val="0"/>
                </a:srgbClr>
              </a:clrTo>
            </a:clrChange>
          </a:blip>
          <a:stretch>
            <a:fillRect/>
          </a:stretch>
        </p:blipFill>
        <p:spPr>
          <a:xfrm>
            <a:off x="5772519" y="1078205"/>
            <a:ext cx="3201566" cy="3201566"/>
          </a:xfrm>
          <a:prstGeom prst="rect">
            <a:avLst/>
          </a:prstGeom>
          <a:effectLst>
            <a:softEdge rad="317500"/>
          </a:effectLst>
        </p:spPr>
      </p:pic>
      <p:pic>
        <p:nvPicPr>
          <p:cNvPr id="1028" name="Picture 4" descr="https://c2.staticflickr.com/2/1207/541495083_e73834d29b.jpg"/>
          <p:cNvPicPr>
            <a:picLocks noChangeAspect="1" noChangeArrowheads="1"/>
          </p:cNvPicPr>
          <p:nvPr/>
        </p:nvPicPr>
        <p:blipFill rotWithShape="1">
          <a:blip r:embed="rId4">
            <a:clrChange>
              <a:clrFrom>
                <a:srgbClr val="F8FCFF"/>
              </a:clrFrom>
              <a:clrTo>
                <a:srgbClr val="F8FCFF">
                  <a:alpha val="0"/>
                </a:srgbClr>
              </a:clrTo>
            </a:clrChange>
            <a:lum contrast="40000"/>
            <a:extLst>
              <a:ext uri="{28A0092B-C50C-407E-A947-70E740481C1C}">
                <a14:useLocalDpi xmlns:a14="http://schemas.microsoft.com/office/drawing/2010/main" val="0"/>
              </a:ext>
            </a:extLst>
          </a:blip>
          <a:srcRect l="6179" t="2827" r="5495" b="10019"/>
          <a:stretch/>
        </p:blipFill>
        <p:spPr bwMode="auto">
          <a:xfrm flipH="1">
            <a:off x="6531977" y="1989865"/>
            <a:ext cx="1657886" cy="245387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0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957AE8-6A15-48B2-9276-D504D368CD11}" type="slidenum">
              <a:rPr lang="en-US" smtClean="0"/>
              <a:pPr/>
              <a:t>4</a:t>
            </a:fld>
            <a:endParaRPr lang="en-US"/>
          </a:p>
        </p:txBody>
      </p:sp>
      <p:pic>
        <p:nvPicPr>
          <p:cNvPr id="4" name="Picture 2" descr="http://www.cosmographica.com/spaceart/assets/forming_planets_w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426720"/>
            <a:ext cx="9174480" cy="642106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89560" y="1127760"/>
            <a:ext cx="3733800" cy="5177123"/>
          </a:xfrm>
          <a:prstGeom prst="rect">
            <a:avLst/>
          </a:prstGeom>
          <a:noFill/>
        </p:spPr>
        <p:txBody>
          <a:bodyPr wrap="square">
            <a:spAutoFit/>
          </a:bodyPr>
          <a:lstStyle/>
          <a:p>
            <a:pPr lvl="0" algn="ctr">
              <a:lnSpc>
                <a:spcPts val="3600"/>
              </a:lnSpc>
            </a:pPr>
            <a:r>
              <a:rPr lang="en-US" sz="3600" b="1" dirty="0" smtClean="0">
                <a:solidFill>
                  <a:prstClr val="white"/>
                </a:solidFill>
                <a:effectLst>
                  <a:glow rad="101600">
                    <a:srgbClr val="000000"/>
                  </a:glow>
                </a:effectLst>
              </a:rPr>
              <a:t>#2</a:t>
            </a:r>
            <a:r>
              <a:rPr lang="en-US" sz="3600" b="1" dirty="0">
                <a:solidFill>
                  <a:prstClr val="white"/>
                </a:solidFill>
                <a:effectLst>
                  <a:glow rad="101600">
                    <a:srgbClr val="000000"/>
                  </a:glow>
                </a:effectLst>
              </a:rPr>
              <a:t>. </a:t>
            </a:r>
            <a:r>
              <a:rPr lang="en-US" sz="3600" b="1" dirty="0" smtClean="0">
                <a:solidFill>
                  <a:prstClr val="white"/>
                </a:solidFill>
              </a:rPr>
              <a:t>Earth: Right </a:t>
            </a:r>
            <a:r>
              <a:rPr lang="en-US" sz="3600" b="1" i="1" dirty="0">
                <a:solidFill>
                  <a:srgbClr val="FFFF00"/>
                </a:solidFill>
              </a:rPr>
              <a:t>p</a:t>
            </a:r>
            <a:r>
              <a:rPr lang="en-US" sz="3600" b="1" i="1" u="sng" dirty="0">
                <a:solidFill>
                  <a:srgbClr val="FFFF00"/>
                </a:solidFill>
              </a:rPr>
              <a:t>lace</a:t>
            </a:r>
            <a:r>
              <a:rPr lang="en-US" sz="3600" b="1" dirty="0">
                <a:solidFill>
                  <a:prstClr val="white"/>
                </a:solidFill>
              </a:rPr>
              <a:t> in Galaxy—too  </a:t>
            </a:r>
            <a:r>
              <a:rPr lang="en-US" sz="3600" b="1" dirty="0">
                <a:solidFill>
                  <a:prstClr val="white"/>
                </a:solidFill>
                <a:effectLst>
                  <a:glow rad="101600">
                    <a:srgbClr val="000000"/>
                  </a:glow>
                </a:effectLst>
              </a:rPr>
              <a:t>near </a:t>
            </a:r>
            <a:r>
              <a:rPr lang="en-US" sz="3600" b="1" dirty="0" smtClean="0">
                <a:solidFill>
                  <a:prstClr val="white"/>
                </a:solidFill>
                <a:effectLst>
                  <a:glow rad="101600">
                    <a:srgbClr val="000000"/>
                  </a:glow>
                </a:effectLst>
              </a:rPr>
              <a:t>the</a:t>
            </a:r>
            <a:br>
              <a:rPr lang="en-US" sz="3600" b="1" dirty="0" smtClean="0">
                <a:solidFill>
                  <a:prstClr val="white"/>
                </a:solidFill>
                <a:effectLst>
                  <a:glow rad="101600">
                    <a:srgbClr val="000000"/>
                  </a:glow>
                </a:effectLst>
              </a:rPr>
            </a:br>
            <a:r>
              <a:rPr lang="en-US" sz="3600" b="1" dirty="0" smtClean="0">
                <a:solidFill>
                  <a:prstClr val="white"/>
                </a:solidFill>
                <a:effectLst>
                  <a:glow rad="101600">
                    <a:srgbClr val="000000"/>
                  </a:glow>
                </a:effectLst>
              </a:rPr>
              <a:t>axis </a:t>
            </a:r>
            <a:r>
              <a:rPr lang="en-US" sz="3600" b="1" dirty="0">
                <a:solidFill>
                  <a:prstClr val="white"/>
                </a:solidFill>
                <a:effectLst>
                  <a:glow rad="101600">
                    <a:srgbClr val="000000"/>
                  </a:glow>
                </a:effectLst>
              </a:rPr>
              <a:t>&amp; </a:t>
            </a:r>
            <a:r>
              <a:rPr lang="en-US" sz="3600" b="1" dirty="0" smtClean="0">
                <a:solidFill>
                  <a:prstClr val="white"/>
                </a:solidFill>
                <a:effectLst>
                  <a:glow rad="101600">
                    <a:srgbClr val="000000"/>
                  </a:glow>
                </a:effectLst>
              </a:rPr>
              <a:t>there’s </a:t>
            </a:r>
            <a:br>
              <a:rPr lang="en-US" sz="3600" b="1" dirty="0" smtClean="0">
                <a:solidFill>
                  <a:prstClr val="white"/>
                </a:solidFill>
                <a:effectLst>
                  <a:glow rad="101600">
                    <a:srgbClr val="000000"/>
                  </a:glow>
                </a:effectLst>
              </a:rPr>
            </a:br>
            <a:r>
              <a:rPr lang="en-US" sz="3600" b="1" dirty="0" smtClean="0">
                <a:solidFill>
                  <a:prstClr val="white"/>
                </a:solidFill>
                <a:effectLst>
                  <a:glow rad="101600">
                    <a:srgbClr val="000000"/>
                  </a:glow>
                </a:effectLst>
              </a:rPr>
              <a:t>too </a:t>
            </a:r>
            <a:r>
              <a:rPr lang="en-US" sz="3600" b="1" dirty="0">
                <a:solidFill>
                  <a:prstClr val="white"/>
                </a:solidFill>
                <a:effectLst>
                  <a:glow rad="101600">
                    <a:srgbClr val="000000"/>
                  </a:glow>
                </a:effectLst>
              </a:rPr>
              <a:t>many </a:t>
            </a:r>
            <a:r>
              <a:rPr lang="en-US" sz="3600" b="1" dirty="0" smtClean="0">
                <a:solidFill>
                  <a:prstClr val="white"/>
                </a:solidFill>
                <a:effectLst>
                  <a:glow rad="101600">
                    <a:srgbClr val="000000"/>
                  </a:glow>
                </a:effectLst>
              </a:rPr>
              <a:t/>
            </a:r>
            <a:br>
              <a:rPr lang="en-US" sz="3600" b="1" dirty="0" smtClean="0">
                <a:solidFill>
                  <a:prstClr val="white"/>
                </a:solidFill>
                <a:effectLst>
                  <a:glow rad="101600">
                    <a:srgbClr val="000000"/>
                  </a:glow>
                </a:effectLst>
              </a:rPr>
            </a:br>
            <a:r>
              <a:rPr lang="en-US" sz="3600" b="1" dirty="0" smtClean="0">
                <a:solidFill>
                  <a:prstClr val="white"/>
                </a:solidFill>
                <a:effectLst>
                  <a:glow rad="101600">
                    <a:srgbClr val="000000"/>
                  </a:glow>
                </a:effectLst>
              </a:rPr>
              <a:t>horrific</a:t>
            </a:r>
            <a:br>
              <a:rPr lang="en-US" sz="3600" b="1" dirty="0" smtClean="0">
                <a:solidFill>
                  <a:prstClr val="white"/>
                </a:solidFill>
                <a:effectLst>
                  <a:glow rad="101600">
                    <a:srgbClr val="000000"/>
                  </a:glow>
                </a:effectLst>
              </a:rPr>
            </a:br>
            <a:r>
              <a:rPr lang="en-US" sz="3600" b="1" dirty="0" smtClean="0">
                <a:solidFill>
                  <a:prstClr val="white"/>
                </a:solidFill>
                <a:effectLst>
                  <a:glow rad="101600">
                    <a:srgbClr val="000000"/>
                  </a:glow>
                </a:effectLst>
              </a:rPr>
              <a:t> events</a:t>
            </a:r>
            <a:br>
              <a:rPr lang="en-US" sz="3600" b="1" dirty="0" smtClean="0">
                <a:solidFill>
                  <a:prstClr val="white"/>
                </a:solidFill>
                <a:effectLst>
                  <a:glow rad="101600">
                    <a:srgbClr val="000000"/>
                  </a:glow>
                </a:effectLst>
              </a:rPr>
            </a:br>
            <a:r>
              <a:rPr lang="en-US" sz="2400" b="1" dirty="0" smtClean="0">
                <a:solidFill>
                  <a:prstClr val="white"/>
                </a:solidFill>
                <a:effectLst>
                  <a:glow rad="101600">
                    <a:srgbClr val="000000"/>
                  </a:glow>
                </a:effectLst>
              </a:rPr>
              <a:t/>
            </a:r>
            <a:br>
              <a:rPr lang="en-US" sz="2400" b="1" dirty="0" smtClean="0">
                <a:solidFill>
                  <a:prstClr val="white"/>
                </a:solidFill>
                <a:effectLst>
                  <a:glow rad="101600">
                    <a:srgbClr val="000000"/>
                  </a:glow>
                </a:effectLst>
              </a:rPr>
            </a:br>
            <a:r>
              <a:rPr lang="en-US" sz="3600" b="1" dirty="0" smtClean="0">
                <a:solidFill>
                  <a:prstClr val="white"/>
                </a:solidFill>
                <a:effectLst>
                  <a:glow rad="101600">
                    <a:srgbClr val="000000"/>
                  </a:glow>
                </a:effectLst>
              </a:rPr>
              <a:t>like</a:t>
            </a:r>
            <a:br>
              <a:rPr lang="en-US" sz="3600" b="1" dirty="0" smtClean="0">
                <a:solidFill>
                  <a:prstClr val="white"/>
                </a:solidFill>
                <a:effectLst>
                  <a:glow rad="101600">
                    <a:srgbClr val="000000"/>
                  </a:glow>
                </a:effectLst>
              </a:rPr>
            </a:br>
            <a:r>
              <a:rPr lang="en-US" sz="3600" b="1" dirty="0" smtClean="0">
                <a:solidFill>
                  <a:prstClr val="white"/>
                </a:solidFill>
                <a:effectLst>
                  <a:glow rad="101600">
                    <a:srgbClr val="000000"/>
                  </a:glow>
                </a:effectLst>
              </a:rPr>
              <a:t>Black</a:t>
            </a:r>
            <a:br>
              <a:rPr lang="en-US" sz="3600" b="1" dirty="0" smtClean="0">
                <a:solidFill>
                  <a:prstClr val="white"/>
                </a:solidFill>
                <a:effectLst>
                  <a:glow rad="101600">
                    <a:srgbClr val="000000"/>
                  </a:glow>
                </a:effectLst>
              </a:rPr>
            </a:br>
            <a:r>
              <a:rPr lang="en-US" sz="3600" b="1" dirty="0" smtClean="0">
                <a:solidFill>
                  <a:prstClr val="white"/>
                </a:solidFill>
                <a:effectLst>
                  <a:glow rad="101600">
                    <a:srgbClr val="000000"/>
                  </a:glow>
                </a:effectLst>
              </a:rPr>
              <a:t> Holes !</a:t>
            </a:r>
            <a:endParaRPr lang="en-US" sz="3600" b="1" dirty="0">
              <a:solidFill>
                <a:prstClr val="white"/>
              </a:solidFill>
              <a:effectLst>
                <a:glow rad="101600">
                  <a:srgbClr val="000000"/>
                </a:glow>
              </a:effectLst>
            </a:endParaRPr>
          </a:p>
        </p:txBody>
      </p:sp>
      <p:sp>
        <p:nvSpPr>
          <p:cNvPr id="6" name="TextBox 5"/>
          <p:cNvSpPr txBox="1"/>
          <p:nvPr/>
        </p:nvSpPr>
        <p:spPr>
          <a:xfrm>
            <a:off x="456432" y="228600"/>
            <a:ext cx="8291898" cy="646331"/>
          </a:xfrm>
          <a:prstGeom prst="rect">
            <a:avLst/>
          </a:prstGeom>
          <a:noFill/>
        </p:spPr>
        <p:txBody>
          <a:bodyPr wrap="none" rtlCol="0">
            <a:prstTxWarp prst="textPlain">
              <a:avLst/>
            </a:prstTxWarp>
            <a:spAutoFit/>
          </a:bodyPr>
          <a:lstStyle/>
          <a:p>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rPr>
              <a:t>Evidence for God from Design</a:t>
            </a:r>
            <a:endParaRPr lang="en-US" sz="36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endParaRPr>
          </a:p>
        </p:txBody>
      </p:sp>
    </p:spTree>
    <p:extLst>
      <p:ext uri="{BB962C8B-B14F-4D97-AF65-F5344CB8AC3E}">
        <p14:creationId xmlns:p14="http://schemas.microsoft.com/office/powerpoint/2010/main" val="14286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957AE8-6A15-48B2-9276-D504D368CD11}" type="slidenum">
              <a:rPr lang="en-US" smtClean="0"/>
              <a:pPr/>
              <a:t>5</a:t>
            </a:fld>
            <a:endParaRPr lang="en-US"/>
          </a:p>
        </p:txBody>
      </p:sp>
      <p:pic>
        <p:nvPicPr>
          <p:cNvPr id="3074" name="Picture 2" descr="http://listverse.wpengine.netdna-cdn.com/wp-content/uploads/2013/05/coRot7bhotside3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61450" cy="6324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00195" y="1338336"/>
            <a:ext cx="6604372" cy="1554272"/>
          </a:xfrm>
          <a:prstGeom prst="rect">
            <a:avLst/>
          </a:prstGeom>
          <a:noFill/>
        </p:spPr>
        <p:txBody>
          <a:bodyPr wrap="none" rtlCol="0">
            <a:spAutoFit/>
          </a:bodyPr>
          <a:lstStyle/>
          <a:p>
            <a:pPr algn="ctr">
              <a:lnSpc>
                <a:spcPts val="3800"/>
              </a:lnSpc>
            </a:pPr>
            <a:r>
              <a:rPr lang="en-US" sz="3600" b="1" dirty="0" smtClean="0">
                <a:solidFill>
                  <a:schemeClr val="bg1"/>
                </a:solidFill>
                <a:effectLst>
                  <a:glow rad="101600">
                    <a:srgbClr val="000000"/>
                  </a:glow>
                </a:effectLst>
              </a:rPr>
              <a:t>#3. Right </a:t>
            </a:r>
            <a:r>
              <a:rPr lang="en-US" sz="3600" b="1" i="1" dirty="0" smtClean="0">
                <a:solidFill>
                  <a:srgbClr val="FFFFFF"/>
                </a:solidFill>
                <a:effectLst>
                  <a:glow rad="101600">
                    <a:srgbClr val="000000"/>
                  </a:glow>
                </a:effectLst>
              </a:rPr>
              <a:t>kind</a:t>
            </a:r>
            <a:r>
              <a:rPr lang="en-US" sz="3600" b="1" dirty="0" smtClean="0">
                <a:solidFill>
                  <a:srgbClr val="FFFFFF"/>
                </a:solidFill>
                <a:effectLst>
                  <a:glow rad="101600">
                    <a:srgbClr val="000000"/>
                  </a:glow>
                </a:effectLst>
              </a:rPr>
              <a:t> </a:t>
            </a:r>
            <a:r>
              <a:rPr lang="en-US" sz="3600" b="1" dirty="0" smtClean="0">
                <a:solidFill>
                  <a:schemeClr val="bg1"/>
                </a:solidFill>
                <a:effectLst>
                  <a:glow rad="101600">
                    <a:srgbClr val="000000"/>
                  </a:glow>
                </a:effectLst>
              </a:rPr>
              <a:t>of </a:t>
            </a:r>
            <a:r>
              <a:rPr lang="en-US" sz="3600" b="1" i="1" u="sng" dirty="0" smtClean="0">
                <a:solidFill>
                  <a:srgbClr val="FFFF00"/>
                </a:solidFill>
                <a:effectLst>
                  <a:glow rad="101600">
                    <a:srgbClr val="000000"/>
                  </a:glow>
                </a:effectLst>
              </a:rPr>
              <a:t>Star</a:t>
            </a:r>
            <a:r>
              <a:rPr lang="en-US" sz="3600" b="1" dirty="0" smtClean="0">
                <a:solidFill>
                  <a:schemeClr val="bg1"/>
                </a:solidFill>
                <a:effectLst>
                  <a:glow rad="101600">
                    <a:srgbClr val="000000"/>
                  </a:glow>
                </a:effectLst>
              </a:rPr>
              <a:t>— for Earth: </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½ hotter &amp; all water is vaporized.</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½ colder and all water is frozen.</a:t>
            </a:r>
            <a:endParaRPr lang="en-US" sz="3600" b="1" dirty="0">
              <a:solidFill>
                <a:schemeClr val="bg1"/>
              </a:solidFill>
              <a:effectLst>
                <a:glow rad="101600">
                  <a:srgbClr val="000000"/>
                </a:glow>
              </a:effectLst>
            </a:endParaRPr>
          </a:p>
        </p:txBody>
      </p:sp>
      <p:sp>
        <p:nvSpPr>
          <p:cNvPr id="6" name="TextBox 5"/>
          <p:cNvSpPr txBox="1"/>
          <p:nvPr/>
        </p:nvSpPr>
        <p:spPr>
          <a:xfrm>
            <a:off x="456432" y="228600"/>
            <a:ext cx="8291898" cy="646331"/>
          </a:xfrm>
          <a:prstGeom prst="rect">
            <a:avLst/>
          </a:prstGeom>
          <a:noFill/>
        </p:spPr>
        <p:txBody>
          <a:bodyPr wrap="none" rtlCol="0">
            <a:prstTxWarp prst="textPlain">
              <a:avLst/>
            </a:prstTxWarp>
            <a:spAutoFit/>
          </a:bodyPr>
          <a:lstStyle/>
          <a:p>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rPr>
              <a:t>Evidence for God from Design</a:t>
            </a:r>
            <a:endParaRPr lang="en-US" sz="36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endParaRPr>
          </a:p>
        </p:txBody>
      </p:sp>
    </p:spTree>
    <p:extLst>
      <p:ext uri="{BB962C8B-B14F-4D97-AF65-F5344CB8AC3E}">
        <p14:creationId xmlns:p14="http://schemas.microsoft.com/office/powerpoint/2010/main" val="226797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inkling Universe.gif"/>
          <p:cNvPicPr>
            <a:picLocks noChangeAspect="1"/>
          </p:cNvPicPr>
          <p:nvPr/>
        </p:nvPicPr>
        <p:blipFill>
          <a:blip r:embed="rId3" cstate="print"/>
          <a:stretch>
            <a:fillRect/>
          </a:stretch>
        </p:blipFill>
        <p:spPr>
          <a:xfrm>
            <a:off x="0" y="0"/>
            <a:ext cx="9144001" cy="6862512"/>
          </a:xfrm>
          <a:prstGeom prst="rect">
            <a:avLst/>
          </a:prstGeom>
          <a:effectLst>
            <a:softEdge rad="317500"/>
          </a:effectLst>
        </p:spPr>
      </p:pic>
      <p:pic>
        <p:nvPicPr>
          <p:cNvPr id="8" name="Picture 7" descr="sun_flared_wht.gif"/>
          <p:cNvPicPr>
            <a:picLocks noChangeAspect="1"/>
          </p:cNvPicPr>
          <p:nvPr/>
        </p:nvPicPr>
        <p:blipFill>
          <a:blip r:embed="rId4" cstate="print">
            <a:clrChange>
              <a:clrFrom>
                <a:srgbClr val="020200"/>
              </a:clrFrom>
              <a:clrTo>
                <a:srgbClr val="020200">
                  <a:alpha val="0"/>
                </a:srgbClr>
              </a:clrTo>
            </a:clrChange>
          </a:blip>
          <a:stretch>
            <a:fillRect/>
          </a:stretch>
        </p:blipFill>
        <p:spPr>
          <a:xfrm>
            <a:off x="4907564" y="-28130"/>
            <a:ext cx="3840766" cy="3840766"/>
          </a:xfrm>
          <a:prstGeom prst="rect">
            <a:avLst/>
          </a:prstGeom>
        </p:spPr>
      </p:pic>
      <p:sp>
        <p:nvSpPr>
          <p:cNvPr id="2" name="Slide Number Placeholder 1"/>
          <p:cNvSpPr>
            <a:spLocks noGrp="1"/>
          </p:cNvSpPr>
          <p:nvPr>
            <p:ph type="sldNum" sz="quarter" idx="12"/>
          </p:nvPr>
        </p:nvSpPr>
        <p:spPr/>
        <p:txBody>
          <a:bodyPr/>
          <a:lstStyle/>
          <a:p>
            <a:fld id="{97957AE8-6A15-48B2-9276-D504D368CD11}" type="slidenum">
              <a:rPr lang="en-US" smtClean="0"/>
              <a:pPr/>
              <a:t>6</a:t>
            </a:fld>
            <a:endParaRPr lang="en-US"/>
          </a:p>
        </p:txBody>
      </p:sp>
      <p:sp>
        <p:nvSpPr>
          <p:cNvPr id="3" name="TextBox 2"/>
          <p:cNvSpPr txBox="1"/>
          <p:nvPr/>
        </p:nvSpPr>
        <p:spPr>
          <a:xfrm>
            <a:off x="456432" y="228600"/>
            <a:ext cx="8291898" cy="646331"/>
          </a:xfrm>
          <a:prstGeom prst="rect">
            <a:avLst/>
          </a:prstGeom>
          <a:noFill/>
        </p:spPr>
        <p:txBody>
          <a:bodyPr wrap="none" rtlCol="0">
            <a:prstTxWarp prst="textPlain">
              <a:avLst/>
            </a:prstTxWarp>
            <a:spAutoFit/>
          </a:bodyPr>
          <a:lstStyle/>
          <a:p>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rPr>
              <a:t>Evidence for God from Design</a:t>
            </a:r>
            <a:endParaRPr lang="en-US" sz="36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endParaRPr>
          </a:p>
        </p:txBody>
      </p:sp>
      <p:sp>
        <p:nvSpPr>
          <p:cNvPr id="5" name="Rectangle 4"/>
          <p:cNvSpPr/>
          <p:nvPr/>
        </p:nvSpPr>
        <p:spPr>
          <a:xfrm>
            <a:off x="152400" y="3021994"/>
            <a:ext cx="7391400" cy="3503523"/>
          </a:xfrm>
          <a:prstGeom prst="rect">
            <a:avLst/>
          </a:prstGeom>
          <a:noFill/>
        </p:spPr>
        <p:txBody>
          <a:bodyPr wrap="square">
            <a:spAutoFit/>
          </a:bodyPr>
          <a:lstStyle/>
          <a:p>
            <a:pPr>
              <a:lnSpc>
                <a:spcPts val="3800"/>
              </a:lnSpc>
            </a:pPr>
            <a:r>
              <a:rPr lang="en-US" sz="3600" b="1" dirty="0" smtClean="0">
                <a:solidFill>
                  <a:schemeClr val="bg1"/>
                </a:solidFill>
                <a:effectLst>
                  <a:glow rad="101600">
                    <a:srgbClr val="000000"/>
                  </a:glow>
                </a:effectLst>
              </a:rPr>
              <a:t>#4</a:t>
            </a:r>
            <a:r>
              <a:rPr lang="en-US" sz="3600" b="1" dirty="0">
                <a:solidFill>
                  <a:schemeClr val="bg1"/>
                </a:solidFill>
                <a:effectLst>
                  <a:glow rad="101600">
                    <a:srgbClr val="000000"/>
                  </a:glow>
                </a:effectLst>
              </a:rPr>
              <a:t>. </a:t>
            </a:r>
            <a:r>
              <a:rPr lang="en-US" sz="3600" b="1" dirty="0">
                <a:solidFill>
                  <a:schemeClr val="bg1"/>
                </a:solidFill>
              </a:rPr>
              <a:t>Earth </a:t>
            </a:r>
            <a:r>
              <a:rPr lang="en-US" sz="3600" b="1" dirty="0" smtClean="0">
                <a:solidFill>
                  <a:schemeClr val="bg1"/>
                </a:solidFill>
              </a:rPr>
              <a:t>     </a:t>
            </a:r>
            <a:r>
              <a:rPr lang="en-US" sz="3600" b="1" i="1" dirty="0" smtClean="0">
                <a:solidFill>
                  <a:srgbClr val="FFFF00"/>
                </a:solidFill>
                <a:effectLst>
                  <a:glow rad="101600">
                    <a:srgbClr val="000000"/>
                  </a:glow>
                  <a:outerShdw blurRad="38100" dist="38100" dir="2700000" algn="tl">
                    <a:srgbClr val="000000">
                      <a:alpha val="43137"/>
                    </a:srgbClr>
                  </a:outerShdw>
                </a:effectLst>
              </a:rPr>
              <a:t>Right Spin</a:t>
            </a:r>
            <a:r>
              <a:rPr lang="en-US" sz="3600" b="1" dirty="0" smtClean="0">
                <a:solidFill>
                  <a:srgbClr val="FFFF00"/>
                </a:solidFill>
                <a:effectLst>
                  <a:outerShdw blurRad="38100" dist="38100" dir="2700000" algn="tl">
                    <a:srgbClr val="000000">
                      <a:alpha val="43137"/>
                    </a:srgbClr>
                  </a:outerShdw>
                </a:effectLst>
              </a:rPr>
              <a:t> </a:t>
            </a:r>
            <a:r>
              <a:rPr lang="en-US" sz="3600" b="1" dirty="0">
                <a:solidFill>
                  <a:schemeClr val="bg1"/>
                </a:solidFill>
                <a:effectLst>
                  <a:glow rad="101600">
                    <a:srgbClr val="000000"/>
                  </a:glow>
                </a:effectLst>
              </a:rPr>
              <a:t>on </a:t>
            </a:r>
            <a:r>
              <a:rPr lang="en-US" sz="3600" b="1" dirty="0" smtClean="0">
                <a:solidFill>
                  <a:schemeClr val="bg1"/>
                </a:solidFill>
                <a:effectLst>
                  <a:glow rad="101600">
                    <a:srgbClr val="000000"/>
                  </a:glow>
                </a:effectLst>
              </a:rPr>
              <a:t>Axis.</a:t>
            </a:r>
            <a:br>
              <a:rPr lang="en-US" sz="3600" b="1" dirty="0" smtClean="0">
                <a:solidFill>
                  <a:schemeClr val="bg1"/>
                </a:solidFill>
                <a:effectLst>
                  <a:glow rad="101600">
                    <a:srgbClr val="000000"/>
                  </a:glow>
                </a:effectLst>
              </a:rPr>
            </a:br>
            <a:endParaRPr lang="en-US" sz="3600" b="1" dirty="0" smtClean="0">
              <a:solidFill>
                <a:schemeClr val="bg1"/>
              </a:solidFill>
              <a:effectLst>
                <a:glow rad="101600">
                  <a:srgbClr val="000000"/>
                </a:glow>
              </a:effectLst>
            </a:endParaRPr>
          </a:p>
          <a:p>
            <a:pPr>
              <a:lnSpc>
                <a:spcPts val="3800"/>
              </a:lnSpc>
            </a:pPr>
            <a:r>
              <a:rPr lang="en-US" sz="3600" b="1" dirty="0" smtClean="0">
                <a:solidFill>
                  <a:schemeClr val="bg1"/>
                </a:solidFill>
                <a:effectLst>
                  <a:glow rad="101600">
                    <a:srgbClr val="000000"/>
                  </a:glow>
                </a:effectLst>
              </a:rPr>
              <a:t>Currently </a:t>
            </a:r>
            <a:r>
              <a:rPr lang="en-US" sz="3600" b="1" dirty="0">
                <a:solidFill>
                  <a:schemeClr val="bg1"/>
                </a:solidFill>
                <a:effectLst>
                  <a:glow rad="101600">
                    <a:srgbClr val="000000"/>
                  </a:glow>
                </a:effectLst>
              </a:rPr>
              <a:t>1,000 MPH &amp; </a:t>
            </a:r>
            <a:r>
              <a:rPr lang="en-US" sz="3600" b="1" dirty="0" smtClean="0">
                <a:solidFill>
                  <a:schemeClr val="bg1"/>
                </a:solidFill>
                <a:effectLst>
                  <a:glow rad="101600">
                    <a:srgbClr val="000000"/>
                  </a:glow>
                </a:effectLst>
              </a:rPr>
              <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93 million miles from </a:t>
            </a:r>
            <a:r>
              <a:rPr lang="en-US" sz="3600" b="1" dirty="0">
                <a:solidFill>
                  <a:schemeClr val="bg1"/>
                </a:solidFill>
                <a:effectLst>
                  <a:glow rad="101600">
                    <a:srgbClr val="000000"/>
                  </a:glow>
                </a:effectLst>
              </a:rPr>
              <a:t>sun.</a:t>
            </a:r>
            <a:br>
              <a:rPr lang="en-US" sz="3600" b="1" dirty="0">
                <a:solidFill>
                  <a:schemeClr val="bg1"/>
                </a:solidFill>
                <a:effectLst>
                  <a:glow rad="101600">
                    <a:srgbClr val="000000"/>
                  </a:glow>
                </a:effectLst>
              </a:rPr>
            </a:br>
            <a:endParaRPr lang="en-US" sz="3600" b="1" dirty="0" smtClean="0">
              <a:solidFill>
                <a:schemeClr val="bg1"/>
              </a:solidFill>
              <a:effectLst>
                <a:glow rad="101600">
                  <a:srgbClr val="000000"/>
                </a:glow>
              </a:effectLst>
            </a:endParaRPr>
          </a:p>
          <a:p>
            <a:pPr>
              <a:lnSpc>
                <a:spcPts val="3800"/>
              </a:lnSpc>
            </a:pPr>
            <a:r>
              <a:rPr lang="en-US" sz="3600" b="1" dirty="0" smtClean="0">
                <a:solidFill>
                  <a:schemeClr val="bg1"/>
                </a:solidFill>
                <a:effectLst>
                  <a:glow rad="101600">
                    <a:srgbClr val="000000"/>
                  </a:glow>
                </a:effectLst>
              </a:rPr>
              <a:t>Faster         — or slower rotation</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and </a:t>
            </a:r>
            <a:r>
              <a:rPr lang="en-US" sz="3600" b="1" dirty="0">
                <a:solidFill>
                  <a:schemeClr val="bg1"/>
                </a:solidFill>
                <a:effectLst>
                  <a:glow rad="101600">
                    <a:srgbClr val="000000"/>
                  </a:glow>
                </a:effectLst>
              </a:rPr>
              <a:t>we’d “</a:t>
            </a:r>
            <a:r>
              <a:rPr lang="en-US" sz="3600" b="1" i="1" dirty="0" smtClean="0">
                <a:solidFill>
                  <a:srgbClr val="FF0000"/>
                </a:solidFill>
                <a:effectLst>
                  <a:glow rad="139700">
                    <a:srgbClr val="FFFFFF"/>
                  </a:glow>
                  <a:outerShdw blurRad="38100" dist="38100" dir="2700000" algn="tl">
                    <a:srgbClr val="000000">
                      <a:alpha val="43137"/>
                    </a:srgbClr>
                  </a:outerShdw>
                </a:effectLst>
              </a:rPr>
              <a:t>cook</a:t>
            </a:r>
            <a:r>
              <a:rPr lang="en-US" sz="3600" b="1" dirty="0">
                <a:solidFill>
                  <a:schemeClr val="bg1"/>
                </a:solidFill>
                <a:effectLst>
                  <a:glow rad="101600">
                    <a:srgbClr val="000000"/>
                  </a:glow>
                </a:effectLst>
              </a:rPr>
              <a:t>”</a:t>
            </a:r>
            <a:r>
              <a:rPr lang="en-US" sz="3600" b="1" dirty="0" smtClean="0">
                <a:solidFill>
                  <a:schemeClr val="bg1"/>
                </a:solidFill>
                <a:effectLst>
                  <a:glow rad="101600">
                    <a:srgbClr val="000000"/>
                  </a:glow>
                  <a:outerShdw blurRad="38100" dist="38100" dir="2700000" algn="tl">
                    <a:srgbClr val="000000">
                      <a:alpha val="43137"/>
                    </a:srgbClr>
                  </a:outerShdw>
                </a:effectLst>
              </a:rPr>
              <a:t> </a:t>
            </a:r>
            <a:r>
              <a:rPr lang="en-US" sz="3600" b="1" dirty="0">
                <a:solidFill>
                  <a:schemeClr val="bg1"/>
                </a:solidFill>
                <a:effectLst>
                  <a:glow rad="101600">
                    <a:srgbClr val="000000"/>
                  </a:glow>
                </a:effectLst>
              </a:rPr>
              <a:t>or </a:t>
            </a:r>
            <a:r>
              <a:rPr lang="en-US" sz="3600" b="1" dirty="0" smtClean="0">
                <a:solidFill>
                  <a:schemeClr val="bg1"/>
                </a:solidFill>
                <a:effectLst>
                  <a:glow rad="101600">
                    <a:srgbClr val="000000"/>
                  </a:glow>
                </a:effectLst>
              </a:rPr>
              <a:t>“</a:t>
            </a:r>
            <a:r>
              <a:rPr lang="en-US" sz="3600" b="1" i="1" dirty="0">
                <a:solidFill>
                  <a:srgbClr val="FF0000"/>
                </a:solidFill>
                <a:effectLst>
                  <a:glow rad="139700">
                    <a:srgbClr val="FFFFFF"/>
                  </a:glow>
                  <a:outerShdw blurRad="38100" dist="38100" dir="2700000" algn="tl">
                    <a:srgbClr val="000000">
                      <a:alpha val="43137"/>
                    </a:srgbClr>
                  </a:outerShdw>
                </a:effectLst>
              </a:rPr>
              <a:t>cook</a:t>
            </a:r>
            <a:r>
              <a:rPr lang="en-US" sz="3600" b="1" dirty="0" smtClean="0">
                <a:solidFill>
                  <a:schemeClr val="bg1"/>
                </a:solidFill>
                <a:effectLst>
                  <a:glow rad="101600">
                    <a:srgbClr val="000000"/>
                  </a:glow>
                </a:effectLst>
              </a:rPr>
              <a:t> </a:t>
            </a:r>
            <a:r>
              <a:rPr lang="en-US" sz="3200" b="1" i="1" dirty="0" smtClean="0">
                <a:solidFill>
                  <a:schemeClr val="bg1"/>
                </a:solidFill>
                <a:effectLst>
                  <a:glow rad="101600">
                    <a:srgbClr val="000000"/>
                  </a:glow>
                </a:effectLst>
              </a:rPr>
              <a:t>then</a:t>
            </a:r>
            <a:r>
              <a:rPr lang="en-US" sz="3200" b="1" dirty="0" smtClean="0">
                <a:solidFill>
                  <a:schemeClr val="bg1"/>
                </a:solidFill>
                <a:effectLst>
                  <a:glow rad="101600">
                    <a:srgbClr val="000000"/>
                  </a:glow>
                </a:effectLst>
              </a:rPr>
              <a:t> </a:t>
            </a:r>
            <a:r>
              <a:rPr lang="en-US" sz="3600" b="1" i="1" dirty="0" smtClean="0">
                <a:solidFill>
                  <a:schemeClr val="tx2">
                    <a:lumMod val="40000"/>
                    <a:lumOff val="60000"/>
                  </a:schemeClr>
                </a:solidFill>
                <a:effectLst>
                  <a:glow rad="139700">
                    <a:srgbClr val="FFFFFF"/>
                  </a:glow>
                  <a:outerShdw blurRad="38100" dist="38100" dir="2700000" algn="tl">
                    <a:srgbClr val="000000">
                      <a:alpha val="43137"/>
                    </a:srgbClr>
                  </a:outerShdw>
                </a:effectLst>
              </a:rPr>
              <a:t>freeze</a:t>
            </a:r>
            <a:r>
              <a:rPr lang="en-US" sz="3600" b="1" dirty="0" smtClean="0">
                <a:solidFill>
                  <a:schemeClr val="bg1"/>
                </a:solidFill>
                <a:effectLst>
                  <a:glow rad="101600">
                    <a:srgbClr val="000000"/>
                  </a:glow>
                </a:effectLst>
              </a:rPr>
              <a:t>.” </a:t>
            </a:r>
            <a:endParaRPr lang="en-US" sz="3600" b="1" dirty="0">
              <a:solidFill>
                <a:schemeClr val="bg1"/>
              </a:solidFill>
              <a:effectLst>
                <a:glow rad="101600">
                  <a:srgbClr val="000000"/>
                </a:glow>
              </a:effectLst>
            </a:endParaRPr>
          </a:p>
        </p:txBody>
      </p:sp>
      <p:pic>
        <p:nvPicPr>
          <p:cNvPr id="9" name="Picture 8"/>
          <p:cNvPicPr>
            <a:picLocks noChangeAspect="1"/>
          </p:cNvPicPr>
          <p:nvPr/>
        </p:nvPicPr>
        <p:blipFill>
          <a:blip r:embed="rId5">
            <a:lum bright="30000"/>
            <a:extLst>
              <a:ext uri="{28A0092B-C50C-407E-A947-70E740481C1C}">
                <a14:useLocalDpi xmlns:a14="http://schemas.microsoft.com/office/drawing/2010/main" val="0"/>
              </a:ext>
            </a:extLst>
          </a:blip>
          <a:stretch>
            <a:fillRect/>
          </a:stretch>
        </p:blipFill>
        <p:spPr>
          <a:xfrm>
            <a:off x="1762383" y="3012829"/>
            <a:ext cx="457201" cy="457201"/>
          </a:xfrm>
          <a:prstGeom prst="rect">
            <a:avLst/>
          </a:prstGeom>
        </p:spPr>
      </p:pic>
      <p:pic>
        <p:nvPicPr>
          <p:cNvPr id="11" name="Picture 10"/>
          <p:cNvPicPr>
            <a:picLocks noChangeAspect="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514952" y="5455919"/>
            <a:ext cx="567515" cy="567515"/>
          </a:xfrm>
          <a:prstGeom prst="rect">
            <a:avLst/>
          </a:prstGeom>
        </p:spPr>
      </p:pic>
    </p:spTree>
    <p:extLst>
      <p:ext uri="{BB962C8B-B14F-4D97-AF65-F5344CB8AC3E}">
        <p14:creationId xmlns:p14="http://schemas.microsoft.com/office/powerpoint/2010/main" val="42932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anim calcmode="lin" valueType="num">
                                      <p:cBhvr>
                                        <p:cTn id="18" dur="5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9"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anim calcmode="lin" valueType="num">
                                      <p:cBhvr>
                                        <p:cTn id="25" dur="5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6" dur="500" fill="hold"/>
                                        <p:tgtEl>
                                          <p:spTgt spid="5">
                                            <p:txEl>
                                              <p:pRg st="2" end="2"/>
                                            </p:txEl>
                                          </p:spTgt>
                                        </p:tgtEl>
                                        <p:attrNameLst>
                                          <p:attrName>ppt_h</p:attrName>
                                        </p:attrNameLst>
                                      </p:cBhvr>
                                      <p:tavLst>
                                        <p:tav tm="0">
                                          <p:val>
                                            <p:strVal val="#ppt_h"/>
                                          </p:val>
                                        </p:tav>
                                        <p:tav tm="100000">
                                          <p:val>
                                            <p:strVal val="#ppt_h"/>
                                          </p:val>
                                        </p:tav>
                                      </p:tavLst>
                                    </p:anim>
                                  </p:childTnLst>
                                </p:cTn>
                              </p:par>
                              <p:par>
                                <p:cTn id="27" presetID="49" presetClass="entr" presetSubtype="0" decel="10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copertinedvd.org/copertine-dvd-file/M/meteor_storm.jpg"/>
          <p:cNvPicPr>
            <a:picLocks noChangeAspect="1" noChangeArrowheads="1"/>
          </p:cNvPicPr>
          <p:nvPr/>
        </p:nvPicPr>
        <p:blipFill rotWithShape="1">
          <a:blip r:embed="rId2">
            <a:extLst>
              <a:ext uri="{28A0092B-C50C-407E-A947-70E740481C1C}">
                <a14:useLocalDpi xmlns:a14="http://schemas.microsoft.com/office/drawing/2010/main" val="0"/>
              </a:ext>
            </a:extLst>
          </a:blip>
          <a:srcRect l="52336" t="13559" b="5085"/>
          <a:stretch/>
        </p:blipFill>
        <p:spPr bwMode="auto">
          <a:xfrm>
            <a:off x="0" y="168538"/>
            <a:ext cx="9110662" cy="66751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7957AE8-6A15-48B2-9276-D504D368CD11}" type="slidenum">
              <a:rPr lang="en-US" smtClean="0"/>
              <a:pPr/>
              <a:t>7</a:t>
            </a:fld>
            <a:endParaRPr lang="en-US"/>
          </a:p>
        </p:txBody>
      </p:sp>
      <p:sp>
        <p:nvSpPr>
          <p:cNvPr id="3" name="TextBox 2"/>
          <p:cNvSpPr txBox="1"/>
          <p:nvPr/>
        </p:nvSpPr>
        <p:spPr>
          <a:xfrm>
            <a:off x="456432" y="228600"/>
            <a:ext cx="8291898" cy="646331"/>
          </a:xfrm>
          <a:prstGeom prst="rect">
            <a:avLst/>
          </a:prstGeom>
          <a:noFill/>
        </p:spPr>
        <p:txBody>
          <a:bodyPr wrap="none" rtlCol="0">
            <a:prstTxWarp prst="textPlain">
              <a:avLst/>
            </a:prstTxWarp>
            <a:spAutoFit/>
          </a:bodyPr>
          <a:lstStyle/>
          <a:p>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rPr>
              <a:t>Evidence for God from Design</a:t>
            </a:r>
            <a:endParaRPr lang="en-US" sz="36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endParaRPr>
          </a:p>
        </p:txBody>
      </p:sp>
      <p:sp>
        <p:nvSpPr>
          <p:cNvPr id="7" name="TextBox 6"/>
          <p:cNvSpPr txBox="1"/>
          <p:nvPr/>
        </p:nvSpPr>
        <p:spPr>
          <a:xfrm>
            <a:off x="228600" y="4419600"/>
            <a:ext cx="5999019" cy="1067023"/>
          </a:xfrm>
          <a:prstGeom prst="rect">
            <a:avLst/>
          </a:prstGeom>
          <a:noFill/>
        </p:spPr>
        <p:txBody>
          <a:bodyPr wrap="square" rtlCol="0">
            <a:spAutoFit/>
          </a:bodyPr>
          <a:lstStyle/>
          <a:p>
            <a:pPr>
              <a:lnSpc>
                <a:spcPts val="3800"/>
              </a:lnSpc>
            </a:pPr>
            <a:r>
              <a:rPr lang="en-US" sz="3600" b="1" dirty="0" smtClean="0">
                <a:solidFill>
                  <a:schemeClr val="bg1"/>
                </a:solidFill>
                <a:effectLst>
                  <a:glow rad="228600">
                    <a:srgbClr val="000000"/>
                  </a:glow>
                </a:effectLst>
              </a:rPr>
              <a:t>#5. Right </a:t>
            </a:r>
            <a:r>
              <a:rPr lang="en-US" sz="3600" b="1" i="1" dirty="0" smtClean="0">
                <a:solidFill>
                  <a:srgbClr val="FFFF00"/>
                </a:solidFill>
                <a:effectLst>
                  <a:glow rad="228600">
                    <a:srgbClr val="000000"/>
                  </a:glow>
                </a:effectLst>
              </a:rPr>
              <a:t>Earth Atmosphere</a:t>
            </a:r>
            <a:r>
              <a:rPr lang="en-US" sz="3600" b="1" dirty="0" smtClean="0">
                <a:solidFill>
                  <a:schemeClr val="bg1"/>
                </a:solidFill>
                <a:effectLst>
                  <a:glow rad="228600">
                    <a:srgbClr val="000000"/>
                  </a:glow>
                </a:effectLst>
              </a:rPr>
              <a:t>— </a:t>
            </a:r>
            <a:br>
              <a:rPr lang="en-US" sz="3600" b="1" dirty="0" smtClean="0">
                <a:solidFill>
                  <a:schemeClr val="bg1"/>
                </a:solidFill>
                <a:effectLst>
                  <a:glow rad="228600">
                    <a:srgbClr val="000000"/>
                  </a:glow>
                </a:effectLst>
              </a:rPr>
            </a:br>
            <a:r>
              <a:rPr lang="en-US" sz="3600" b="1" dirty="0" smtClean="0">
                <a:solidFill>
                  <a:schemeClr val="bg1"/>
                </a:solidFill>
                <a:effectLst>
                  <a:glow rad="228600">
                    <a:srgbClr val="000000"/>
                  </a:glow>
                </a:effectLst>
              </a:rPr>
              <a:t>            at 14# per Sq In.  </a:t>
            </a:r>
            <a:endParaRPr lang="en-US" sz="3600" b="1" dirty="0">
              <a:solidFill>
                <a:schemeClr val="bg1"/>
              </a:solidFill>
              <a:effectLst>
                <a:glow rad="228600">
                  <a:srgbClr val="000000"/>
                </a:glow>
              </a:effectLst>
            </a:endParaRPr>
          </a:p>
        </p:txBody>
      </p:sp>
      <p:sp>
        <p:nvSpPr>
          <p:cNvPr id="5" name="Rectangle 4"/>
          <p:cNvSpPr/>
          <p:nvPr/>
        </p:nvSpPr>
        <p:spPr>
          <a:xfrm>
            <a:off x="207818" y="5608609"/>
            <a:ext cx="8977746" cy="1083630"/>
          </a:xfrm>
          <a:prstGeom prst="rect">
            <a:avLst/>
          </a:prstGeom>
        </p:spPr>
        <p:txBody>
          <a:bodyPr wrap="square">
            <a:spAutoFit/>
          </a:bodyPr>
          <a:lstStyle/>
          <a:p>
            <a:pPr lvl="0">
              <a:lnSpc>
                <a:spcPts val="3800"/>
              </a:lnSpc>
            </a:pPr>
            <a:r>
              <a:rPr lang="en-US" sz="3600" b="1" dirty="0">
                <a:solidFill>
                  <a:prstClr val="white"/>
                </a:solidFill>
                <a:effectLst>
                  <a:glow rad="228600">
                    <a:srgbClr val="000000"/>
                  </a:glow>
                </a:effectLst>
              </a:rPr>
              <a:t>Too </a:t>
            </a:r>
            <a:r>
              <a:rPr lang="en-US" sz="3600" b="1" i="1" dirty="0" smtClean="0">
                <a:solidFill>
                  <a:schemeClr val="accent6">
                    <a:lumMod val="60000"/>
                    <a:lumOff val="40000"/>
                  </a:schemeClr>
                </a:solidFill>
                <a:effectLst>
                  <a:glow rad="228600">
                    <a:srgbClr val="000000"/>
                  </a:glow>
                  <a:outerShdw blurRad="38100" dist="38100" dir="2700000" algn="tl">
                    <a:srgbClr val="000000">
                      <a:alpha val="43137"/>
                    </a:srgbClr>
                  </a:outerShdw>
                </a:effectLst>
                <a:latin typeface="Arial Black" panose="020B0A04020102020204" pitchFamily="34" charset="0"/>
              </a:rPr>
              <a:t>THICK</a:t>
            </a:r>
            <a:r>
              <a:rPr lang="en-US" sz="3600" b="1" dirty="0" smtClean="0">
                <a:solidFill>
                  <a:schemeClr val="accent6">
                    <a:lumMod val="60000"/>
                    <a:lumOff val="40000"/>
                  </a:schemeClr>
                </a:solidFill>
                <a:effectLst>
                  <a:glow rad="228600">
                    <a:srgbClr val="000000"/>
                  </a:glow>
                  <a:outerShdw blurRad="38100" dist="38100" dir="2700000" algn="tl">
                    <a:srgbClr val="000000">
                      <a:alpha val="43137"/>
                    </a:srgbClr>
                  </a:outerShdw>
                </a:effectLst>
              </a:rPr>
              <a:t> </a:t>
            </a:r>
            <a:r>
              <a:rPr lang="en-US" sz="3600" b="1" dirty="0" smtClean="0">
                <a:solidFill>
                  <a:prstClr val="white"/>
                </a:solidFill>
                <a:effectLst>
                  <a:glow rad="228600">
                    <a:srgbClr val="000000"/>
                  </a:glow>
                </a:effectLst>
              </a:rPr>
              <a:t>and it </a:t>
            </a:r>
            <a:r>
              <a:rPr lang="en-US" sz="3600" b="1" dirty="0">
                <a:solidFill>
                  <a:prstClr val="white"/>
                </a:solidFill>
                <a:effectLst>
                  <a:glow rad="228600">
                    <a:srgbClr val="000000"/>
                  </a:glow>
                </a:effectLst>
              </a:rPr>
              <a:t>crushes all </a:t>
            </a:r>
            <a:r>
              <a:rPr lang="en-US" sz="3600" b="1" dirty="0" smtClean="0">
                <a:solidFill>
                  <a:prstClr val="white"/>
                </a:solidFill>
                <a:effectLst>
                  <a:glow rad="228600">
                    <a:srgbClr val="000000"/>
                  </a:glow>
                </a:effectLst>
              </a:rPr>
              <a:t>life.</a:t>
            </a:r>
          </a:p>
          <a:p>
            <a:pPr lvl="0">
              <a:lnSpc>
                <a:spcPts val="3800"/>
              </a:lnSpc>
            </a:pPr>
            <a:r>
              <a:rPr lang="en-US" sz="3600" b="1" dirty="0" smtClean="0">
                <a:solidFill>
                  <a:prstClr val="white"/>
                </a:solidFill>
                <a:effectLst>
                  <a:glow rad="228600">
                    <a:srgbClr val="000000"/>
                  </a:glow>
                </a:effectLst>
              </a:rPr>
              <a:t>Too </a:t>
            </a:r>
            <a:r>
              <a:rPr lang="en-US" sz="4000" b="1" i="1" dirty="0" smtClean="0">
                <a:solidFill>
                  <a:srgbClr val="00FFFF"/>
                </a:solidFill>
                <a:effectLst>
                  <a:glow rad="228600">
                    <a:srgbClr val="000000"/>
                  </a:glow>
                </a:effectLst>
                <a:latin typeface="Bradley Hand ITC" panose="03070402050302030203" pitchFamily="66" charset="0"/>
              </a:rPr>
              <a:t>THIN</a:t>
            </a:r>
            <a:r>
              <a:rPr lang="en-US" sz="3600" b="1" dirty="0" smtClean="0">
                <a:solidFill>
                  <a:prstClr val="white"/>
                </a:solidFill>
                <a:effectLst>
                  <a:glow rad="228600">
                    <a:srgbClr val="000000"/>
                  </a:glow>
                </a:effectLst>
              </a:rPr>
              <a:t>  &amp; meteors </a:t>
            </a:r>
            <a:r>
              <a:rPr lang="en-US" sz="3600" b="1" dirty="0">
                <a:solidFill>
                  <a:prstClr val="white"/>
                </a:solidFill>
                <a:effectLst>
                  <a:glow rad="228600">
                    <a:srgbClr val="000000"/>
                  </a:glow>
                </a:effectLst>
              </a:rPr>
              <a:t>would burn up all life. </a:t>
            </a:r>
          </a:p>
        </p:txBody>
      </p:sp>
    </p:spTree>
    <p:extLst>
      <p:ext uri="{BB962C8B-B14F-4D97-AF65-F5344CB8AC3E}">
        <p14:creationId xmlns:p14="http://schemas.microsoft.com/office/powerpoint/2010/main" val="97981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492369"/>
            <a:ext cx="9075492" cy="6398273"/>
          </a:xfrm>
          <a:prstGeom prst="rect">
            <a:avLst/>
          </a:prstGeom>
          <a:effectLst>
            <a:softEdge rad="317500"/>
          </a:effectLst>
        </p:spPr>
      </p:pic>
      <p:sp>
        <p:nvSpPr>
          <p:cNvPr id="12" name="TextBox 11"/>
          <p:cNvSpPr txBox="1"/>
          <p:nvPr/>
        </p:nvSpPr>
        <p:spPr>
          <a:xfrm>
            <a:off x="304800" y="2465849"/>
            <a:ext cx="8534400" cy="2041585"/>
          </a:xfrm>
          <a:prstGeom prst="rect">
            <a:avLst/>
          </a:prstGeom>
          <a:noFill/>
        </p:spPr>
        <p:txBody>
          <a:bodyPr wrap="square" rtlCol="0">
            <a:spAutoFit/>
          </a:bodyPr>
          <a:lstStyle/>
          <a:p>
            <a:pPr>
              <a:lnSpc>
                <a:spcPts val="3800"/>
              </a:lnSpc>
            </a:pPr>
            <a:r>
              <a:rPr lang="en-US" sz="3600" b="1" dirty="0" smtClean="0">
                <a:solidFill>
                  <a:schemeClr val="bg1"/>
                </a:solidFill>
                <a:effectLst>
                  <a:glow rad="101600">
                    <a:srgbClr val="000000"/>
                  </a:glow>
                </a:effectLst>
              </a:rPr>
              <a:t>#6. Earth—Right</a:t>
            </a:r>
            <a:r>
              <a:rPr lang="en-US" sz="3600" b="1" dirty="0" smtClean="0">
                <a:solidFill>
                  <a:srgbClr val="FFFF00"/>
                </a:solidFill>
                <a:effectLst>
                  <a:glow rad="101600">
                    <a:srgbClr val="000000"/>
                  </a:glow>
                </a:effectLst>
              </a:rPr>
              <a:t> </a:t>
            </a:r>
            <a:r>
              <a:rPr lang="en-US" sz="3600" b="1" i="1" dirty="0" smtClean="0">
                <a:solidFill>
                  <a:srgbClr val="FFFF00"/>
                </a:solidFill>
                <a:effectLst>
                  <a:glow rad="101600">
                    <a:srgbClr val="000000"/>
                  </a:glow>
                </a:effectLst>
              </a:rPr>
              <a:t>Distance </a:t>
            </a:r>
            <a:r>
              <a:rPr lang="en-US" sz="3600" b="1" i="1" dirty="0" smtClean="0">
                <a:solidFill>
                  <a:schemeClr val="bg1"/>
                </a:solidFill>
                <a:effectLst>
                  <a:glow rad="101600">
                    <a:srgbClr val="000000"/>
                  </a:glow>
                </a:effectLst>
              </a:rPr>
              <a:t>from moon</a:t>
            </a:r>
            <a:r>
              <a:rPr lang="en-US" sz="3600" b="1" dirty="0" smtClean="0">
                <a:solidFill>
                  <a:schemeClr val="bg1"/>
                </a:solidFill>
                <a:effectLst>
                  <a:glow rad="101600">
                    <a:srgbClr val="000000"/>
                  </a:glow>
                </a:effectLst>
              </a:rPr>
              <a:t>—</a:t>
            </a:r>
          </a:p>
          <a:p>
            <a:pPr>
              <a:lnSpc>
                <a:spcPts val="3800"/>
              </a:lnSpc>
            </a:pPr>
            <a:r>
              <a:rPr lang="en-US" sz="3600" b="1" dirty="0" smtClean="0">
                <a:solidFill>
                  <a:schemeClr val="bg1"/>
                </a:solidFill>
                <a:effectLst>
                  <a:glow rad="101600">
                    <a:srgbClr val="000000"/>
                  </a:glow>
                </a:effectLst>
              </a:rPr>
              <a:t> </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If moon was 50,000 mi closer all continents</a:t>
            </a:r>
            <a:br>
              <a:rPr lang="en-US" sz="3600" b="1" dirty="0" smtClean="0">
                <a:solidFill>
                  <a:schemeClr val="bg1"/>
                </a:solidFill>
                <a:effectLst>
                  <a:glow rad="101600">
                    <a:srgbClr val="000000"/>
                  </a:glow>
                </a:effectLst>
              </a:rPr>
            </a:br>
            <a:r>
              <a:rPr lang="en-US" sz="3600" b="1" dirty="0" smtClean="0">
                <a:solidFill>
                  <a:schemeClr val="bg1"/>
                </a:solidFill>
                <a:effectLst>
                  <a:glow rad="101600">
                    <a:srgbClr val="000000"/>
                  </a:glow>
                </a:effectLst>
              </a:rPr>
              <a:t>would be submerged twice a day &amp; eroded. </a:t>
            </a:r>
            <a:endParaRPr lang="en-US" sz="3600" b="1" dirty="0">
              <a:solidFill>
                <a:schemeClr val="bg1"/>
              </a:solidFill>
              <a:effectLst>
                <a:glow rad="101600">
                  <a:srgbClr val="000000"/>
                </a:glow>
              </a:effectLst>
            </a:endParaRPr>
          </a:p>
        </p:txBody>
      </p:sp>
      <p:sp>
        <p:nvSpPr>
          <p:cNvPr id="4" name="Slide Number Placeholder 3"/>
          <p:cNvSpPr>
            <a:spLocks noGrp="1"/>
          </p:cNvSpPr>
          <p:nvPr>
            <p:ph type="sldNum" sz="quarter" idx="12"/>
          </p:nvPr>
        </p:nvSpPr>
        <p:spPr/>
        <p:txBody>
          <a:bodyPr/>
          <a:lstStyle/>
          <a:p>
            <a:fld id="{97957AE8-6A15-48B2-9276-D504D368CD11}" type="slidenum">
              <a:rPr lang="en-US" smtClean="0"/>
              <a:pPr/>
              <a:t>8</a:t>
            </a:fld>
            <a:endParaRPr lang="en-US"/>
          </a:p>
        </p:txBody>
      </p:sp>
      <p:pic>
        <p:nvPicPr>
          <p:cNvPr id="9" name="Picture 8"/>
          <p:cNvPicPr>
            <a:picLocks noChangeAspect="1"/>
          </p:cNvPicPr>
          <p:nvPr/>
        </p:nvPicPr>
        <p:blipFill>
          <a:blip r:embed="rId3">
            <a:clrChange>
              <a:clrFrom>
                <a:srgbClr val="000000"/>
              </a:clrFrom>
              <a:clrTo>
                <a:srgbClr val="000000">
                  <a:alpha val="0"/>
                </a:srgbClr>
              </a:clrTo>
            </a:clrChange>
            <a:lum bright="30000"/>
            <a:extLst>
              <a:ext uri="{28A0092B-C50C-407E-A947-70E740481C1C}">
                <a14:useLocalDpi xmlns:a14="http://schemas.microsoft.com/office/drawing/2010/main" val="0"/>
              </a:ext>
            </a:extLst>
          </a:blip>
          <a:stretch>
            <a:fillRect/>
          </a:stretch>
        </p:blipFill>
        <p:spPr>
          <a:xfrm>
            <a:off x="838200" y="217714"/>
            <a:ext cx="2133600" cy="2133600"/>
          </a:xfrm>
          <a:prstGeom prst="rect">
            <a:avLst/>
          </a:prstGeom>
        </p:spPr>
      </p:pic>
      <p:sp>
        <p:nvSpPr>
          <p:cNvPr id="19" name="TextBox 18"/>
          <p:cNvSpPr txBox="1"/>
          <p:nvPr/>
        </p:nvSpPr>
        <p:spPr>
          <a:xfrm>
            <a:off x="456432" y="228600"/>
            <a:ext cx="8291898" cy="646331"/>
          </a:xfrm>
          <a:prstGeom prst="rect">
            <a:avLst/>
          </a:prstGeom>
          <a:noFill/>
        </p:spPr>
        <p:txBody>
          <a:bodyPr wrap="none" rtlCol="0">
            <a:prstTxWarp prst="textPlain">
              <a:avLst/>
            </a:prstTxWarp>
            <a:spAutoFit/>
          </a:bodyPr>
          <a:lstStyle/>
          <a:p>
            <a:r>
              <a:rPr lang="en-US" sz="36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rPr>
              <a:t>Evidence for God from Design</a:t>
            </a:r>
            <a:endParaRPr lang="en-US" sz="36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latin typeface="Castellar" pitchFamily="18" charset="0"/>
            </a:endParaRPr>
          </a:p>
        </p:txBody>
      </p:sp>
    </p:spTree>
    <p:extLst>
      <p:ext uri="{BB962C8B-B14F-4D97-AF65-F5344CB8AC3E}">
        <p14:creationId xmlns:p14="http://schemas.microsoft.com/office/powerpoint/2010/main" val="6442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04800"/>
            <a:ext cx="763677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Power of God is Seen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Eye of God Nebula.jpg"/>
          <p:cNvPicPr>
            <a:picLocks noChangeAspect="1"/>
          </p:cNvPicPr>
          <p:nvPr/>
        </p:nvPicPr>
        <p:blipFill>
          <a:blip r:embed="rId2" cstate="print">
            <a:lum bright="20000" contrast="40000"/>
          </a:blip>
          <a:stretch>
            <a:fillRect/>
          </a:stretch>
        </p:blipFill>
        <p:spPr>
          <a:xfrm>
            <a:off x="-105508" y="-70338"/>
            <a:ext cx="9378462" cy="6998676"/>
          </a:xfrm>
          <a:prstGeom prst="rect">
            <a:avLst/>
          </a:prstGeom>
        </p:spPr>
      </p:pic>
      <p:sp>
        <p:nvSpPr>
          <p:cNvPr id="6" name="Rectangle 5"/>
          <p:cNvSpPr/>
          <p:nvPr/>
        </p:nvSpPr>
        <p:spPr>
          <a:xfrm>
            <a:off x="107576" y="1192271"/>
            <a:ext cx="8928848" cy="1400383"/>
          </a:xfrm>
          <a:prstGeom prst="rect">
            <a:avLst/>
          </a:prstGeom>
        </p:spPr>
        <p:txBody>
          <a:bodyPr wrap="square">
            <a:spAutoFit/>
          </a:bodyPr>
          <a:lstStyle/>
          <a:p>
            <a:pPr>
              <a:lnSpc>
                <a:spcPts val="3400"/>
              </a:lnSpc>
            </a:pPr>
            <a:r>
              <a:rPr lang="en-US" sz="3600" b="1" dirty="0" smtClean="0">
                <a:solidFill>
                  <a:schemeClr val="bg1"/>
                </a:solidFill>
                <a:effectLst>
                  <a:glow rad="228600">
                    <a:srgbClr val="030C17"/>
                  </a:glow>
                  <a:outerShdw blurRad="38100" dist="38100" dir="2700000" algn="tl">
                    <a:srgbClr val="000000">
                      <a:alpha val="25000"/>
                    </a:srgbClr>
                  </a:outerShdw>
                </a:effectLst>
              </a:rPr>
              <a:t>Rom 1:20  Since </a:t>
            </a:r>
            <a:r>
              <a:rPr lang="en-US" sz="3600" b="1" dirty="0">
                <a:solidFill>
                  <a:schemeClr val="bg1"/>
                </a:solidFill>
                <a:effectLst>
                  <a:glow rad="228600">
                    <a:srgbClr val="030C17"/>
                  </a:glow>
                  <a:outerShdw blurRad="38100" dist="38100" dir="2700000" algn="tl">
                    <a:srgbClr val="000000">
                      <a:alpha val="25000"/>
                    </a:srgbClr>
                  </a:outerShdw>
                </a:effectLst>
              </a:rPr>
              <a:t>the creation of the world His invisible </a:t>
            </a:r>
            <a:r>
              <a:rPr lang="en-US" sz="3600" b="1" dirty="0" smtClean="0">
                <a:solidFill>
                  <a:schemeClr val="bg1"/>
                </a:solidFill>
                <a:effectLst>
                  <a:glow rad="228600">
                    <a:srgbClr val="030C17"/>
                  </a:glow>
                  <a:outerShdw blurRad="38100" dist="38100" dir="2700000" algn="tl">
                    <a:srgbClr val="000000">
                      <a:alpha val="25000"/>
                    </a:srgbClr>
                  </a:outerShdw>
                </a:effectLst>
              </a:rPr>
              <a:t>attributes:  </a:t>
            </a:r>
            <a:r>
              <a:rPr lang="en-US" sz="3600" b="1" i="1" dirty="0" smtClean="0">
                <a:solidFill>
                  <a:srgbClr val="FFFF00"/>
                </a:solidFill>
                <a:effectLst>
                  <a:glow rad="228600">
                    <a:srgbClr val="030C17"/>
                  </a:glow>
                  <a:outerShdw blurRad="38100" dist="38100" dir="2700000" algn="tl">
                    <a:srgbClr val="000000">
                      <a:alpha val="25000"/>
                    </a:srgbClr>
                  </a:outerShdw>
                </a:effectLst>
              </a:rPr>
              <a:t>His Eternal power </a:t>
            </a:r>
            <a:br>
              <a:rPr lang="en-US" sz="3600" b="1" i="1" dirty="0" smtClean="0">
                <a:solidFill>
                  <a:srgbClr val="FFFF00"/>
                </a:solidFill>
                <a:effectLst>
                  <a:glow rad="228600">
                    <a:srgbClr val="030C17"/>
                  </a:glow>
                  <a:outerShdw blurRad="38100" dist="38100" dir="2700000" algn="tl">
                    <a:srgbClr val="000000">
                      <a:alpha val="25000"/>
                    </a:srgbClr>
                  </a:outerShdw>
                </a:effectLst>
              </a:rPr>
            </a:br>
            <a:r>
              <a:rPr lang="en-US" sz="3600" b="1" i="1" dirty="0" smtClean="0">
                <a:solidFill>
                  <a:srgbClr val="FFFF00"/>
                </a:solidFill>
                <a:effectLst>
                  <a:glow rad="228600">
                    <a:srgbClr val="030C17"/>
                  </a:glow>
                  <a:outerShdw blurRad="38100" dist="38100" dir="2700000" algn="tl">
                    <a:srgbClr val="000000">
                      <a:alpha val="25000"/>
                    </a:srgbClr>
                  </a:outerShdw>
                </a:effectLst>
              </a:rPr>
              <a:t>and Divine nature..</a:t>
            </a:r>
            <a:endParaRPr lang="en-US" sz="3600" b="1" dirty="0">
              <a:solidFill>
                <a:schemeClr val="bg1"/>
              </a:solidFill>
              <a:effectLst>
                <a:glow rad="228600">
                  <a:srgbClr val="030C17"/>
                </a:glow>
                <a:outerShdw blurRad="38100" dist="38100" dir="2700000" algn="tl">
                  <a:srgbClr val="000000">
                    <a:alpha val="25000"/>
                  </a:srgbClr>
                </a:outerShdw>
              </a:effectLst>
            </a:endParaRPr>
          </a:p>
        </p:txBody>
      </p:sp>
      <p:sp>
        <p:nvSpPr>
          <p:cNvPr id="8" name="TextBox 7"/>
          <p:cNvSpPr txBox="1"/>
          <p:nvPr/>
        </p:nvSpPr>
        <p:spPr>
          <a:xfrm>
            <a:off x="71718" y="174811"/>
            <a:ext cx="8892988" cy="578223"/>
          </a:xfrm>
          <a:prstGeom prst="rect">
            <a:avLst/>
          </a:prstGeom>
          <a:noFill/>
        </p:spPr>
        <p:txBody>
          <a:bodyPr wrap="none" rtlCol="0">
            <a:prstTxWarp prst="textPlain">
              <a:avLst/>
            </a:prstTxWarp>
            <a:spAutoFit/>
          </a:bodyPr>
          <a:lstStyle/>
          <a:p>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rPr>
              <a:t>FACT:  Heavens Declare the Glory of God</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astellar" pitchFamily="18" charset="0"/>
            </a:endParaRPr>
          </a:p>
        </p:txBody>
      </p:sp>
      <p:sp>
        <p:nvSpPr>
          <p:cNvPr id="10" name="Rectangle 9"/>
          <p:cNvSpPr/>
          <p:nvPr/>
        </p:nvSpPr>
        <p:spPr>
          <a:xfrm>
            <a:off x="-117231" y="5932240"/>
            <a:ext cx="9378462" cy="810478"/>
          </a:xfrm>
          <a:prstGeom prst="rect">
            <a:avLst/>
          </a:prstGeom>
        </p:spPr>
        <p:txBody>
          <a:bodyPr wrap="square">
            <a:spAutoFit/>
          </a:bodyPr>
          <a:lstStyle/>
          <a:p>
            <a:pPr algn="ctr">
              <a:lnSpc>
                <a:spcPts val="2800"/>
              </a:lnSpc>
            </a:pPr>
            <a:r>
              <a:rPr lang="en-US" sz="3600" i="1" dirty="0">
                <a:solidFill>
                  <a:schemeClr val="bg1"/>
                </a:solidFill>
                <a:effectLst>
                  <a:glow rad="139700">
                    <a:schemeClr val="accent1">
                      <a:satMod val="175000"/>
                      <a:alpha val="40000"/>
                    </a:schemeClr>
                  </a:glow>
                  <a:outerShdw blurRad="38100" dist="38100" dir="2700000" algn="tl">
                    <a:srgbClr val="000000">
                      <a:alpha val="25000"/>
                    </a:srgbClr>
                  </a:outerShdw>
                </a:effectLst>
              </a:rPr>
              <a:t>“</a:t>
            </a:r>
            <a:r>
              <a:rPr lang="en-US" sz="3600" i="1" u="sng" dirty="0">
                <a:solidFill>
                  <a:srgbClr val="FFFF00"/>
                </a:solidFill>
                <a:effectLst>
                  <a:glow rad="139700">
                    <a:schemeClr val="accent1">
                      <a:satMod val="175000"/>
                      <a:alpha val="40000"/>
                    </a:schemeClr>
                  </a:glow>
                  <a:outerShdw blurRad="38100" dist="38100" dir="2700000" algn="tl">
                    <a:srgbClr val="000000">
                      <a:alpha val="25000"/>
                    </a:srgbClr>
                  </a:outerShdw>
                </a:effectLst>
              </a:rPr>
              <a:t>The Eye of </a:t>
            </a:r>
            <a:r>
              <a:rPr lang="en-US" sz="3600" i="1" u="sng" dirty="0" smtClean="0">
                <a:solidFill>
                  <a:srgbClr val="FFFF00"/>
                </a:solidFill>
                <a:effectLst>
                  <a:glow rad="139700">
                    <a:schemeClr val="accent1">
                      <a:satMod val="175000"/>
                      <a:alpha val="40000"/>
                    </a:schemeClr>
                  </a:glow>
                  <a:outerShdw blurRad="38100" dist="38100" dir="2700000" algn="tl">
                    <a:srgbClr val="000000">
                      <a:alpha val="25000"/>
                    </a:srgbClr>
                  </a:outerShdw>
                </a:effectLst>
              </a:rPr>
              <a:t>God</a:t>
            </a:r>
            <a:r>
              <a:rPr lang="en-US" sz="3600" i="1" dirty="0">
                <a:solidFill>
                  <a:schemeClr val="bg1"/>
                </a:solidFill>
                <a:effectLst>
                  <a:glow rad="139700">
                    <a:schemeClr val="accent1">
                      <a:satMod val="175000"/>
                      <a:alpha val="40000"/>
                    </a:schemeClr>
                  </a:glow>
                  <a:outerShdw blurRad="38100" dist="38100" dir="2700000" algn="tl">
                    <a:srgbClr val="000000">
                      <a:alpha val="25000"/>
                    </a:srgbClr>
                  </a:outerShdw>
                </a:effectLst>
              </a:rPr>
              <a:t> </a:t>
            </a:r>
            <a:r>
              <a:rPr lang="en-US" sz="3600" i="1" dirty="0" smtClean="0">
                <a:solidFill>
                  <a:schemeClr val="bg1"/>
                </a:solidFill>
                <a:effectLst>
                  <a:glow rad="139700">
                    <a:schemeClr val="accent1">
                      <a:satMod val="175000"/>
                      <a:alpha val="40000"/>
                    </a:schemeClr>
                  </a:glow>
                  <a:outerShdw blurRad="38100" dist="38100" dir="2700000" algn="tl">
                    <a:srgbClr val="000000">
                      <a:alpha val="25000"/>
                    </a:srgbClr>
                  </a:outerShdw>
                </a:effectLst>
              </a:rPr>
              <a:t>Nebula.”</a:t>
            </a:r>
            <a:r>
              <a:rPr lang="en-US" sz="2000" i="1" dirty="0">
                <a:solidFill>
                  <a:schemeClr val="bg1"/>
                </a:solidFill>
                <a:effectLst>
                  <a:glow rad="139700">
                    <a:schemeClr val="accent1">
                      <a:satMod val="175000"/>
                      <a:alpha val="40000"/>
                    </a:schemeClr>
                  </a:glow>
                  <a:outerShdw blurRad="38100" dist="38100" dir="2700000" algn="tl">
                    <a:srgbClr val="000000">
                      <a:alpha val="25000"/>
                    </a:srgbClr>
                  </a:outerShdw>
                </a:effectLst>
              </a:rPr>
              <a:t/>
            </a:r>
            <a:br>
              <a:rPr lang="en-US" sz="2000" i="1" dirty="0">
                <a:solidFill>
                  <a:schemeClr val="bg1"/>
                </a:solidFill>
                <a:effectLst>
                  <a:glow rad="139700">
                    <a:schemeClr val="accent1">
                      <a:satMod val="175000"/>
                      <a:alpha val="40000"/>
                    </a:schemeClr>
                  </a:glow>
                  <a:outerShdw blurRad="38100" dist="38100" dir="2700000" algn="tl">
                    <a:srgbClr val="000000">
                      <a:alpha val="25000"/>
                    </a:srgbClr>
                  </a:outerShdw>
                </a:effectLst>
              </a:rPr>
            </a:br>
            <a:r>
              <a:rPr lang="en-US" sz="2800" i="1" dirty="0" smtClean="0">
                <a:solidFill>
                  <a:schemeClr val="bg1"/>
                </a:solidFill>
                <a:effectLst>
                  <a:glow rad="139700">
                    <a:schemeClr val="accent1">
                      <a:satMod val="175000"/>
                      <a:alpha val="40000"/>
                    </a:schemeClr>
                  </a:glow>
                  <a:outerShdw blurRad="38100" dist="38100" dir="2700000" algn="tl">
                    <a:srgbClr val="000000">
                      <a:alpha val="25000"/>
                    </a:srgbClr>
                  </a:outerShdw>
                </a:effectLst>
              </a:rPr>
              <a:t>Located in the constellation Aquarius.  Spans 2.5 LY.</a:t>
            </a:r>
            <a:endParaRPr lang="en-US" sz="2800" i="1" dirty="0">
              <a:solidFill>
                <a:schemeClr val="bg1"/>
              </a:solidFill>
              <a:effectLst>
                <a:glow rad="139700">
                  <a:schemeClr val="accent1">
                    <a:satMod val="175000"/>
                    <a:alpha val="40000"/>
                  </a:schemeClr>
                </a:glow>
                <a:outerShdw blurRad="38100" dist="38100" dir="2700000" algn="tl">
                  <a:srgbClr val="000000">
                    <a:alpha val="25000"/>
                  </a:srgbClr>
                </a:outerShdw>
              </a:effectLst>
            </a:endParaRPr>
          </a:p>
        </p:txBody>
      </p:sp>
      <p:sp>
        <p:nvSpPr>
          <p:cNvPr id="2" name="Slide Number Placeholder 1"/>
          <p:cNvSpPr>
            <a:spLocks noGrp="1"/>
          </p:cNvSpPr>
          <p:nvPr>
            <p:ph type="sldNum" sz="quarter" idx="12"/>
          </p:nvPr>
        </p:nvSpPr>
        <p:spPr/>
        <p:txBody>
          <a:bodyPr/>
          <a:lstStyle/>
          <a:p>
            <a:fld id="{97957AE8-6A15-48B2-9276-D504D368CD11}" type="slidenum">
              <a:rPr lang="en-US" smtClean="0"/>
              <a:pPr/>
              <a:t>9</a:t>
            </a:fld>
            <a:endParaRPr lang="en-US"/>
          </a:p>
        </p:txBody>
      </p:sp>
      <p:sp>
        <p:nvSpPr>
          <p:cNvPr id="3" name="Rectangle 2"/>
          <p:cNvSpPr/>
          <p:nvPr/>
        </p:nvSpPr>
        <p:spPr>
          <a:xfrm>
            <a:off x="40342" y="2719456"/>
            <a:ext cx="2779639" cy="3144451"/>
          </a:xfrm>
          <a:prstGeom prst="rect">
            <a:avLst/>
          </a:prstGeom>
        </p:spPr>
        <p:txBody>
          <a:bodyPr wrap="square">
            <a:spAutoFit/>
          </a:bodyPr>
          <a:lstStyle/>
          <a:p>
            <a:pPr lvl="0">
              <a:lnSpc>
                <a:spcPts val="3400"/>
              </a:lnSpc>
            </a:pPr>
            <a:r>
              <a:rPr lang="en-US" sz="3600" b="1" i="1" dirty="0">
                <a:solidFill>
                  <a:srgbClr val="FFFF00"/>
                </a:solidFill>
                <a:effectLst>
                  <a:glow rad="228600">
                    <a:srgbClr val="030C17"/>
                  </a:glow>
                  <a:outerShdw blurRad="38100" dist="38100" dir="2700000" algn="tl">
                    <a:srgbClr val="000000">
                      <a:alpha val="25000"/>
                    </a:srgbClr>
                  </a:outerShdw>
                </a:effectLst>
              </a:rPr>
              <a:t>have been clearly </a:t>
            </a:r>
            <a:r>
              <a:rPr lang="en-US" sz="3600" b="1" i="1" dirty="0" smtClean="0">
                <a:solidFill>
                  <a:srgbClr val="FFFF00"/>
                </a:solidFill>
                <a:effectLst>
                  <a:glow rad="228600">
                    <a:srgbClr val="030C17"/>
                  </a:glow>
                  <a:outerShdw blurRad="38100" dist="38100" dir="2700000" algn="tl">
                    <a:srgbClr val="000000">
                      <a:alpha val="25000"/>
                    </a:srgbClr>
                  </a:outerShdw>
                </a:effectLst>
              </a:rPr>
              <a:t>seen </a:t>
            </a:r>
            <a:r>
              <a:rPr lang="en-US" sz="3600" b="1" i="1" dirty="0" smtClean="0">
                <a:solidFill>
                  <a:prstClr val="white"/>
                </a:solidFill>
                <a:effectLst>
                  <a:glow rad="228600">
                    <a:srgbClr val="030C17"/>
                  </a:glow>
                  <a:outerShdw blurRad="38100" dist="38100" dir="2700000" algn="tl">
                    <a:srgbClr val="000000">
                      <a:alpha val="25000"/>
                    </a:srgbClr>
                  </a:outerShdw>
                </a:effectLst>
              </a:rPr>
              <a:t>being under -stood </a:t>
            </a:r>
            <a:r>
              <a:rPr lang="en-US" sz="3600" b="1" i="1" dirty="0">
                <a:solidFill>
                  <a:prstClr val="white"/>
                </a:solidFill>
                <a:effectLst>
                  <a:glow rad="228600">
                    <a:srgbClr val="030C17"/>
                  </a:glow>
                  <a:outerShdw blurRad="38100" dist="38100" dir="2700000" algn="tl">
                    <a:srgbClr val="000000">
                      <a:alpha val="25000"/>
                    </a:srgbClr>
                  </a:outerShdw>
                </a:effectLst>
              </a:rPr>
              <a:t>through what has been made</a:t>
            </a:r>
            <a:r>
              <a:rPr lang="en-US" sz="3600" b="1" dirty="0">
                <a:solidFill>
                  <a:prstClr val="white"/>
                </a:solidFill>
                <a:effectLst>
                  <a:glow rad="228600">
                    <a:srgbClr val="030C17"/>
                  </a:glow>
                  <a:outerShdw blurRad="38100" dist="38100" dir="2700000" algn="tl">
                    <a:srgbClr val="000000">
                      <a:alpha val="25000"/>
                    </a:srgbClr>
                  </a:outerShdw>
                </a:effectLst>
              </a:rPr>
              <a:t>.</a:t>
            </a:r>
          </a:p>
        </p:txBody>
      </p:sp>
      <p:sp>
        <p:nvSpPr>
          <p:cNvPr id="9" name="TextBox 8"/>
          <p:cNvSpPr txBox="1"/>
          <p:nvPr/>
        </p:nvSpPr>
        <p:spPr>
          <a:xfrm>
            <a:off x="6934200" y="2200412"/>
            <a:ext cx="2209800" cy="3970318"/>
          </a:xfrm>
          <a:prstGeom prst="rect">
            <a:avLst/>
          </a:prstGeom>
          <a:noFill/>
        </p:spPr>
        <p:txBody>
          <a:bodyPr wrap="square" rtlCol="0">
            <a:spAutoFit/>
          </a:bodyPr>
          <a:lstStyle/>
          <a:p>
            <a:pPr algn="ctr"/>
            <a:r>
              <a:rPr lang="en-US" sz="3600" b="1" i="1" dirty="0">
                <a:solidFill>
                  <a:prstClr val="white"/>
                </a:solidFill>
                <a:effectLst>
                  <a:glow rad="228600">
                    <a:srgbClr val="030C17"/>
                  </a:glow>
                  <a:outerShdw blurRad="38100" dist="38100" dir="2700000" algn="tl">
                    <a:srgbClr val="000000">
                      <a:alpha val="25000"/>
                    </a:srgbClr>
                  </a:outerShdw>
                </a:effectLst>
              </a:rPr>
              <a:t>(Col 1:17)</a:t>
            </a:r>
            <a:br>
              <a:rPr lang="en-US" sz="3600" b="1" i="1" dirty="0">
                <a:solidFill>
                  <a:prstClr val="white"/>
                </a:solidFill>
                <a:effectLst>
                  <a:glow rad="228600">
                    <a:srgbClr val="030C17"/>
                  </a:glow>
                  <a:outerShdw blurRad="38100" dist="38100" dir="2700000" algn="tl">
                    <a:srgbClr val="000000">
                      <a:alpha val="25000"/>
                    </a:srgbClr>
                  </a:outerShdw>
                </a:effectLst>
              </a:rPr>
            </a:br>
            <a:r>
              <a:rPr lang="en-US" sz="3600" b="1" i="1" dirty="0">
                <a:solidFill>
                  <a:prstClr val="white"/>
                </a:solidFill>
                <a:effectLst>
                  <a:glow rad="228600">
                    <a:srgbClr val="030C17"/>
                  </a:glow>
                  <a:outerShdw blurRad="38100" dist="38100" dir="2700000" algn="tl">
                    <a:srgbClr val="000000">
                      <a:alpha val="25000"/>
                    </a:srgbClr>
                  </a:outerShdw>
                </a:effectLst>
              </a:rPr>
              <a:t>He is</a:t>
            </a:r>
            <a:br>
              <a:rPr lang="en-US" sz="3600" b="1" i="1" dirty="0">
                <a:solidFill>
                  <a:prstClr val="white"/>
                </a:solidFill>
                <a:effectLst>
                  <a:glow rad="228600">
                    <a:srgbClr val="030C17"/>
                  </a:glow>
                  <a:outerShdw blurRad="38100" dist="38100" dir="2700000" algn="tl">
                    <a:srgbClr val="000000">
                      <a:alpha val="25000"/>
                    </a:srgbClr>
                  </a:outerShdw>
                </a:effectLst>
              </a:rPr>
            </a:br>
            <a:r>
              <a:rPr lang="en-US" sz="3600" b="1" i="1" dirty="0">
                <a:solidFill>
                  <a:prstClr val="white"/>
                </a:solidFill>
                <a:effectLst>
                  <a:glow rad="228600">
                    <a:srgbClr val="030C17"/>
                  </a:glow>
                  <a:outerShdw blurRad="38100" dist="38100" dir="2700000" algn="tl">
                    <a:srgbClr val="000000">
                      <a:alpha val="25000"/>
                    </a:srgbClr>
                  </a:outerShdw>
                </a:effectLst>
              </a:rPr>
              <a:t>before</a:t>
            </a:r>
            <a:br>
              <a:rPr lang="en-US" sz="3600" b="1" i="1" dirty="0">
                <a:solidFill>
                  <a:prstClr val="white"/>
                </a:solidFill>
                <a:effectLst>
                  <a:glow rad="228600">
                    <a:srgbClr val="030C17"/>
                  </a:glow>
                  <a:outerShdw blurRad="38100" dist="38100" dir="2700000" algn="tl">
                    <a:srgbClr val="000000">
                      <a:alpha val="25000"/>
                    </a:srgbClr>
                  </a:outerShdw>
                </a:effectLst>
              </a:rPr>
            </a:br>
            <a:r>
              <a:rPr lang="en-US" sz="3600" b="1" i="1" dirty="0">
                <a:solidFill>
                  <a:prstClr val="white"/>
                </a:solidFill>
                <a:effectLst>
                  <a:glow rad="228600">
                    <a:srgbClr val="030C17"/>
                  </a:glow>
                  <a:outerShdw blurRad="38100" dist="38100" dir="2700000" algn="tl">
                    <a:srgbClr val="000000">
                      <a:alpha val="25000"/>
                    </a:srgbClr>
                  </a:outerShdw>
                </a:effectLst>
              </a:rPr>
              <a:t>all things &amp; In Him all things </a:t>
            </a:r>
            <a:r>
              <a:rPr lang="en-US" sz="3600" b="1" i="1" dirty="0" smtClean="0">
                <a:solidFill>
                  <a:prstClr val="white"/>
                </a:solidFill>
                <a:effectLst>
                  <a:glow rad="228600">
                    <a:srgbClr val="030C17"/>
                  </a:glow>
                  <a:outerShdw blurRad="38100" dist="38100" dir="2700000" algn="tl">
                    <a:srgbClr val="000000">
                      <a:alpha val="25000"/>
                    </a:srgbClr>
                  </a:outerShdw>
                </a:effectLst>
              </a:rPr>
              <a:t>consist.</a:t>
            </a:r>
            <a:endParaRPr lang="en-US" sz="3600" b="1" i="1" dirty="0">
              <a:solidFill>
                <a:prstClr val="white"/>
              </a:solidFill>
              <a:effectLst>
                <a:glow rad="228600">
                  <a:srgbClr val="030C17"/>
                </a:glow>
                <a:outerShdw blurRad="38100" dist="38100" dir="2700000" algn="tl">
                  <a:srgbClr val="000000">
                    <a:alpha val="25000"/>
                  </a:srgbClr>
                </a:outerShdw>
              </a:effectLst>
            </a:endParaRPr>
          </a:p>
        </p:txBody>
      </p:sp>
    </p:spTree>
    <p:extLst>
      <p:ext uri="{BB962C8B-B14F-4D97-AF65-F5344CB8AC3E}">
        <p14:creationId xmlns:p14="http://schemas.microsoft.com/office/powerpoint/2010/main" val="360271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heel(1)">
                                      <p:cBhvr>
                                        <p:cTn id="17" dur="750"/>
                                        <p:tgtEl>
                                          <p:spTgt spid="9">
                                            <p:txEl>
                                              <p:pRg st="0" end="0"/>
                                            </p:txEl>
                                          </p:spTgt>
                                        </p:tgtEl>
                                      </p:cBhvr>
                                    </p:animEffect>
                                  </p:childTnLst>
                                </p:cTn>
                              </p:par>
                              <p:par>
                                <p:cTn id="18" presetID="31" presetClass="exit" presetSubtype="0" fill="hold" nodeType="withEffect">
                                  <p:stCondLst>
                                    <p:cond delay="0"/>
                                  </p:stCondLst>
                                  <p:childTnLst>
                                    <p:anim calcmode="lin" valueType="num">
                                      <p:cBhvr>
                                        <p:cTn id="19" dur="1000"/>
                                        <p:tgtEl>
                                          <p:spTgt spid="3">
                                            <p:txEl>
                                              <p:pRg st="0" end="0"/>
                                            </p:txEl>
                                          </p:spTgt>
                                        </p:tgtEl>
                                        <p:attrNameLst>
                                          <p:attrName>ppt_w</p:attrName>
                                        </p:attrNameLst>
                                      </p:cBhvr>
                                      <p:tavLst>
                                        <p:tav tm="0">
                                          <p:val>
                                            <p:strVal val="ppt_w"/>
                                          </p:val>
                                        </p:tav>
                                        <p:tav tm="100000">
                                          <p:val>
                                            <p:fltVal val="0"/>
                                          </p:val>
                                        </p:tav>
                                      </p:tavLst>
                                    </p:anim>
                                    <p:anim calcmode="lin" valueType="num">
                                      <p:cBhvr>
                                        <p:cTn id="20" dur="1000"/>
                                        <p:tgtEl>
                                          <p:spTgt spid="3">
                                            <p:txEl>
                                              <p:pRg st="0" end="0"/>
                                            </p:txEl>
                                          </p:spTgt>
                                        </p:tgtEl>
                                        <p:attrNameLst>
                                          <p:attrName>ppt_h</p:attrName>
                                        </p:attrNameLst>
                                      </p:cBhvr>
                                      <p:tavLst>
                                        <p:tav tm="0">
                                          <p:val>
                                            <p:strVal val="ppt_h"/>
                                          </p:val>
                                        </p:tav>
                                        <p:tav tm="100000">
                                          <p:val>
                                            <p:fltVal val="0"/>
                                          </p:val>
                                        </p:tav>
                                      </p:tavLst>
                                    </p:anim>
                                    <p:anim calcmode="lin" valueType="num">
                                      <p:cBhvr>
                                        <p:cTn id="21"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22" dur="1000"/>
                                        <p:tgtEl>
                                          <p:spTgt spid="3">
                                            <p:txEl>
                                              <p:pRg st="0" end="0"/>
                                            </p:txEl>
                                          </p:spTgt>
                                        </p:tgtEl>
                                      </p:cBhvr>
                                    </p:animEffect>
                                    <p:set>
                                      <p:cBhvr>
                                        <p:cTn id="2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par>
                                <p:cTn id="29" presetID="31" presetClass="exit" presetSubtype="0" fill="hold" grpId="0" nodeType="withEffect">
                                  <p:stCondLst>
                                    <p:cond delay="0"/>
                                  </p:stCondLst>
                                  <p:childTnLst>
                                    <p:anim calcmode="lin" valueType="num">
                                      <p:cBhvr>
                                        <p:cTn id="30" dur="1000"/>
                                        <p:tgtEl>
                                          <p:spTgt spid="9">
                                            <p:txEl>
                                              <p:pRg st="0" end="0"/>
                                            </p:txEl>
                                          </p:spTgt>
                                        </p:tgtEl>
                                        <p:attrNameLst>
                                          <p:attrName>ppt_w</p:attrName>
                                        </p:attrNameLst>
                                      </p:cBhvr>
                                      <p:tavLst>
                                        <p:tav tm="0">
                                          <p:val>
                                            <p:strVal val="ppt_w"/>
                                          </p:val>
                                        </p:tav>
                                        <p:tav tm="100000">
                                          <p:val>
                                            <p:fltVal val="0"/>
                                          </p:val>
                                        </p:tav>
                                      </p:tavLst>
                                    </p:anim>
                                    <p:anim calcmode="lin" valueType="num">
                                      <p:cBhvr>
                                        <p:cTn id="31" dur="1000"/>
                                        <p:tgtEl>
                                          <p:spTgt spid="9">
                                            <p:txEl>
                                              <p:pRg st="0" end="0"/>
                                            </p:txEl>
                                          </p:spTgt>
                                        </p:tgtEl>
                                        <p:attrNameLst>
                                          <p:attrName>ppt_h</p:attrName>
                                        </p:attrNameLst>
                                      </p:cBhvr>
                                      <p:tavLst>
                                        <p:tav tm="0">
                                          <p:val>
                                            <p:strVal val="ppt_h"/>
                                          </p:val>
                                        </p:tav>
                                        <p:tav tm="100000">
                                          <p:val>
                                            <p:fltVal val="0"/>
                                          </p:val>
                                        </p:tav>
                                      </p:tavLst>
                                    </p:anim>
                                    <p:anim calcmode="lin" valueType="num">
                                      <p:cBhvr>
                                        <p:cTn id="32" dur="1000"/>
                                        <p:tgtEl>
                                          <p:spTgt spid="9">
                                            <p:txEl>
                                              <p:pRg st="0" end="0"/>
                                            </p:txEl>
                                          </p:spTgt>
                                        </p:tgtEl>
                                        <p:attrNameLst>
                                          <p:attrName>style.rotation</p:attrName>
                                        </p:attrNameLst>
                                      </p:cBhvr>
                                      <p:tavLst>
                                        <p:tav tm="0">
                                          <p:val>
                                            <p:fltVal val="0"/>
                                          </p:val>
                                        </p:tav>
                                        <p:tav tm="100000">
                                          <p:val>
                                            <p:fltVal val="90"/>
                                          </p:val>
                                        </p:tav>
                                      </p:tavLst>
                                    </p:anim>
                                    <p:animEffect transition="out" filter="fade">
                                      <p:cBhvr>
                                        <p:cTn id="33" dur="1000"/>
                                        <p:tgtEl>
                                          <p:spTgt spid="9">
                                            <p:txEl>
                                              <p:pRg st="0" end="0"/>
                                            </p:txEl>
                                          </p:spTgt>
                                        </p:tgtEl>
                                      </p:cBhvr>
                                    </p:animEffect>
                                    <p:set>
                                      <p:cBhvr>
                                        <p:cTn id="34" dur="1" fill="hold">
                                          <p:stCondLst>
                                            <p:cond delay="9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9"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1042</Words>
  <Application>Microsoft Office PowerPoint</Application>
  <PresentationFormat>On-screen Show (4:3)</PresentationFormat>
  <Paragraphs>116</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Bradley Hand ITC</vt:lpstr>
      <vt:lpstr>Calibri</vt:lpstr>
      <vt:lpstr>Castellar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Hawthorne</cp:lastModifiedBy>
  <cp:revision>90</cp:revision>
  <dcterms:created xsi:type="dcterms:W3CDTF">2008-03-02T08:35:22Z</dcterms:created>
  <dcterms:modified xsi:type="dcterms:W3CDTF">2015-09-04T03:03:43Z</dcterms:modified>
</cp:coreProperties>
</file>