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388" r:id="rId2"/>
    <p:sldId id="256" r:id="rId3"/>
    <p:sldId id="282" r:id="rId4"/>
    <p:sldId id="271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9" r:id="rId15"/>
    <p:sldId id="302" r:id="rId16"/>
    <p:sldId id="303" r:id="rId17"/>
    <p:sldId id="305" r:id="rId18"/>
    <p:sldId id="295" r:id="rId19"/>
    <p:sldId id="296" r:id="rId20"/>
    <p:sldId id="297" r:id="rId21"/>
    <p:sldId id="29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FFFF"/>
    <a:srgbClr val="100D04"/>
    <a:srgbClr val="000000"/>
    <a:srgbClr val="FF3399"/>
    <a:srgbClr val="00060C"/>
    <a:srgbClr val="66FFFF"/>
    <a:srgbClr val="000099"/>
    <a:srgbClr val="0066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1313" autoAdjust="0"/>
  </p:normalViewPr>
  <p:slideViewPr>
    <p:cSldViewPr snapToGrid="0">
      <p:cViewPr varScale="1">
        <p:scale>
          <a:sx n="45" d="100"/>
          <a:sy n="45" d="100"/>
        </p:scale>
        <p:origin x="1354" y="3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75A61-84C9-48FE-8127-C81ADDD01C4F}" type="datetimeFigureOut">
              <a:rPr lang="en-US" smtClean="0"/>
              <a:t>11/23/2015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AFA40-D529-4F53-ADE1-96339613E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15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Uses of the church building? (And still be unified)</a:t>
            </a:r>
          </a:p>
          <a:p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Promotion </a:t>
            </a:r>
            <a:r>
              <a:rPr lang="en-US" sz="1400" b="1" i="1" u="sng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POLITICAL groups</a:t>
            </a:r>
            <a:r>
              <a:rPr lang="en-US" sz="1400" b="1" i="1" u="none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(Republican, Democrat, Tea Party, Socialist? Communist? Independent?)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en-US" sz="1400" b="1" i="1" u="sng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Weddings &amp; Celebrations for ANYBODY </a:t>
            </a:r>
            <a:r>
              <a:rPr lang="en-US" sz="1400" b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(Regardless if Buddhist/Hindu or GENDER)—MONEY MAKER???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Rent to </a:t>
            </a:r>
            <a:r>
              <a:rPr lang="en-US" sz="1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Lion’s or Kiwanis</a:t>
            </a:r>
            <a:r>
              <a:rPr lang="en-US" sz="1400" b="1" i="1" u="sng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club </a:t>
            </a:r>
            <a:r>
              <a:rPr lang="en-US" sz="1400" b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(for Civic activities)—Nothing religious but DO good things for kids.</a:t>
            </a:r>
          </a:p>
          <a:p>
            <a:r>
              <a:rPr lang="en-US" sz="1400" b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Rent to </a:t>
            </a:r>
            <a:r>
              <a:rPr lang="en-US" sz="1400" b="1" i="1" u="sng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 GROUPS, or Sylvan learning center</a:t>
            </a:r>
            <a:r>
              <a:rPr lang="en-US" sz="1400" b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 (Good for community &amp; make more money $$$)</a:t>
            </a:r>
          </a:p>
          <a:p>
            <a:endParaRPr lang="en-US" sz="1400" b="1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b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Recreation: </a:t>
            </a:r>
            <a:r>
              <a:rPr lang="en-US" sz="1400" b="1" i="1" u="sng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 HAWKS &amp; </a:t>
            </a:r>
            <a:r>
              <a:rPr lang="en-US" sz="1400" b="1" i="1" u="sng" baseline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Brauts</a:t>
            </a:r>
            <a:r>
              <a:rPr lang="en-US" sz="1400" b="1" i="1" u="sng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church—on a BIG SCREEN?—Invite neighborhood &gt;&gt; Call IT Evangelism??</a:t>
            </a:r>
          </a:p>
          <a:p>
            <a:r>
              <a:rPr lang="en-US" sz="1400" b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How about a </a:t>
            </a:r>
            <a:r>
              <a:rPr lang="en-US" sz="1400" b="1" i="1" u="sng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RACUET BALL </a:t>
            </a:r>
            <a:r>
              <a:rPr lang="en-US" sz="1400" b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court? (Bible mentions exercise is a little benefit)—maybe a sauna to relax ????</a:t>
            </a:r>
          </a:p>
          <a:p>
            <a:endParaRPr lang="en-US" sz="1400" b="1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b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</a:t>
            </a:r>
            <a:r>
              <a:rPr lang="en-US" sz="1400" b="1" i="1" u="sng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 DEFENSE </a:t>
            </a:r>
            <a:r>
              <a:rPr lang="en-US" sz="1400" b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Tai Kwan Do classes FOR CHRISTIANS?</a:t>
            </a:r>
          </a:p>
          <a:p>
            <a:r>
              <a:rPr lang="en-US" sz="1400" b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Open </a:t>
            </a:r>
            <a:r>
              <a:rPr lang="en-US" sz="1400" b="1" i="1" u="sng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 CARE </a:t>
            </a:r>
            <a:r>
              <a:rPr lang="en-US" sz="1400" b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Center?  (Helps parents, Teaches kids, Make jobs for Christians, Make money for group) </a:t>
            </a:r>
            <a:br>
              <a:rPr lang="en-US" sz="1400" b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400" b="1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b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 How about </a:t>
            </a:r>
            <a:r>
              <a:rPr lang="en-US" sz="1400" b="1" i="1" u="sng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POTLUCKS</a:t>
            </a:r>
            <a:r>
              <a:rPr lang="en-US" sz="1400" b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400" b="1" i="1" u="sng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BIRTHDAYS</a:t>
            </a:r>
            <a:r>
              <a:rPr lang="en-US" sz="1400" b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400" b="1" i="1" u="sng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ANNIVERSARY</a:t>
            </a:r>
            <a:r>
              <a:rPr lang="en-US" sz="1400" b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400" b="1" i="1" u="sng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GRADUATION</a:t>
            </a:r>
            <a:r>
              <a:rPr lang="en-US" sz="1400" b="1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dinners in the building???</a:t>
            </a:r>
          </a:p>
          <a:p>
            <a:endParaRPr lang="en-US" sz="1400" b="1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400" b="1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400" b="1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AFA40-D529-4F53-ADE1-96339613E9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912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AFA40-D529-4F53-ADE1-96339613E9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28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AFA40-D529-4F53-ADE1-96339613E9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82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AFA40-D529-4F53-ADE1-96339613E93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82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F45A6-F05A-4582-98A8-C4693C9543CD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3021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E07F9-D227-4CEE-9E18-EF45A19356AE}" type="datetime1">
              <a:rPr lang="en-US" smtClean="0"/>
              <a:t>11/23/2015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59ED-25B5-462C-9E05-F6915C1ED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42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7075E-29A7-49B4-B102-1C2F7B9BA24F}" type="datetime1">
              <a:rPr lang="en-US" smtClean="0"/>
              <a:t>11/23/2015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59ED-25B5-462C-9E05-F6915C1ED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96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9284-96DA-44DE-B2E1-88F5AEB6ACB4}" type="datetime1">
              <a:rPr lang="en-US" smtClean="0"/>
              <a:t>11/23/2015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59ED-25B5-462C-9E05-F6915C1ED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11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EA29E-E615-4393-8D49-09A630334B54}" type="datetime1">
              <a:rPr lang="en-US" smtClean="0"/>
              <a:t>11/23/2015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59ED-25B5-462C-9E05-F6915C1ED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79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EB648-E629-4A26-A1B6-B41AFB1D60EF}" type="datetime1">
              <a:rPr lang="en-US" smtClean="0"/>
              <a:t>11/23/2015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59ED-25B5-462C-9E05-F6915C1ED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98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01F4D-5375-4628-89D9-F5C6D565F0A1}" type="datetime1">
              <a:rPr lang="en-US" smtClean="0"/>
              <a:t>11/23/2015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59ED-25B5-462C-9E05-F6915C1ED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08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31DB2-963D-457B-8488-4115021E1B16}" type="datetime1">
              <a:rPr lang="en-US" smtClean="0"/>
              <a:t>11/23/2015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59ED-25B5-462C-9E05-F6915C1ED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05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54642-642F-40D8-B1D2-16E5626556E0}" type="datetime1">
              <a:rPr lang="en-US" smtClean="0"/>
              <a:t>11/23/2015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59ED-25B5-462C-9E05-F6915C1ED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40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BE2A-10E5-4520-AB32-4A56CCC474C8}" type="datetime1">
              <a:rPr lang="en-US" smtClean="0"/>
              <a:t>11/23/2015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59ED-25B5-462C-9E05-F6915C1ED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9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AA611-174F-4389-8C2D-64423BB40BC3}" type="datetime1">
              <a:rPr lang="en-US" smtClean="0"/>
              <a:t>11/23/2015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59ED-25B5-462C-9E05-F6915C1ED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188D-653C-416B-ADA6-7343841F4BCA}" type="datetime1">
              <a:rPr lang="en-US" smtClean="0"/>
              <a:t>11/23/2015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59ED-25B5-462C-9E05-F6915C1ED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795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08E0A-ACB7-44EF-8CEF-0E9638A9C906}" type="datetime1">
              <a:rPr lang="en-US" smtClean="0"/>
              <a:t>11/23/2015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52310" y="647827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3CE859ED-25B5-462C-9E05-F6915C1ED1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1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53573" y="1580918"/>
            <a:ext cx="5836854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BERKLEY" panose="02000000000000000000" pitchFamily="2" charset="0"/>
              </a:rPr>
              <a:t>Unity and Eating</a:t>
            </a:r>
            <a:br>
              <a:rPr lang="en-US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BERKLEY" panose="02000000000000000000" pitchFamily="2" charset="0"/>
              </a:rPr>
            </a:br>
            <a:r>
              <a:rPr lang="en-US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BERKLEY" panose="02000000000000000000" pitchFamily="2" charset="0"/>
              </a:rPr>
              <a:t>in the Building</a:t>
            </a:r>
            <a:endParaRPr lang="en-US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 BERKLE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448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rankboulet.files.wordpress.com/2015/06/7-widows-mite-video-still-i4c3429-300x200.jpg?w=67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1" r="22826"/>
          <a:stretch/>
        </p:blipFill>
        <p:spPr bwMode="auto">
          <a:xfrm>
            <a:off x="6051664" y="2953279"/>
            <a:ext cx="2932583" cy="368642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9606" y="185539"/>
            <a:ext cx="8540394" cy="783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>
                <a:gd name="adj" fmla="val 48414"/>
              </a:avLst>
            </a:prstTxWarp>
            <a:spAutoFit/>
          </a:bodyPr>
          <a:lstStyle/>
          <a:p>
            <a:r>
              <a:rPr lang="en-US" sz="2800" b="1" cap="none" spc="5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was the </a:t>
            </a:r>
            <a:r>
              <a:rPr lang="en-US" sz="2800" b="1" u="sng" cap="none" spc="5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Purpose</a:t>
            </a:r>
            <a:r>
              <a:rPr lang="en-US" sz="2800" b="1" cap="none" spc="5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the </a:t>
            </a:r>
            <a:r>
              <a:rPr lang="en-US" sz="2800" b="1" cap="none" spc="50" dirty="0" smtClean="0">
                <a:ln w="0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Love Feast</a:t>
            </a:r>
            <a:r>
              <a:rPr lang="en-US" sz="2800" b="1" cap="none" spc="5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?</a:t>
            </a:r>
            <a:endParaRPr lang="en-US" sz="2800" b="1" cap="none" spc="5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4368" y="1950504"/>
            <a:ext cx="8548327" cy="528350"/>
          </a:xfrm>
          <a:prstGeom prst="rect">
            <a:avLst/>
          </a:prstGeom>
          <a:ln w="38100"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2:15  “If a brother or sister is … </a:t>
            </a:r>
            <a:r>
              <a:rPr lang="en-US" sz="32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need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6781" y="1111090"/>
            <a:ext cx="842321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Christian </a:t>
            </a:r>
            <a:r>
              <a:rPr lang="en-US" sz="3600" b="1" i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Charit</a:t>
            </a:r>
            <a:r>
              <a:rPr lang="en-US" sz="36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y</a:t>
            </a:r>
            <a:r>
              <a:rPr lang="en-US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, </a:t>
            </a:r>
            <a:r>
              <a:rPr lang="en-US" sz="3600" b="1" i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Benevolence</a:t>
            </a:r>
            <a:endParaRPr lang="en-US" sz="3600" b="1" i="1" u="sng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00CC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92819" y="2646153"/>
            <a:ext cx="8751427" cy="140038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00"/>
              </a:lnSpc>
            </a:pPr>
            <a:r>
              <a:rPr lang="en-US" alt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“The </a:t>
            </a:r>
            <a:r>
              <a:rPr lang="en-US" alt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purpose of the love feast </a:t>
            </a:r>
            <a:r>
              <a:rPr lang="en-US" alt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was </a:t>
            </a:r>
            <a:r>
              <a:rPr lang="en-US" altLang="en-US" sz="3200" b="1" i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to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altLang="en-US" sz="3200" b="1" i="1" dirty="0" smtClean="0">
                <a:solidFill>
                  <a:srgbClr val="FF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altLang="en-US" sz="3200" b="1" i="1" dirty="0" smtClean="0">
                <a:solidFill>
                  <a:srgbClr val="FF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altLang="en-US" sz="32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share God's </a:t>
            </a:r>
            <a:r>
              <a:rPr lang="en-US" altLang="en-US" sz="3200" b="1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provisions with the </a:t>
            </a:r>
            <a:r>
              <a:rPr lang="en-US" altLang="en-US" sz="32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needy</a:t>
            </a:r>
            <a:r>
              <a:rPr lang="en-US" alt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.”  </a:t>
            </a:r>
            <a:r>
              <a:rPr lang="en-US" altLang="en-US" sz="3200" b="1" i="1" u="sng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br>
              <a:rPr lang="en-US" altLang="en-US" sz="3200" b="1" i="1" u="sng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altLang="en-US" sz="2800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Nelson’s </a:t>
            </a:r>
            <a:r>
              <a:rPr lang="en-US" altLang="en-US" sz="2800" i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Illustrated Bible Dictionary.</a:t>
            </a:r>
            <a:endParaRPr lang="en-US" altLang="en-US" sz="2800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33003" y="4141148"/>
            <a:ext cx="6517179" cy="140038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00"/>
              </a:lnSpc>
            </a:pPr>
            <a:r>
              <a:rPr lang="en-US" alt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“</a:t>
            </a: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</a:t>
            </a: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common table at which the wants </a:t>
            </a: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of </a:t>
            </a:r>
            <a:r>
              <a:rPr lang="en-US" sz="3200" b="1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poor were supplied </a:t>
            </a: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out of </a:t>
            </a: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</a:t>
            </a:r>
            <a:b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abundance </a:t>
            </a: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of </a:t>
            </a: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</a:t>
            </a: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rich</a:t>
            </a: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.” </a:t>
            </a:r>
            <a:r>
              <a:rPr lang="en-US" sz="2800" i="1" u="sng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ISBE</a:t>
            </a:r>
            <a:endParaRPr lang="en-US" sz="3200" i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6781" y="5708830"/>
            <a:ext cx="8517467" cy="1117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600"/>
              </a:lnSpc>
            </a:pPr>
            <a:r>
              <a:rPr lang="en-US" alt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 </a:t>
            </a:r>
            <a:r>
              <a:rPr lang="en-US" altLang="en-US" sz="3200" b="1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sharing of food by the wealthier </a:t>
            </a:r>
            <a:br>
              <a:rPr lang="en-US" altLang="en-US" sz="3200" b="1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3200" b="1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the poorer </a:t>
            </a:r>
            <a:r>
              <a:rPr lang="en-US" alt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an important means </a:t>
            </a:r>
            <a:br>
              <a:rPr lang="en-US" alt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charity.”  </a:t>
            </a:r>
            <a:r>
              <a:rPr lang="en-US" altLang="en-US" sz="2800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</a:t>
            </a:r>
            <a:r>
              <a:rPr lang="en-US" altLang="en-US" sz="2800" i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Christians Speak, p </a:t>
            </a:r>
            <a:r>
              <a:rPr lang="en-US" altLang="en-US" sz="2800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129</a:t>
            </a:r>
            <a:r>
              <a:rPr lang="en-US" altLang="en-US" sz="28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altLang="en-US" sz="2800" i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59ED-25B5-462C-9E05-F6915C1ED1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06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6" grpId="1"/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606" y="368419"/>
            <a:ext cx="8540394" cy="783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>
                <a:gd name="adj" fmla="val 48414"/>
              </a:avLst>
            </a:prstTxWarp>
            <a:spAutoFit/>
          </a:bodyPr>
          <a:lstStyle/>
          <a:p>
            <a:r>
              <a:rPr lang="en-US" sz="2800" b="1" u="sng" cap="none" spc="5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When</a:t>
            </a:r>
            <a:r>
              <a:rPr lang="en-US" sz="2800" b="1" cap="none" spc="5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was the </a:t>
            </a:r>
            <a:r>
              <a:rPr lang="en-US" sz="2800" b="1" i="1" cap="none" spc="5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en-US" sz="2800" b="1" cap="none" spc="50" dirty="0" smtClean="0">
                <a:ln w="0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Love Feast</a:t>
            </a:r>
            <a:r>
              <a:rPr lang="en-US" sz="2800" b="1" cap="none" spc="5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Held ?</a:t>
            </a:r>
            <a:endParaRPr lang="en-US" sz="2800" b="1" cap="none" spc="5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30000" contrast="30000"/>
          </a:blip>
          <a:stretch>
            <a:fillRect/>
          </a:stretch>
        </p:blipFill>
        <p:spPr>
          <a:xfrm>
            <a:off x="192852" y="1545143"/>
            <a:ext cx="3778257" cy="2273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971109" y="1661522"/>
            <a:ext cx="501613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 Roman governor Pliny places the Christian gathering for a common meal </a:t>
            </a:r>
            <a:r>
              <a:rPr lang="en-US" sz="32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a separate time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their ‘</a:t>
            </a:r>
            <a:r>
              <a:rPr lang="en-US" sz="32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stated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 </a:t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religious assemblies.”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3030" y="5120796"/>
            <a:ext cx="854039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“It occurred in the late afternoon or early evening, the time of the principle meal of </a:t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day.”  </a:t>
            </a:r>
            <a:r>
              <a:rPr lang="en-US" sz="3200" i="1" u="sng" dirty="0"/>
              <a:t>Early Christians speak,</a:t>
            </a:r>
            <a:r>
              <a:rPr lang="en-US" sz="3200" dirty="0"/>
              <a:t> </a:t>
            </a:r>
            <a:r>
              <a:rPr lang="en-US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p.129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59ED-25B5-462C-9E05-F6915C1ED1A2}" type="slidenum">
              <a:rPr lang="en-US" smtClean="0"/>
              <a:t>11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5060" y="3889847"/>
            <a:ext cx="8728364" cy="964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3400"/>
              </a:lnSpc>
            </a:pPr>
            <a:r>
              <a:rPr lang="en-US" sz="2800" i="1" u="sng" dirty="0">
                <a:solidFill>
                  <a:prstClr val="black"/>
                </a:solidFill>
              </a:rPr>
              <a:t>Early Christians Speak</a:t>
            </a:r>
            <a:r>
              <a:rPr lang="en-US" sz="2800" i="1" dirty="0">
                <a:solidFill>
                  <a:prstClr val="black"/>
                </a:solidFill>
              </a:rPr>
              <a:t> </a:t>
            </a:r>
            <a:r>
              <a:rPr lang="en-US" sz="2800" i="1" dirty="0" smtClean="0">
                <a:solidFill>
                  <a:prstClr val="black"/>
                </a:solidFill>
              </a:rPr>
              <a:t>p.127.   </a:t>
            </a:r>
            <a:br>
              <a:rPr lang="en-US" sz="2800" i="1" dirty="0" smtClean="0">
                <a:solidFill>
                  <a:prstClr val="black"/>
                </a:solidFill>
              </a:rPr>
            </a:br>
            <a:r>
              <a:rPr lang="en-US" sz="2800" i="1" dirty="0" smtClean="0">
                <a:solidFill>
                  <a:prstClr val="black"/>
                </a:solidFill>
              </a:rPr>
              <a:t>Pliny’s  Letters; </a:t>
            </a:r>
            <a:r>
              <a:rPr lang="en-US" sz="2800" i="1" dirty="0">
                <a:solidFill>
                  <a:prstClr val="black"/>
                </a:solidFill>
              </a:rPr>
              <a:t>Book 10.96, </a:t>
            </a:r>
            <a:r>
              <a:rPr lang="en-US" sz="2800" i="1" dirty="0" smtClean="0">
                <a:solidFill>
                  <a:prstClr val="black"/>
                </a:solidFill>
              </a:rPr>
              <a:t>addressed </a:t>
            </a:r>
            <a:r>
              <a:rPr lang="en-US" sz="2800" i="1" dirty="0">
                <a:solidFill>
                  <a:prstClr val="black"/>
                </a:solidFill>
              </a:rPr>
              <a:t>to Emperor Trajan</a:t>
            </a:r>
          </a:p>
        </p:txBody>
      </p:sp>
    </p:spTree>
    <p:extLst>
      <p:ext uri="{BB962C8B-B14F-4D97-AF65-F5344CB8AC3E}">
        <p14:creationId xmlns:p14="http://schemas.microsoft.com/office/powerpoint/2010/main" val="405971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7067" y="1042832"/>
            <a:ext cx="2215110" cy="2193098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37080" y="243159"/>
            <a:ext cx="8540394" cy="783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>
                <a:gd name="adj" fmla="val 48414"/>
              </a:avLst>
            </a:prstTxWarp>
            <a:spAutoFit/>
          </a:bodyPr>
          <a:lstStyle/>
          <a:p>
            <a:r>
              <a:rPr lang="en-US" sz="2800" b="1" u="sng" cap="none" spc="5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Abuse</a:t>
            </a:r>
            <a:r>
              <a:rPr lang="en-US" sz="2800" b="1" cap="none" spc="5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the </a:t>
            </a:r>
            <a:r>
              <a:rPr lang="en-US" sz="2800" b="1" i="1" cap="none" spc="5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en-US" sz="2800" b="1" cap="none" spc="50" dirty="0" smtClean="0">
                <a:ln w="0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Love Feast</a:t>
            </a:r>
            <a:r>
              <a:rPr lang="en-US" sz="2800" b="1" cap="none" spc="5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  <a:endParaRPr lang="en-US" sz="2800" b="1" cap="none" spc="5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7079" y="1242441"/>
            <a:ext cx="6715231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3200"/>
              </a:lnSpc>
            </a:pPr>
            <a:r>
              <a:rPr lang="en-US" alt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 </a:t>
            </a:r>
            <a:r>
              <a:rPr lang="en-US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meal known as the love </a:t>
            </a:r>
            <a:r>
              <a:rPr lang="en-US" alt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feast continued </a:t>
            </a:r>
            <a:r>
              <a:rPr lang="en-US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en-US" alt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several </a:t>
            </a:r>
            <a:r>
              <a:rPr lang="en-US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centuries. However, at times it became merely </a:t>
            </a:r>
            <a:r>
              <a:rPr lang="en-US" alt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r>
              <a:rPr lang="en-US" altLang="en-US" sz="32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altLang="en-US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lavish </a:t>
            </a:r>
            <a:r>
              <a:rPr lang="en-US" altLang="en-US" sz="32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banquet </a:t>
            </a:r>
            <a:r>
              <a:rPr lang="en-US" altLang="en-US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wealth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en-US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     </a:t>
            </a:r>
            <a:br>
              <a:rPr lang="en-US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n-US" altLang="en-US" sz="28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Nelson's Illustrated </a:t>
            </a:r>
            <a:r>
              <a:rPr lang="en-US" altLang="en-US" sz="28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Bible Dictionary</a:t>
            </a:r>
            <a:endParaRPr lang="en-US" altLang="en-US" sz="2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37079" y="3518799"/>
            <a:ext cx="8574166" cy="964367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3400"/>
              </a:lnSpc>
            </a:pPr>
            <a:r>
              <a:rPr lang="en-US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(1Cor 11:20)  </a:t>
            </a:r>
            <a:r>
              <a:rPr lang="en-US" alt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“</a:t>
            </a:r>
            <a:r>
              <a:rPr lang="en-US" altLang="en-US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</a:t>
            </a:r>
            <a:r>
              <a:rPr lang="en-US" altLang="en-US" sz="32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 </a:t>
            </a:r>
            <a:r>
              <a:rPr lang="en-US" altLang="en-US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your eating each </a:t>
            </a:r>
            <a:r>
              <a:rPr lang="en-US" altLang="en-US" sz="32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one </a:t>
            </a:r>
            <a:r>
              <a:rPr lang="en-US" altLang="en-US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takes his own supper </a:t>
            </a:r>
            <a:r>
              <a:rPr lang="en-US" altLang="en-US" sz="32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first</a:t>
            </a:r>
            <a:r>
              <a:rPr lang="en-US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</a:t>
            </a:r>
            <a:r>
              <a:rPr lang="en-US" alt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one </a:t>
            </a:r>
            <a:r>
              <a:rPr lang="en-US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is </a:t>
            </a:r>
            <a:r>
              <a:rPr lang="en-US" alt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hungry another </a:t>
            </a:r>
            <a:r>
              <a:rPr lang="en-US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is drunk</a:t>
            </a:r>
            <a:r>
              <a:rPr lang="en-US" alt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.” </a:t>
            </a:r>
            <a:endParaRPr lang="en-US" alt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2269" y="4618883"/>
            <a:ext cx="8592349" cy="1323439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b="1" dirty="0" smtClean="0">
                <a:solidFill>
                  <a:srgbClr val="100D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 </a:t>
            </a:r>
            <a:r>
              <a:rPr lang="en-US" sz="3200" b="1" dirty="0">
                <a:solidFill>
                  <a:srgbClr val="100D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 </a:t>
            </a:r>
            <a:r>
              <a:rPr lang="en-US" sz="3200" b="1" dirty="0" smtClean="0">
                <a:solidFill>
                  <a:srgbClr val="100D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11:22) </a:t>
            </a:r>
            <a:r>
              <a:rPr lang="en-US" sz="32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“Do </a:t>
            </a:r>
            <a:r>
              <a:rPr lang="en-US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not have houses in which to eat and drink</a:t>
            </a:r>
            <a:r>
              <a:rPr lang="en-US" sz="3200" b="1" i="1" dirty="0">
                <a:solidFill>
                  <a:srgbClr val="100D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en-US" sz="3200" b="1" dirty="0">
                <a:solidFill>
                  <a:srgbClr val="100D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do you despise the church of God, and shame those who have nothing</a:t>
            </a:r>
            <a:r>
              <a:rPr lang="en-US" sz="3200" b="1" dirty="0" smtClean="0">
                <a:solidFill>
                  <a:srgbClr val="100D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?” </a:t>
            </a:r>
            <a:endParaRPr lang="en-US" sz="3200" b="1" dirty="0">
              <a:solidFill>
                <a:srgbClr val="100D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301" y="4565470"/>
            <a:ext cx="8891608" cy="214994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2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was a time when the poorer believers could enjoy a decent meal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 of the generosity of the Christians who were better off economically. But the apostates only used the "love feast" as a </a:t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for displaying their wealth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   </a:t>
            </a:r>
            <a:r>
              <a:rPr lang="en-US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—BEC. 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59ED-25B5-462C-9E05-F6915C1ED1A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343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4989" t="11762" r="14861" b="5511"/>
          <a:stretch/>
        </p:blipFill>
        <p:spPr>
          <a:xfrm>
            <a:off x="0" y="795310"/>
            <a:ext cx="9144000" cy="606269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Rectangle 1"/>
          <p:cNvSpPr/>
          <p:nvPr/>
        </p:nvSpPr>
        <p:spPr>
          <a:xfrm>
            <a:off x="337080" y="243159"/>
            <a:ext cx="8540394" cy="783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>
                <a:gd name="adj" fmla="val 48414"/>
              </a:avLst>
            </a:prstTxWarp>
            <a:spAutoFit/>
          </a:bodyPr>
          <a:lstStyle/>
          <a:p>
            <a:r>
              <a:rPr lang="en-US" sz="2800" b="1" cap="none" spc="5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2800" b="1" i="1" cap="none" spc="5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en-US" sz="2800" b="1" cap="none" spc="50" dirty="0" smtClean="0">
                <a:ln w="0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Love Feast</a:t>
            </a:r>
            <a:r>
              <a:rPr lang="en-US" sz="2800" b="1" cap="none" spc="5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</a:t>
            </a:r>
            <a:r>
              <a:rPr lang="en-US" sz="2800" b="1" u="sng" cap="none" spc="5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Abandoned</a:t>
            </a:r>
            <a:r>
              <a:rPr lang="en-US" sz="2800" b="1" cap="none" spc="5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2800" b="1" cap="none" spc="5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96402" y="3638582"/>
            <a:ext cx="858107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“After </a:t>
            </a:r>
            <a:r>
              <a:rPr lang="en-US" alt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much controversy in the church</a:t>
            </a:r>
            <a:r>
              <a:rPr lang="en-US" alt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</a:t>
            </a:r>
            <a:r>
              <a:rPr lang="en-US" altLang="en-US" sz="32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it </a:t>
            </a:r>
            <a:r>
              <a:rPr lang="en-US" altLang="en-US" sz="3200" b="1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was finally abolished at </a:t>
            </a:r>
            <a:r>
              <a:rPr lang="en-US" altLang="en-US" sz="32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end of </a:t>
            </a:r>
            <a:r>
              <a:rPr lang="en-US" altLang="en-US" sz="3200" b="1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seventh century</a:t>
            </a:r>
            <a:r>
              <a:rPr lang="en-US" alt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.”   </a:t>
            </a:r>
            <a:r>
              <a:rPr lang="en-US" altLang="en-US" sz="2800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Nelson's </a:t>
            </a:r>
            <a:r>
              <a:rPr lang="en-US" altLang="en-US" sz="2800" i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Illustrated </a:t>
            </a:r>
            <a:r>
              <a:rPr lang="en-US" altLang="en-US" sz="2800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Bible </a:t>
            </a:r>
            <a:r>
              <a:rPr lang="en-US" altLang="en-US" sz="2800" i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Dictionary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16378" y="1358690"/>
            <a:ext cx="8911244" cy="214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3200"/>
              </a:lnSpc>
            </a:pPr>
            <a:r>
              <a:rPr lang="en-US" alt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 </a:t>
            </a:r>
            <a:r>
              <a:rPr lang="en-US" altLang="en-US" sz="3200" b="1" i="1" dirty="0" smtClean="0">
                <a:solidFill>
                  <a:srgbClr val="FF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Freemen</a:t>
            </a:r>
            <a:r>
              <a:rPr lang="en-US" alt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despised the 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slave class</a:t>
            </a:r>
            <a:r>
              <a:rPr lang="en-US" alt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going ahead with the </a:t>
            </a:r>
            <a:r>
              <a:rPr lang="en-US" alt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meal </a:t>
            </a:r>
            <a:r>
              <a:rPr lang="en-US" alt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before the latter had opportunity to arrive .. The 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wealthy</a:t>
            </a:r>
            <a:r>
              <a:rPr lang="en-US" alt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scorned </a:t>
            </a:r>
            <a:r>
              <a:rPr lang="en-US" alt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poor</a:t>
            </a:r>
            <a:r>
              <a:rPr lang="en-US" alt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feasting to the point of gluttony while the </a:t>
            </a:r>
            <a:r>
              <a:rPr lang="en-US" alt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latter went </a:t>
            </a:r>
            <a:r>
              <a:rPr lang="en-US" alt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hungry (1Cor.11: 21-22</a:t>
            </a:r>
            <a:r>
              <a:rPr lang="en-US" alt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).”      </a:t>
            </a:r>
            <a:r>
              <a:rPr lang="en-US" altLang="en-US" sz="3200" i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Zondervan Pictorial Bible</a:t>
            </a:r>
            <a:endParaRPr lang="en-US" altLang="en-US" sz="3200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96402" y="5343957"/>
            <a:ext cx="858107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3200"/>
              </a:lnSpc>
            </a:pPr>
            <a:r>
              <a:rPr lang="en-US" alt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This benevolent meal was </a:t>
            </a:r>
            <a:r>
              <a:rPr lang="en-US" altLang="en-US" sz="3200" b="1" i="1" dirty="0" smtClean="0">
                <a:solidFill>
                  <a:srgbClr val="FF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NEVER</a:t>
            </a:r>
            <a:r>
              <a:rPr lang="en-US" alt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n-US" sz="3200" b="1" i="1" dirty="0" smtClean="0">
                <a:solidFill>
                  <a:srgbClr val="FF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 apostolic command</a:t>
            </a:r>
            <a:r>
              <a:rPr lang="en-US" alt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but simply one way to help </a:t>
            </a:r>
            <a:br>
              <a:rPr lang="en-US" alt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US" alt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feed poor Christians.</a:t>
            </a:r>
            <a:endParaRPr lang="en-US" altLang="en-US" sz="3200" i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59ED-25B5-462C-9E05-F6915C1ED1A2}" type="slidenum">
              <a:rPr lang="en-US" smtClean="0"/>
              <a:t>13</a:t>
            </a:fld>
            <a:endParaRPr lang="en-US"/>
          </a:p>
        </p:txBody>
      </p:sp>
      <p:sp>
        <p:nvSpPr>
          <p:cNvPr id="8" name="AutoShape 2" descr="http://tastychomps.com/wp-content/uploads/2012/11/thanksgiving-plate_17359615.jpg"/>
          <p:cNvSpPr>
            <a:spLocks noChangeAspect="1" noChangeArrowheads="1"/>
          </p:cNvSpPr>
          <p:nvPr/>
        </p:nvSpPr>
        <p:spPr bwMode="auto">
          <a:xfrm>
            <a:off x="63500" y="-136525"/>
            <a:ext cx="7353300" cy="490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2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59ED-25B5-462C-9E05-F6915C1ED1A2}" type="slidenum">
              <a:rPr lang="en-US" smtClean="0"/>
              <a:t>14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778676" y="1439119"/>
            <a:ext cx="409879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400" b="1" i="1" dirty="0" smtClean="0">
                <a:solidFill>
                  <a:srgbClr val="FF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Nursery </a:t>
            </a:r>
            <a:r>
              <a:rPr lang="en-US" sz="34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Moms to feed their babies during </a:t>
            </a:r>
            <a:r>
              <a:rPr lang="en-US" sz="34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worship</a:t>
            </a:r>
            <a:r>
              <a:rPr lang="en-US" sz="34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4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://images.agoramedia.com/wte3.0/gcms/pg-nursery-essentials-bottle-feeding-mom-full.jpg"/>
          <p:cNvPicPr>
            <a:picLocks noChangeAspect="1" noChangeArrowheads="1"/>
          </p:cNvPicPr>
          <p:nvPr/>
        </p:nvPicPr>
        <p:blipFill>
          <a:blip r:embed="rId2">
            <a:lum bright="-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80" y="1439119"/>
            <a:ext cx="4253208" cy="4253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00016" y="3108407"/>
            <a:ext cx="4206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4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Ideally there is a </a:t>
            </a:r>
            <a:r>
              <a:rPr lang="en-US" sz="34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</a:t>
            </a:r>
            <a:r>
              <a:rPr lang="en-US" sz="34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see the lesson presented</a:t>
            </a:r>
            <a:br>
              <a:rPr lang="en-US" sz="34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4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a </a:t>
            </a:r>
            <a:r>
              <a:rPr lang="en-US" sz="3400" b="1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speaker</a:t>
            </a:r>
            <a:r>
              <a:rPr lang="en-US" sz="34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</a:t>
            </a:r>
            <a:br>
              <a:rPr lang="en-US" sz="34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4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volume control to hear it</a:t>
            </a:r>
            <a:r>
              <a:rPr lang="en-US" sz="34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4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2436" y="6085744"/>
            <a:ext cx="8041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4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purpose isn’t recreation—but </a:t>
            </a:r>
            <a:r>
              <a:rPr lang="en-US" sz="34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worship</a:t>
            </a:r>
            <a:r>
              <a:rPr lang="en-US" sz="34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4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7080" y="243159"/>
            <a:ext cx="8540394" cy="783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>
                <a:gd name="adj" fmla="val 48414"/>
              </a:avLst>
            </a:prstTxWarp>
            <a:spAutoFit/>
          </a:bodyPr>
          <a:lstStyle/>
          <a:p>
            <a:r>
              <a:rPr lang="en-US" sz="2800" b="1" spc="50" dirty="0" smtClean="0">
                <a:ln w="0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 </a:t>
            </a:r>
            <a:r>
              <a:rPr lang="en-US" sz="2800" b="1" cap="none" spc="5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Churches Eat in the Building— </a:t>
            </a:r>
            <a:r>
              <a:rPr lang="en-US" sz="2800" b="1" u="sng" cap="none" spc="5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</a:t>
            </a:r>
            <a:r>
              <a:rPr lang="en-US" sz="2800" b="1" cap="none" spc="5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?</a:t>
            </a:r>
            <a:endParaRPr lang="en-US" sz="2800" b="1" cap="none" spc="50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52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80" y="1322802"/>
            <a:ext cx="8540393" cy="533803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59ED-25B5-462C-9E05-F6915C1ED1A2}" type="slidenum">
              <a:rPr lang="en-US" smtClean="0"/>
              <a:t>15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669280" y="1893807"/>
            <a:ext cx="3208193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600" b="1" i="1" dirty="0" smtClean="0">
                <a:solidFill>
                  <a:srgbClr val="FF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Christians 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eating lunch </a:t>
            </a:r>
            <a:b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create, maintain,</a:t>
            </a:r>
            <a:b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repair their </a:t>
            </a:r>
            <a:r>
              <a:rPr lang="en-US" sz="36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 to worship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b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3600" b="1" dirty="0" err="1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Heb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10:25)</a:t>
            </a:r>
            <a:endParaRPr lang="en-US" sz="36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7080" y="243159"/>
            <a:ext cx="8540394" cy="783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>
                <a:gd name="adj" fmla="val 48414"/>
              </a:avLst>
            </a:prstTxWarp>
            <a:spAutoFit/>
          </a:bodyPr>
          <a:lstStyle/>
          <a:p>
            <a:r>
              <a:rPr lang="en-US" sz="2800" b="1" spc="50" dirty="0" smtClean="0">
                <a:ln w="0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 </a:t>
            </a:r>
            <a:r>
              <a:rPr lang="en-US" sz="2800" b="1" cap="none" spc="5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Churches Eat in the Building— </a:t>
            </a:r>
            <a:r>
              <a:rPr lang="en-US" sz="2800" b="1" u="sng" cap="none" spc="5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</a:t>
            </a:r>
            <a:r>
              <a:rPr lang="en-US" sz="2800" b="1" cap="none" spc="5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?</a:t>
            </a:r>
            <a:endParaRPr lang="en-US" sz="2800" b="1" cap="none" spc="50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00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59ED-25B5-462C-9E05-F6915C1ED1A2}" type="slidenum">
              <a:rPr lang="en-US" smtClean="0"/>
              <a:t>16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7080" y="243159"/>
            <a:ext cx="8540394" cy="783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>
                <a:gd name="adj" fmla="val 48414"/>
              </a:avLst>
            </a:prstTxWarp>
            <a:spAutoFit/>
          </a:bodyPr>
          <a:lstStyle/>
          <a:p>
            <a:r>
              <a:rPr lang="en-US" sz="2800" b="1" spc="50" dirty="0" smtClean="0">
                <a:ln w="0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 </a:t>
            </a:r>
            <a:r>
              <a:rPr lang="en-US" sz="2800" b="1" cap="none" spc="5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Churches Eat in the Building— </a:t>
            </a:r>
            <a:r>
              <a:rPr lang="en-US" sz="2800" b="1" u="sng" cap="none" spc="5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</a:t>
            </a:r>
            <a:r>
              <a:rPr lang="en-US" sz="2800" b="1" cap="none" spc="5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?</a:t>
            </a:r>
            <a:endParaRPr lang="en-US" sz="2800" b="1" cap="none" spc="50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1"/>
          <a:stretch/>
        </p:blipFill>
        <p:spPr>
          <a:xfrm>
            <a:off x="337080" y="1609344"/>
            <a:ext cx="8540394" cy="486495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37080" y="1605374"/>
            <a:ext cx="35765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600" b="1" i="1" dirty="0" smtClean="0">
                <a:solidFill>
                  <a:srgbClr val="FF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Preacher, Teacher</a:t>
            </a:r>
            <a:r>
              <a:rPr lang="en-US" sz="36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</a:t>
            </a:r>
            <a:b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edify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endParaRPr lang="en-US" sz="36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3566160"/>
            <a:ext cx="8321040" cy="1836400"/>
          </a:xfrm>
          <a:prstGeom prst="rect">
            <a:avLst/>
          </a:prstGeom>
          <a:solidFill>
            <a:srgbClr val="FFFFFF">
              <a:alpha val="56863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Acts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20:7, 11  “When </a:t>
            </a:r>
            <a:r>
              <a:rPr lang="en-US" sz="36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[Paul] had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gone back up, and had broken the bread and </a:t>
            </a:r>
            <a:r>
              <a:rPr lang="en-US" sz="36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eaten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talked with them a long while, until daybreak, and so departed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2880" y="5891200"/>
            <a:ext cx="8833104" cy="528350"/>
          </a:xfrm>
          <a:prstGeom prst="rect">
            <a:avLst/>
          </a:prstGeom>
          <a:solidFill>
            <a:srgbClr val="FFFFFF">
              <a:alpha val="56863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36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 alone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mentioned as eating,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 night.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9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59ED-25B5-462C-9E05-F6915C1ED1A2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2725" b="3983"/>
          <a:stretch/>
        </p:blipFill>
        <p:spPr>
          <a:xfrm>
            <a:off x="124667" y="1319821"/>
            <a:ext cx="7739173" cy="52376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96129" y="1585363"/>
            <a:ext cx="30301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i="1" dirty="0" smtClean="0">
                <a:solidFill>
                  <a:srgbClr val="FF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Providing</a:t>
            </a:r>
            <a:br>
              <a:rPr lang="en-US" sz="3600" b="1" i="1" dirty="0" smtClean="0">
                <a:solidFill>
                  <a:srgbClr val="FF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Benevolence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b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emergency</a:t>
            </a:r>
            <a:endParaRPr lang="en-US" sz="36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728" y="5419927"/>
            <a:ext cx="8906256" cy="1200329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 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9:13  "</a:t>
            </a:r>
            <a:r>
              <a:rPr lang="en-US" sz="36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go and learn what this means, '</a:t>
            </a:r>
            <a:r>
              <a:rPr lang="en-US" sz="3600" b="1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desire compassion</a:t>
            </a:r>
            <a:r>
              <a:rPr lang="en-US" sz="36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not sacrifice”</a:t>
            </a:r>
            <a:endParaRPr lang="en-US" sz="36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7080" y="243159"/>
            <a:ext cx="8540394" cy="783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>
                <a:gd name="adj" fmla="val 48414"/>
              </a:avLst>
            </a:prstTxWarp>
            <a:spAutoFit/>
          </a:bodyPr>
          <a:lstStyle/>
          <a:p>
            <a:r>
              <a:rPr lang="en-US" sz="2800" b="1" spc="50" dirty="0" smtClean="0">
                <a:ln w="0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Might </a:t>
            </a:r>
            <a:r>
              <a:rPr lang="en-US" sz="2800" b="1" cap="none" spc="5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Eat in the Building— </a:t>
            </a:r>
            <a:r>
              <a:rPr lang="en-US" sz="2800" b="1" u="sng" cap="none" spc="5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</a:t>
            </a:r>
            <a:r>
              <a:rPr lang="en-US" sz="2800" b="1" cap="none" spc="5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?</a:t>
            </a:r>
            <a:endParaRPr lang="en-US" sz="2800" b="1" cap="none" spc="50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62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7080" y="243159"/>
            <a:ext cx="8540394" cy="783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>
                <a:gd name="adj" fmla="val 48414"/>
              </a:avLst>
            </a:prstTxWarp>
            <a:spAutoFit/>
          </a:bodyPr>
          <a:lstStyle/>
          <a:p>
            <a:r>
              <a:rPr lang="en-US" sz="2800" b="1" cap="none" spc="5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Saints </a:t>
            </a:r>
            <a:r>
              <a:rPr lang="en-US" sz="2800" b="1" spc="50" dirty="0" smtClean="0">
                <a:ln w="0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Eat </a:t>
            </a:r>
            <a:r>
              <a:rPr lang="en-US" sz="2800" b="1" cap="none" spc="5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Church Building— </a:t>
            </a:r>
            <a:r>
              <a:rPr lang="en-US" sz="2800" b="1" spc="5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</a:t>
            </a:r>
            <a:r>
              <a:rPr lang="en-US" sz="2800" b="1" cap="none" spc="5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b="1" u="sng" cap="none" spc="5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</a:t>
            </a:r>
            <a:r>
              <a:rPr lang="en-US" sz="2800" b="1" cap="none" spc="5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?</a:t>
            </a:r>
            <a:endParaRPr lang="en-US" sz="2800" b="1" cap="none" spc="50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19488" y="1462809"/>
            <a:ext cx="5356869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6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Kids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EAT cheerios,  candy in church, 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</a:t>
            </a:r>
            <a:r>
              <a:rPr lang="en-US" sz="36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diabetic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needs something to keep</a:t>
            </a:r>
            <a:b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blood sugar at the</a:t>
            </a:r>
            <a:b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 level.</a:t>
            </a:r>
            <a:endParaRPr lang="en-US" sz="36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59ED-25B5-462C-9E05-F6915C1ED1A2}" type="slidenum">
              <a:rPr lang="en-US" smtClean="0"/>
              <a:t>18</a:t>
            </a:fld>
            <a:endParaRPr lang="en-US"/>
          </a:p>
        </p:txBody>
      </p:sp>
      <p:pic>
        <p:nvPicPr>
          <p:cNvPr id="3074" name="Picture 2" descr="http://lilluna.com/wp-content/uploads/2013/10/White-Chocolate-Candy-Corn-Krispies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55"/>
          <a:stretch/>
        </p:blipFill>
        <p:spPr bwMode="auto">
          <a:xfrm>
            <a:off x="175267" y="1325353"/>
            <a:ext cx="2769901" cy="3246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37080" y="4378027"/>
            <a:ext cx="8357514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000"/>
              </a:lnSpc>
            </a:pP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isn’t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done for recreation</a:t>
            </a:r>
            <a:b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to help kids and adults stay in </a:t>
            </a:r>
            <a:r>
              <a:rPr lang="en-US" sz="3600" b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worship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754" y="5572843"/>
            <a:ext cx="881935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600" b="1" dirty="0" smtClean="0">
                <a:solidFill>
                  <a:srgbClr val="FF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NOT 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Doughnuts, cake and Starbucks </a:t>
            </a:r>
            <a:r>
              <a:rPr lang="en-US" sz="36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coffee 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 just for fun. (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Rom 14:17)</a:t>
            </a:r>
            <a:endParaRPr lang="en-US" sz="36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051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9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10000" contrast="20000"/>
          </a:blip>
          <a:stretch>
            <a:fillRect/>
          </a:stretch>
        </p:blipFill>
        <p:spPr>
          <a:xfrm>
            <a:off x="183642" y="1239851"/>
            <a:ext cx="8693834" cy="5393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21956" y="1384599"/>
            <a:ext cx="86275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Gymnasium </a:t>
            </a: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Fellowship Hall is generally </a:t>
            </a:r>
            <a:r>
              <a:rPr lang="en-US" sz="3200" b="1" i="1" u="sng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intended as </a:t>
            </a:r>
            <a:r>
              <a:rPr lang="en-US" sz="32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Charity for Needy saints! </a:t>
            </a:r>
            <a:r>
              <a:rPr lang="en-US" sz="32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(Rom 15:26)</a:t>
            </a:r>
            <a:endParaRPr lang="en-US" sz="3200" b="1" i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675" y="3213630"/>
            <a:ext cx="86867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probably wasn’t built as provision </a:t>
            </a:r>
            <a:b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Destitute Widows.  </a:t>
            </a: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(Acts 6:1)</a:t>
            </a:r>
            <a:endParaRPr lang="en-US" sz="32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7080" y="243159"/>
            <a:ext cx="8540394" cy="783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>
                <a:gd name="adj" fmla="val 48414"/>
              </a:avLst>
            </a:prstTxWarp>
            <a:spAutoFit/>
          </a:bodyPr>
          <a:lstStyle/>
          <a:p>
            <a:r>
              <a:rPr lang="en-US" sz="2800" b="1" cap="none" spc="5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Saints Eat in the Church Building— </a:t>
            </a:r>
            <a:r>
              <a:rPr lang="en-US" sz="2800" b="1" spc="5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</a:t>
            </a:r>
            <a:r>
              <a:rPr lang="en-US" sz="2800" b="1" cap="none" spc="5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b="1" u="sng" cap="none" spc="5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</a:t>
            </a:r>
            <a:r>
              <a:rPr lang="en-US" sz="2800" b="1" cap="none" spc="5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?</a:t>
            </a:r>
            <a:endParaRPr lang="en-US" sz="2800" b="1" cap="none" spc="50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59ED-25B5-462C-9E05-F6915C1ED1A2}" type="slidenum">
              <a:rPr lang="en-US" smtClean="0"/>
              <a:t>19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59426" y="5042661"/>
            <a:ext cx="81526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</a:t>
            </a: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6:26  “Truly</a:t>
            </a: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 say to you, you seek Me, </a:t>
            </a:r>
            <a:r>
              <a:rPr lang="en-US" sz="3200" b="1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because you saw signs, </a:t>
            </a:r>
            <a:r>
              <a:rPr lang="en-US" sz="3200" b="1" i="1" dirty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because </a:t>
            </a:r>
            <a:r>
              <a:rPr lang="en-US" sz="3200" b="1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</a:t>
            </a:r>
            <a:r>
              <a:rPr lang="en-US" sz="3200" b="1" i="1" dirty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 of the loaves, and were filled</a:t>
            </a: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2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9718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Image result for church un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38455" y="452041"/>
            <a:ext cx="8805545" cy="1476136"/>
          </a:xfrm>
          <a:prstGeom prst="rect">
            <a:avLst/>
          </a:prstGeom>
          <a:noFill/>
        </p:spPr>
        <p:txBody>
          <a:bodyPr wrap="none" rtlCol="0">
            <a:prstTxWarp prst="textFadeUp">
              <a:avLst>
                <a:gd name="adj" fmla="val 8143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en-US" sz="8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50800" dist="38100" dir="2700000" algn="tl" rotWithShape="0">
                    <a:srgbClr val="000000"/>
                  </a:outerShdw>
                </a:effectLst>
                <a:latin typeface="Bodoni MT Black" panose="02070A03080606020203" pitchFamily="18" charset="0"/>
              </a:rPr>
              <a:t>Unity</a:t>
            </a:r>
            <a:endParaRPr lang="en-US" sz="80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glow rad="228600">
                  <a:srgbClr val="FFFFFF"/>
                </a:glow>
                <a:outerShdw blurRad="50800" dist="38100" dir="2700000" algn="tl" rotWithShape="0">
                  <a:srgbClr val="000000"/>
                </a:outerShdw>
              </a:effectLst>
              <a:latin typeface="Bodoni MT Black" panose="02070A030806060202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397" t="30457" r="42655" b="46875"/>
          <a:stretch/>
        </p:blipFill>
        <p:spPr>
          <a:xfrm>
            <a:off x="460375" y="2511584"/>
            <a:ext cx="8195945" cy="2499360"/>
          </a:xfrm>
          <a:prstGeom prst="rect">
            <a:avLst/>
          </a:prstGeom>
          <a:ln w="38100" cap="sq" cmpd="thickThin">
            <a:solidFill>
              <a:schemeClr val="tx1"/>
            </a:solidFill>
          </a:ln>
          <a:effectLst>
            <a:outerShdw blurRad="152400" dist="177800" dir="2700000" algn="tl" rotWithShape="0">
              <a:prstClr val="black"/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07975" y="5594351"/>
            <a:ext cx="85921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Tim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3:15 The </a:t>
            </a:r>
            <a:r>
              <a:rPr lang="en-US" sz="3200" b="1" i="1" u="sng" dirty="0" smtClean="0">
                <a:solidFill>
                  <a:srgbClr val="4A1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</a:t>
            </a:r>
            <a:r>
              <a:rPr lang="en-US" sz="3200" b="1" i="1" dirty="0" smtClean="0">
                <a:solidFill>
                  <a:srgbClr val="4A1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n-US" sz="3200" b="1" i="1" dirty="0">
                <a:solidFill>
                  <a:srgbClr val="4A1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200" b="1" i="1" u="sng" dirty="0">
                <a:solidFill>
                  <a:srgbClr val="4A1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CHURCH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living God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 NIRV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59ED-25B5-462C-9E05-F6915C1ED1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1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8611" y="324047"/>
            <a:ext cx="8552330" cy="126848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dist="50800" dir="4800000" algn="ctr" rotWithShape="0">
                    <a:prstClr val="black"/>
                  </a:outerShdw>
                </a:effectLst>
                <a:latin typeface="Berlin Sans FB Demi" panose="020E0802020502020306" pitchFamily="34" charset="0"/>
              </a:rPr>
              <a:t>Are Church - Sponsored  </a:t>
            </a:r>
            <a:r>
              <a:rPr lang="en-US" sz="5400" b="1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dist="50800" dir="4800000" algn="ctr" rotWithShape="0">
                    <a:prstClr val="black"/>
                  </a:outerShdw>
                </a:effectLst>
                <a:latin typeface="Berlin Sans FB Demi" panose="020E0802020502020306" pitchFamily="34" charset="0"/>
              </a:rPr>
              <a:t>Social Meals </a:t>
            </a:r>
            <a:r>
              <a:rPr lang="en-US" sz="5400" b="1" dirty="0" smtClean="0">
                <a:ln>
                  <a:solidFill>
                    <a:prstClr val="black"/>
                  </a:solidFill>
                </a:ln>
                <a:solidFill>
                  <a:schemeClr val="bg1"/>
                </a:solidFill>
                <a:effectLst>
                  <a:glow rad="228600">
                    <a:prstClr val="black">
                      <a:alpha val="40000"/>
                    </a:prstClr>
                  </a:glow>
                  <a:outerShdw dist="50800" dir="4800000" algn="ctr" rotWithShape="0">
                    <a:prstClr val="black"/>
                  </a:outerShdw>
                </a:effectLst>
                <a:latin typeface="Berlin Sans FB Demi" panose="020E0802020502020306" pitchFamily="34" charset="0"/>
              </a:rPr>
              <a:t>Biblical Fellowship ?</a:t>
            </a:r>
            <a:endParaRPr lang="en-US" sz="5400" b="1" dirty="0">
              <a:ln>
                <a:solidFill>
                  <a:prstClr val="black"/>
                </a:solidFill>
              </a:ln>
              <a:solidFill>
                <a:schemeClr val="bg1"/>
              </a:solidFill>
              <a:effectLst>
                <a:glow rad="228600">
                  <a:prstClr val="black">
                    <a:alpha val="40000"/>
                  </a:prstClr>
                </a:glow>
                <a:outerShdw dist="50800" dir="4800000" algn="ctr" rotWithShape="0">
                  <a:prstClr val="black"/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870" y="1285068"/>
            <a:ext cx="817581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Bible “Fellowship” KOINONIA is </a:t>
            </a:r>
            <a:r>
              <a:rPr lang="en-US" sz="32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Never Denotes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social / recreational – </a:t>
            </a:r>
            <a:r>
              <a:rPr lang="en-US" sz="32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ALWAYS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spiritual activities.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155" y="2703739"/>
            <a:ext cx="9162958" cy="399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 Cor 1:9) “</a:t>
            </a:r>
            <a:r>
              <a:rPr lang="en-US" sz="32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Fellowship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3800"/>
              </a:lnSpc>
            </a:pP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 Cor 10:16) “</a:t>
            </a:r>
            <a:r>
              <a:rPr lang="en-US" sz="32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Share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blood of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3800"/>
              </a:lnSpc>
            </a:pP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(Gal 2:9) “</a:t>
            </a:r>
            <a:r>
              <a:rPr lang="en-US" sz="32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fellowship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[to]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gentiles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</a:p>
          <a:p>
            <a:pPr>
              <a:lnSpc>
                <a:spcPts val="3800"/>
              </a:lnSpc>
            </a:pP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 John 1:3) “Our </a:t>
            </a:r>
            <a:r>
              <a:rPr lang="en-US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fellowship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with the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Father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</a:p>
          <a:p>
            <a:pPr>
              <a:lnSpc>
                <a:spcPts val="3800"/>
              </a:lnSpc>
            </a:pP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(Philemon 6) “the </a:t>
            </a:r>
            <a:r>
              <a:rPr lang="en-US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fellowship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your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faith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</a:p>
          <a:p>
            <a:pPr>
              <a:lnSpc>
                <a:spcPts val="3800"/>
              </a:lnSpc>
            </a:pP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(Philip 3:10)  “The </a:t>
            </a:r>
            <a:r>
              <a:rPr lang="en-US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fellowship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His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sufferings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</a:p>
          <a:p>
            <a:pPr>
              <a:lnSpc>
                <a:spcPts val="3800"/>
              </a:lnSpc>
            </a:pP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(Philip 2:1)    “If there is any </a:t>
            </a:r>
            <a:r>
              <a:rPr lang="en-US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fellowship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Spirit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</a:p>
          <a:p>
            <a:pPr>
              <a:lnSpc>
                <a:spcPts val="3800"/>
              </a:lnSpc>
            </a:pP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(Philip 1:5)    “</a:t>
            </a: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</a:t>
            </a:r>
            <a:r>
              <a:rPr lang="en-US" sz="3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participation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gospel</a:t>
            </a:r>
            <a:r>
              <a:rPr lang="en-US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59ED-25B5-462C-9E05-F6915C1ED1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27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3" dur="indefinite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4" dur="indefinite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DE28044-F9F5-4910-B1EF-3A3A72F4066E}" type="slidenum">
              <a:rPr lang="en-US" altLang="en-US" sz="1400"/>
              <a:pPr/>
              <a:t>21</a:t>
            </a:fld>
            <a:endParaRPr lang="en-US" altLang="en-US" sz="14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89720" cy="699025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12236" y="373335"/>
            <a:ext cx="8540394" cy="783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>
                <a:gd name="adj" fmla="val 48414"/>
              </a:avLst>
            </a:prstTxWarp>
            <a:spAutoFit/>
          </a:bodyPr>
          <a:lstStyle/>
          <a:p>
            <a:r>
              <a:rPr lang="en-US" sz="800" b="1" spc="50" dirty="0" smtClean="0">
                <a:ln w="0"/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</a:t>
            </a:r>
            <a:r>
              <a:rPr lang="en-US" sz="800" b="1" cap="none" spc="50" dirty="0" smtClean="0">
                <a:ln w="0"/>
                <a:solidFill>
                  <a:srgbClr val="FF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Unity </a:t>
            </a:r>
            <a:r>
              <a:rPr lang="en-US" sz="800" b="1" cap="none" spc="50" dirty="0" smtClean="0">
                <a:ln w="0"/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act in </a:t>
            </a:r>
            <a:r>
              <a:rPr lang="en-US" sz="800" b="1" cap="none" spc="50" dirty="0" smtClean="0">
                <a:ln w="0"/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Love</a:t>
            </a:r>
            <a:endParaRPr lang="en-US" sz="800" b="1" cap="none" spc="50" dirty="0">
              <a:ln w="0"/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8197" y="1662637"/>
            <a:ext cx="83471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Cor 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10:23 “</a:t>
            </a:r>
            <a:r>
              <a:rPr lang="en-US" sz="36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</a:t>
            </a:r>
            <a:r>
              <a:rPr lang="en-US" sz="3600" b="1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 are lawful</a:t>
            </a:r>
            <a:r>
              <a:rPr lang="en-US" sz="36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but not 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 </a:t>
            </a:r>
            <a:r>
              <a:rPr lang="en-US" sz="36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 are profitable. All things are lawful, 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</a:t>
            </a:r>
            <a:r>
              <a:rPr lang="en-US" sz="36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all things 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edify.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0886" y="3829187"/>
            <a:ext cx="8881744" cy="964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400"/>
              </a:lnSpc>
            </a:pPr>
            <a:r>
              <a:rPr lang="en-US" sz="3600" b="1" dirty="0" smtClean="0">
                <a:solidFill>
                  <a:prstClr val="black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 3:13 “</a:t>
            </a:r>
            <a:r>
              <a:rPr lang="en-US" sz="3600" b="1" i="1" dirty="0" smtClean="0">
                <a:solidFill>
                  <a:srgbClr val="4A14A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Bearing</a:t>
            </a:r>
            <a:r>
              <a:rPr lang="en-US" sz="3600" b="1" dirty="0" smtClean="0">
                <a:solidFill>
                  <a:prstClr val="black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>
                <a:solidFill>
                  <a:prstClr val="black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one another, and </a:t>
            </a:r>
            <a:r>
              <a:rPr lang="en-US" sz="3600" b="1" i="1" dirty="0">
                <a:solidFill>
                  <a:srgbClr val="4A14A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forgiving</a:t>
            </a:r>
            <a:r>
              <a:rPr lang="en-US" sz="3600" b="1" dirty="0">
                <a:solidFill>
                  <a:prstClr val="black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 other…” </a:t>
            </a:r>
            <a:endParaRPr lang="en-US" sz="3600" b="1" dirty="0">
              <a:solidFill>
                <a:prstClr val="black"/>
              </a:solidFill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5406" y="5205778"/>
            <a:ext cx="8605985" cy="964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400"/>
              </a:lnSpc>
            </a:pPr>
            <a:r>
              <a:rPr lang="en-US" sz="3600" b="1" dirty="0" smtClean="0">
                <a:solidFill>
                  <a:prstClr val="black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v14 </a:t>
            </a:r>
            <a:r>
              <a:rPr lang="en-US" sz="3600" b="1" dirty="0">
                <a:solidFill>
                  <a:prstClr val="black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beyond all these things </a:t>
            </a:r>
            <a:r>
              <a:rPr lang="en-US" sz="3600" b="1" i="1" dirty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 on </a:t>
            </a:r>
            <a:r>
              <a:rPr lang="en-US" sz="3600" b="1" i="1" u="sng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LOVE</a:t>
            </a:r>
            <a:r>
              <a:rPr lang="en-US" sz="3600" b="1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b="1" i="1" dirty="0">
                <a:solidFill>
                  <a:srgbClr val="4A14A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is the perfect </a:t>
            </a:r>
            <a:r>
              <a:rPr lang="en-US" sz="3600" b="1" i="1" u="sng" dirty="0" smtClean="0">
                <a:solidFill>
                  <a:srgbClr val="4A14A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BOND OF UNITY</a:t>
            </a:r>
            <a:r>
              <a:rPr lang="en-US" sz="3600" b="1" dirty="0" smtClean="0">
                <a:solidFill>
                  <a:prstClr val="black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US" sz="3600" b="1" dirty="0">
              <a:solidFill>
                <a:prstClr val="black"/>
              </a:solidFill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60812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4.bp.blogspot.com/-WnBN6odgH4s/VQ9DajI17SI/AAAAAAAACXA/V5UB5OXhNbI/s1600/psalm%2B133v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42" y="261257"/>
            <a:ext cx="8539843" cy="633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Image result for church un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59ED-25B5-462C-9E05-F6915C1ED1A2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080" y="281940"/>
            <a:ext cx="8625840" cy="708660"/>
          </a:xfrm>
          <a:prstGeom prst="rect">
            <a:avLst/>
          </a:prstGeom>
          <a:noFill/>
        </p:spPr>
        <p:txBody>
          <a:bodyPr wrap="none" rtlCol="0">
            <a:prstTxWarp prst="textFadeUp">
              <a:avLst>
                <a:gd name="adj" fmla="val 6932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en-US" sz="8000" b="1" dirty="0" smtClean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50800" dist="38100" dir="2700000" algn="tl" rotWithShape="0">
                    <a:srgbClr val="000000"/>
                  </a:outerShdw>
                </a:effectLst>
                <a:latin typeface="Bodoni MT Black" panose="02070A03080606020203" pitchFamily="18" charset="0"/>
              </a:rPr>
              <a:t>Blessing </a:t>
            </a:r>
            <a:r>
              <a:rPr lang="en-US" sz="8000" b="1" dirty="0" smtClean="0">
                <a:ln>
                  <a:solidFill>
                    <a:prstClr val="black"/>
                  </a:solidFill>
                </a:ln>
                <a:solidFill>
                  <a:srgbClr val="4A14AC"/>
                </a:solidFill>
                <a:effectLst>
                  <a:glow rad="228600">
                    <a:srgbClr val="FFFFFF"/>
                  </a:glow>
                  <a:outerShdw blurRad="50800" dist="38100" dir="2700000" algn="tl" rotWithShape="0">
                    <a:srgbClr val="000000"/>
                  </a:outerShdw>
                </a:effectLst>
                <a:latin typeface="Bodoni MT Black" panose="02070A03080606020203" pitchFamily="18" charset="0"/>
              </a:rPr>
              <a:t>of Unity</a:t>
            </a:r>
            <a:endParaRPr lang="en-US" sz="8000" b="1" dirty="0">
              <a:ln>
                <a:solidFill>
                  <a:prstClr val="black"/>
                </a:solidFill>
              </a:ln>
              <a:solidFill>
                <a:srgbClr val="4A14AC"/>
              </a:solidFill>
              <a:effectLst>
                <a:glow rad="228600">
                  <a:srgbClr val="FFFFFF"/>
                </a:glow>
                <a:outerShdw blurRad="50800" dist="38100" dir="2700000" algn="tl" rotWithShape="0">
                  <a:srgbClr val="000000"/>
                </a:outerShdw>
              </a:effectLst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31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70" y="1716529"/>
            <a:ext cx="8577090" cy="48833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615" y="434340"/>
            <a:ext cx="8805545" cy="883920"/>
          </a:xfrm>
          <a:prstGeom prst="rect">
            <a:avLst/>
          </a:prstGeom>
          <a:noFill/>
        </p:spPr>
        <p:txBody>
          <a:bodyPr wrap="none" rtlCol="0">
            <a:prstTxWarp prst="textFadeUp">
              <a:avLst>
                <a:gd name="adj" fmla="val 6932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en-US" sz="8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50800" dist="38100" dir="2700000" algn="tl" rotWithShape="0">
                    <a:srgbClr val="000000"/>
                  </a:outerShdw>
                </a:effectLst>
                <a:latin typeface="Bodoni MT Black" panose="02070A03080606020203" pitchFamily="18" charset="0"/>
              </a:rPr>
              <a:t>Prayer</a:t>
            </a:r>
            <a:r>
              <a:rPr lang="en-US" sz="8000" b="1" dirty="0" smtClean="0">
                <a:ln>
                  <a:solidFill>
                    <a:schemeClr val="tx1"/>
                  </a:solidFill>
                </a:ln>
                <a:solidFill>
                  <a:srgbClr val="4A14AC"/>
                </a:solidFill>
                <a:effectLst>
                  <a:glow rad="228600">
                    <a:srgbClr val="FFFFFF"/>
                  </a:glow>
                  <a:outerShdw blurRad="50800" dist="38100" dir="2700000" algn="tl" rotWithShape="0">
                    <a:srgbClr val="000000"/>
                  </a:outerShdw>
                </a:effectLst>
                <a:latin typeface="Bodoni MT Black" panose="02070A03080606020203" pitchFamily="18" charset="0"/>
              </a:rPr>
              <a:t> for Unity</a:t>
            </a:r>
            <a:endParaRPr lang="en-US" sz="8000" b="1" dirty="0">
              <a:ln>
                <a:solidFill>
                  <a:schemeClr val="tx1"/>
                </a:solidFill>
              </a:ln>
              <a:solidFill>
                <a:srgbClr val="4A14AC"/>
              </a:solidFill>
              <a:effectLst>
                <a:glow rad="228600">
                  <a:srgbClr val="FFFFFF"/>
                </a:glow>
                <a:outerShdw blurRad="50800" dist="38100" dir="2700000" algn="tl" rotWithShape="0">
                  <a:srgbClr val="000000"/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1575" y="4967309"/>
            <a:ext cx="82600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17:22  </a:t>
            </a:r>
            <a:r>
              <a:rPr lang="en-US" sz="3600" b="1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</a:t>
            </a:r>
            <a:r>
              <a:rPr lang="en-US" sz="3600" b="1" i="1" dirty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be </a:t>
            </a:r>
            <a:r>
              <a:rPr lang="en-US" sz="3600" b="1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</a:t>
            </a:r>
            <a:r>
              <a:rPr lang="en-US" sz="36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</a:t>
            </a:r>
            <a:r>
              <a:rPr lang="en-US" sz="36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One;  v.23 </a:t>
            </a:r>
            <a:r>
              <a:rPr lang="en-US" sz="36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in them and 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in Me</a:t>
            </a:r>
            <a:r>
              <a:rPr lang="en-US" sz="36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May they be brought to </a:t>
            </a:r>
            <a:r>
              <a:rPr lang="en-US" sz="3600" b="1" i="1" dirty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 </a:t>
            </a:r>
            <a:r>
              <a:rPr lang="en-US" sz="3600" b="1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unity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 </a:t>
            </a:r>
            <a:r>
              <a:rPr lang="en-US" sz="3200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NIV</a:t>
            </a:r>
            <a:endParaRPr lang="en-US" sz="3200" i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59ED-25B5-462C-9E05-F6915C1ED1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3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59ED-25B5-462C-9E05-F6915C1ED1A2}" type="slidenum">
              <a:rPr lang="en-US" smtClean="0"/>
              <a:t>5</a:t>
            </a:fld>
            <a:endParaRPr lang="en-US"/>
          </a:p>
        </p:txBody>
      </p:sp>
      <p:pic>
        <p:nvPicPr>
          <p:cNvPr id="4098" name="Picture 2" descr="https://practicetobusiness.files.wordpress.com/2011/03/istock-questionmarkthink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8" y="1376572"/>
            <a:ext cx="2666281" cy="265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2237" y="244929"/>
            <a:ext cx="8323112" cy="800907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88900" dist="76200" dir="2700000" algn="tl">
                    <a:schemeClr val="tx1"/>
                  </a:outerShdw>
                </a:effectLst>
              </a:rPr>
              <a:t>100’s of Questions Church Could Ask</a:t>
            </a:r>
            <a:endParaRPr lang="en-US" sz="3600" b="1" dirty="0">
              <a:solidFill>
                <a:srgbClr val="FF0000"/>
              </a:solidFill>
              <a:effectLst>
                <a:outerShdw blurRad="88900" dist="76200" dir="2700000" algn="tl">
                  <a:schemeClr val="tx1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 rot="21301072">
            <a:off x="2541708" y="1344497"/>
            <a:ext cx="6174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many </a:t>
            </a:r>
            <a:r>
              <a:rPr lang="en-US" sz="3200" b="1" u="sng" dirty="0" smtClean="0">
                <a:solidFill>
                  <a:srgbClr val="4A1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classes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week 2 OR 12?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2273" y="2157305"/>
            <a:ext cx="5383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</a:t>
            </a:r>
            <a:r>
              <a:rPr lang="en-US" sz="3200" b="1" u="sng" dirty="0">
                <a:solidFill>
                  <a:srgbClr val="4A1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times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meet am/pm?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 rot="19306969">
            <a:off x="6231759" y="2204430"/>
            <a:ext cx="2591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>
                <a:solidFill>
                  <a:srgbClr val="4A1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Songs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sing?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 rot="236949">
            <a:off x="2842763" y="2995563"/>
            <a:ext cx="3519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>
                <a:solidFill>
                  <a:srgbClr val="4A1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Length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sermons?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 rot="20034967">
            <a:off x="5085295" y="3197282"/>
            <a:ext cx="3923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>
                <a:solidFill>
                  <a:srgbClr val="4A1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Preachers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support?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 rot="286090">
            <a:off x="122948" y="3675965"/>
            <a:ext cx="4898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Elder’s tenure: </a:t>
            </a:r>
            <a:r>
              <a:rPr lang="en-US" sz="3200" b="1" u="sng" dirty="0" smtClean="0">
                <a:solidFill>
                  <a:srgbClr val="4A1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en-US" sz="3200" b="1" u="sng" dirty="0" err="1" smtClean="0">
                <a:solidFill>
                  <a:srgbClr val="4A1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yrs</a:t>
            </a:r>
            <a:r>
              <a:rPr lang="en-US" sz="3200" b="1" dirty="0" smtClean="0">
                <a:solidFill>
                  <a:srgbClr val="4A1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</a:t>
            </a:r>
            <a:r>
              <a:rPr lang="en-US" sz="3200" b="1" dirty="0" smtClean="0">
                <a:solidFill>
                  <a:srgbClr val="4A1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u="sng" dirty="0" smtClean="0">
                <a:solidFill>
                  <a:srgbClr val="4A1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973" y="4337318"/>
            <a:ext cx="41374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>
                <a:solidFill>
                  <a:srgbClr val="4A1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Buy or Rent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Building?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 rot="21204269">
            <a:off x="4624434" y="4322643"/>
            <a:ext cx="4290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>
                <a:solidFill>
                  <a:srgbClr val="4A1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Crosses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en-US" sz="3200" b="1" u="sng" dirty="0" smtClean="0">
                <a:solidFill>
                  <a:srgbClr val="4A1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stained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glass?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 rot="625422">
            <a:off x="142897" y="5272257"/>
            <a:ext cx="39934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</a:t>
            </a:r>
            <a:r>
              <a:rPr lang="en-US" sz="3200" b="1" u="sng" dirty="0" smtClean="0">
                <a:solidFill>
                  <a:srgbClr val="4A1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Bible pics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 not?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38337" y="5113559"/>
            <a:ext cx="5278982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Uses of the </a:t>
            </a:r>
            <a:r>
              <a:rPr lang="en-US" sz="3200" b="1" u="sng" dirty="0" smtClean="0">
                <a:solidFill>
                  <a:srgbClr val="4A1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8973" y="6046237"/>
            <a:ext cx="8397158" cy="690465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35000">
                <a:srgbClr val="4A14AC"/>
              </a:gs>
              <a:gs pos="65000">
                <a:srgbClr val="0000CC"/>
              </a:gs>
              <a:gs pos="82000">
                <a:srgbClr val="0066FF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Pet 4:11 Speak as the </a:t>
            </a:r>
            <a:r>
              <a:rPr lang="en-US" sz="36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Oracles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God !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4601">
            <a:off x="3318784" y="5022067"/>
            <a:ext cx="574011" cy="48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50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7" grpId="0"/>
      <p:bldP spid="7" grpId="1"/>
      <p:bldP spid="8" grpId="0"/>
      <p:bldP spid="8" grpId="1"/>
      <p:bldP spid="9" grpId="0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0341" cy="684339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59ED-25B5-462C-9E05-F6915C1ED1A2}" type="slidenum">
              <a:rPr lang="en-US" smtClean="0"/>
              <a:t>6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98764" y="306218"/>
            <a:ext cx="8296101" cy="14051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3600" b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What’s Bible</a:t>
            </a:r>
            <a:r>
              <a:rPr lang="en-US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Authority ?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00CC"/>
              </a:solidFill>
              <a:effectLst>
                <a:glow rad="228600">
                  <a:srgbClr val="FFFFFF"/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0896" y="1473007"/>
            <a:ext cx="8798814" cy="2528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600" b="1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50800" dir="2700000" algn="tl">
                    <a:schemeClr val="tx1"/>
                  </a:outerShdw>
                </a:effectLst>
              </a:rPr>
              <a:t>Not</a:t>
            </a:r>
            <a:r>
              <a:rPr lang="en-US" sz="36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50800" dir="2700000" algn="tl">
                    <a:schemeClr val="tx1"/>
                  </a:outerShdw>
                </a:effectLst>
              </a:rPr>
              <a:t>Feelings</a:t>
            </a:r>
            <a:r>
              <a:rPr lang="en-US" sz="36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 </a:t>
            </a:r>
            <a:r>
              <a:rPr lang="en-US" sz="36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(</a:t>
            </a:r>
            <a:r>
              <a:rPr lang="en-US" sz="3600" b="1" i="1" dirty="0" err="1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Prov</a:t>
            </a:r>
            <a:r>
              <a:rPr lang="en-US" sz="36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3600" b="1" i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28:26)  </a:t>
            </a:r>
            <a:r>
              <a:rPr lang="en-US" sz="36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A Fool !</a:t>
            </a:r>
          </a:p>
          <a:p>
            <a:pPr algn="ctr">
              <a:lnSpc>
                <a:spcPts val="3800"/>
              </a:lnSpc>
            </a:pPr>
            <a:r>
              <a:rPr lang="en-US" sz="3600" b="1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50800" dir="2700000" algn="tl">
                    <a:schemeClr val="tx1"/>
                  </a:outerShdw>
                </a:effectLst>
              </a:rPr>
              <a:t>Not Majority </a:t>
            </a:r>
            <a:r>
              <a:rPr lang="en-US" sz="36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(Mat 7:13) Often wrong !</a:t>
            </a:r>
          </a:p>
          <a:p>
            <a:pPr algn="ctr">
              <a:lnSpc>
                <a:spcPts val="3800"/>
              </a:lnSpc>
            </a:pPr>
            <a:r>
              <a:rPr lang="en-US" sz="36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50800" dir="2700000" algn="tl">
                    <a:schemeClr val="tx1"/>
                  </a:outerShdw>
                </a:effectLst>
              </a:rPr>
              <a:t>Not Conscience </a:t>
            </a:r>
            <a:r>
              <a:rPr lang="en-US" sz="36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(Acts 23:1f) What I believe!</a:t>
            </a:r>
          </a:p>
          <a:p>
            <a:pPr algn="ctr">
              <a:lnSpc>
                <a:spcPts val="3800"/>
              </a:lnSpc>
            </a:pPr>
            <a:r>
              <a:rPr lang="en-US" sz="3600" b="1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50800" dir="2700000" algn="tl">
                    <a:schemeClr val="tx1"/>
                  </a:outerShdw>
                </a:effectLst>
              </a:rPr>
              <a:t>Not Man’s wisdom </a:t>
            </a:r>
            <a:r>
              <a:rPr lang="en-US" sz="36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 Cor 3:19) Foolish !</a:t>
            </a:r>
          </a:p>
          <a:p>
            <a:pPr algn="ctr">
              <a:lnSpc>
                <a:spcPts val="3800"/>
              </a:lnSpc>
            </a:pPr>
            <a:r>
              <a:rPr lang="en-US" sz="36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50800" dir="2700000" algn="tl">
                    <a:schemeClr val="tx1"/>
                  </a:outerShdw>
                </a:effectLst>
              </a:rPr>
              <a:t>Not  Leader </a:t>
            </a:r>
            <a:r>
              <a:rPr lang="en-US" sz="36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(Mat 15:9) Precept of men !</a:t>
            </a:r>
            <a:endParaRPr lang="en-US" sz="4800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8765" y="3986784"/>
            <a:ext cx="8261188" cy="2491487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rgbClr val="000099">
                  <a:shade val="67500"/>
                  <a:satMod val="115000"/>
                </a:srgbClr>
              </a:gs>
              <a:gs pos="100000">
                <a:schemeClr val="tx1"/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4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Tim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3:16  “All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Scripture is inspired by God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profitable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teaching, for reproof, for correction, for training in righteousness;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v17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the man of God may be adequate, 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equipped </a:t>
            </a:r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Every Good Work.” </a:t>
            </a:r>
            <a:endParaRPr lang="en-US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392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hop.ca/wp-content/uploads/2011/05/LoveFea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3770"/>
            <a:ext cx="9144000" cy="607423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40875" y="146956"/>
            <a:ext cx="8229600" cy="60415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BLANCA" panose="02000000000000000000" pitchFamily="2" charset="0"/>
              </a:rPr>
              <a:t>What are Love Feasts?  Jude 12</a:t>
            </a:r>
            <a:endParaRPr lang="en-US" sz="5400" b="1" cap="none" spc="0" dirty="0">
              <a:ln w="6600">
                <a:solidFill>
                  <a:sysClr val="windowText" lastClr="000000"/>
                </a:solidFill>
                <a:prstDash val="solid"/>
              </a:ln>
              <a:solidFill>
                <a:srgbClr val="0000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59ED-25B5-462C-9E05-F6915C1ED1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041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5593"/>
            <a:ext cx="9144000" cy="42962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68157" y="0"/>
            <a:ext cx="9212157" cy="2595593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 3"/>
          <p:cNvSpPr/>
          <p:nvPr/>
        </p:nvSpPr>
        <p:spPr>
          <a:xfrm>
            <a:off x="146304" y="161588"/>
            <a:ext cx="8759952" cy="2721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3600" b="1" dirty="0" smtClean="0">
                <a:solidFill>
                  <a:schemeClr val="bg1"/>
                </a:solidFill>
                <a:effectLst>
                  <a:glow rad="228600">
                    <a:srgbClr val="00060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 NT Occurrence:  (Jude 12)  “These men are those who are hidden reefs in your </a:t>
            </a:r>
            <a:r>
              <a:rPr lang="en-US" sz="3600" b="1" dirty="0">
                <a:solidFill>
                  <a:srgbClr val="FF3399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love feasts 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228600">
                    <a:srgbClr val="00060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they feast with you without fear, caring for themselves; </a:t>
            </a:r>
            <a:r>
              <a:rPr lang="en-US" sz="3600" b="1" i="1" dirty="0">
                <a:solidFill>
                  <a:srgbClr val="FFC000"/>
                </a:solidFill>
                <a:effectLst>
                  <a:glow rad="228600">
                    <a:srgbClr val="00060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clouds without water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228600">
                    <a:srgbClr val="00060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</a:t>
            </a:r>
            <a:r>
              <a:rPr lang="en-US" sz="3600" b="1" i="1" dirty="0">
                <a:solidFill>
                  <a:srgbClr val="FFC000"/>
                </a:solidFill>
                <a:effectLst>
                  <a:glow rad="228600">
                    <a:srgbClr val="00060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trees without fruit, doubly dead, uprooted</a:t>
            </a:r>
            <a:r>
              <a:rPr lang="en-US" sz="3600" b="1" dirty="0">
                <a:solidFill>
                  <a:schemeClr val="bg1"/>
                </a:solidFill>
                <a:effectLst>
                  <a:glow rad="228600">
                    <a:srgbClr val="00060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59ED-25B5-462C-9E05-F6915C1ED1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1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9606" y="368419"/>
            <a:ext cx="8540394" cy="783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>
                <a:gd name="adj" fmla="val 48414"/>
              </a:avLst>
            </a:prstTxWarp>
            <a:spAutoFit/>
          </a:bodyPr>
          <a:lstStyle/>
          <a:p>
            <a:r>
              <a:rPr lang="en-US" sz="2800" b="1" u="sng" cap="none" spc="50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Where</a:t>
            </a:r>
            <a:r>
              <a:rPr lang="en-US" sz="2800" b="1" cap="none" spc="5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Did Saints Eat the “</a:t>
            </a:r>
            <a:r>
              <a:rPr lang="en-US" sz="2800" b="1" cap="none" spc="50" dirty="0" smtClean="0">
                <a:ln w="0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Love Feast</a:t>
            </a:r>
            <a:r>
              <a:rPr lang="en-US" sz="2800" b="1" cap="none" spc="5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?</a:t>
            </a:r>
            <a:endParaRPr lang="en-US" sz="2800" b="1" cap="none" spc="50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349606" y="1313411"/>
            <a:ext cx="8395383" cy="902556"/>
          </a:xfrm>
          <a:prstGeom prst="rect">
            <a:avLst/>
          </a:prstGeom>
          <a:noFill/>
          <a:ln w="57150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3400"/>
              </a:lnSpc>
            </a:pPr>
            <a:r>
              <a:rPr lang="en-US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Acts </a:t>
            </a: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2:46  </a:t>
            </a:r>
            <a:r>
              <a:rPr lang="en-US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“Breaking </a:t>
            </a: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bread from </a:t>
            </a:r>
            <a:r>
              <a:rPr lang="en-US" alt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house to </a:t>
            </a:r>
            <a:r>
              <a:rPr lang="en-US" alt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/>
            </a:r>
            <a:br>
              <a:rPr lang="en-US" alt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US" alt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house </a:t>
            </a:r>
            <a:r>
              <a:rPr lang="en-US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taking </a:t>
            </a: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their meals with gladness </a:t>
            </a:r>
            <a:r>
              <a:rPr lang="en-US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...”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859ED-25B5-462C-9E05-F6915C1ED1A2}" type="slidenum">
              <a:rPr lang="en-US" smtClean="0"/>
              <a:t>9</a:t>
            </a:fld>
            <a:endParaRPr lang="en-US"/>
          </a:p>
        </p:txBody>
      </p:sp>
      <p:pic>
        <p:nvPicPr>
          <p:cNvPr id="1026" name="Picture 2" descr="http://www.agfg.com.au/blog/image.axd?picture=2013%2F11%2FChristmas-Dinne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5" y="2451075"/>
            <a:ext cx="8395383" cy="408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834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1225</TotalTime>
  <Words>1181</Words>
  <Application>Microsoft Office PowerPoint</Application>
  <PresentationFormat>On-screen Show (4:3)</PresentationFormat>
  <Paragraphs>124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 BERKLEY</vt:lpstr>
      <vt:lpstr>AR BLANCA</vt:lpstr>
      <vt:lpstr>Arial</vt:lpstr>
      <vt:lpstr>Arial Black</vt:lpstr>
      <vt:lpstr>Berlin Sans FB Demi</vt:lpstr>
      <vt:lpstr>Bodoni MT Black</vt:lpstr>
      <vt:lpstr>Calibri</vt:lpstr>
      <vt:lpstr>Calibri Light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Hawthorne</dc:creator>
  <cp:lastModifiedBy>Paul Hawthorne</cp:lastModifiedBy>
  <cp:revision>81</cp:revision>
  <dcterms:created xsi:type="dcterms:W3CDTF">2015-11-21T04:56:27Z</dcterms:created>
  <dcterms:modified xsi:type="dcterms:W3CDTF">2015-11-24T04:45:26Z</dcterms:modified>
</cp:coreProperties>
</file>