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56" r:id="rId6"/>
    <p:sldId id="266" r:id="rId7"/>
    <p:sldId id="261" r:id="rId8"/>
    <p:sldId id="267" r:id="rId9"/>
    <p:sldId id="268" r:id="rId10"/>
    <p:sldId id="263" r:id="rId11"/>
    <p:sldId id="264" r:id="rId12"/>
    <p:sldId id="262" r:id="rId13"/>
    <p:sldId id="26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9294F"/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1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B2D36-B62F-402F-8120-BB6E67EE87DD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FEE9-40E0-45A5-A10D-0F12BF6F6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C054A-05D7-4CFE-B8F8-BA34E02CAA9A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4E4F-67D0-486F-BCA6-FFAC21347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5094E-82A8-4F43-AF7B-DDF913671F04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24A36-6BFC-4AE9-8B9B-4464CAD2C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2B32-177D-4C06-B9FD-395B51123048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C665-BDEF-4138-814E-F66E0BB45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AA7DF-A6F6-4613-AD24-ED7BC39D858E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F8181-A2E6-4CB7-A622-366D32AAE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C241-43BB-4026-8480-FD8EBC63A830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D5A4B-0587-455A-84FE-939CC9BE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0DC09-E6AB-4923-A275-AA470B3FD796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446C9-A2C4-4979-A5D3-0DA243FE7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26CE-4D74-4588-86F7-29202AF173EA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9302-033D-43C4-BE4F-A6730ADA6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1B785-540F-4A50-86B1-3FD27AF5AAD8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BAE17-58B6-4B17-8FD5-00E0064D7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274D-632A-4B5E-9782-089D1234E871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07E7-1302-43B5-A17C-416DF0290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38584-0631-4D39-89E3-8FD7826E0404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E91A8-9AA5-453F-BFFB-763F3D0DF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AD132-6524-423D-96EF-377C29812FFE}" type="datetimeFigureOut">
              <a:rPr lang="en-US"/>
              <a:pPr>
                <a:defRPr/>
              </a:pPr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1FEB74-508D-4A7A-B6B4-072F6450C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Bible _blue sky backgr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8" y="307975"/>
            <a:ext cx="8797925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1295400"/>
            <a:ext cx="701040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We’ve Covered:</a:t>
            </a:r>
            <a:b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Scientific evidence for God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Evidence for the Bible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Historical evidence for Christ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 Need for </a:t>
            </a:r>
            <a:r>
              <a:rPr lang="en-US" sz="3600" b="1" i="1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Salvation</a:t>
            </a: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 Christ</a:t>
            </a:r>
            <a:b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for 1,000,000 sins !</a:t>
            </a:r>
            <a:b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(Rom 6:23)</a:t>
            </a:r>
            <a:br>
              <a:rPr lang="en-US" sz="3600" b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endParaRPr lang="en-US" sz="3600" b="1" i="1" dirty="0">
              <a:solidFill>
                <a:srgbClr val="0000CC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Now:  Need for Bible Authority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853" y="43543"/>
            <a:ext cx="84032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Identifying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NT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014413"/>
            <a:ext cx="7696200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Church Organization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 (Phil 1:1) Elders, Deacons &amp; Saints.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572000"/>
            <a:ext cx="4267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Elders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(1 Tim 3:1-7)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2" name="Picture 2" descr="http://www.cocns.com/wpcms/wp-content/uploads/2014/01/elders1.png"/>
          <p:cNvPicPr>
            <a:picLocks noChangeAspect="1" noChangeArrowheads="1"/>
          </p:cNvPicPr>
          <p:nvPr/>
        </p:nvPicPr>
        <p:blipFill>
          <a:blip r:embed="rId2"/>
          <a:srcRect l="4863" r="5167" b="19577"/>
          <a:stretch>
            <a:fillRect/>
          </a:stretch>
        </p:blipFill>
        <p:spPr bwMode="auto">
          <a:xfrm>
            <a:off x="304800" y="2286000"/>
            <a:ext cx="4303713" cy="2209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www.fbcfriendsville.com/images/stories/Deacons.jpg"/>
          <p:cNvPicPr>
            <a:picLocks noChangeAspect="1" noChangeArrowheads="1"/>
          </p:cNvPicPr>
          <p:nvPr/>
        </p:nvPicPr>
        <p:blipFill>
          <a:blip r:embed="rId3"/>
          <a:srcRect l="17656" t="10433" r="7446" b="28499"/>
          <a:stretch>
            <a:fillRect/>
          </a:stretch>
        </p:blipFill>
        <p:spPr bwMode="auto">
          <a:xfrm>
            <a:off x="4876800" y="2590800"/>
            <a:ext cx="3849688" cy="2093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48200" y="4800600"/>
            <a:ext cx="4495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Deacons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(1</a:t>
            </a:r>
            <a:r>
              <a:rPr lang="en-US" sz="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Tim 3:8-12)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408613"/>
            <a:ext cx="8897938" cy="1344612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these names in the Bible: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Pope? Archbishops?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Cardinals? Priests of Melchizedek? Regional Superintendant?  National Headquarters?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4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4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853" y="43543"/>
            <a:ext cx="84032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Identifying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NT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5638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Worship by the Church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100" name="Picture 4" descr="http://www.aubeacon.com/Images2010/worshi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143000"/>
            <a:ext cx="24860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109788"/>
            <a:ext cx="88392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ts val="4400"/>
              </a:lnSpc>
              <a:tabLst>
                <a:tab pos="495300" algn="l"/>
              </a:tabLst>
              <a:defRPr/>
            </a:pP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Singing</a:t>
            </a: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a cappella  </a:t>
            </a:r>
            <a:b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(Eph 5:19; Col 3:16)                    </a:t>
            </a:r>
          </a:p>
          <a:p>
            <a:pPr>
              <a:lnSpc>
                <a:spcPts val="4400"/>
              </a:lnSpc>
              <a:tabLst>
                <a:tab pos="495300" algn="l"/>
              </a:tabLst>
              <a:defRPr/>
            </a:pP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Lord’s Supper </a:t>
            </a: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(1 Cor 11:23-26)</a:t>
            </a:r>
            <a:b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		Weekly (Acts 20:7a)</a:t>
            </a:r>
          </a:p>
          <a:p>
            <a:pPr>
              <a:lnSpc>
                <a:spcPts val="4400"/>
              </a:lnSpc>
              <a:tabLst>
                <a:tab pos="495300" algn="l"/>
              </a:tabLst>
              <a:defRPr/>
            </a:pP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Prayer</a:t>
            </a: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(Acts 12:5b; 1 Tim 2:1-2)  </a:t>
            </a:r>
          </a:p>
          <a:p>
            <a:pPr>
              <a:lnSpc>
                <a:spcPts val="4400"/>
              </a:lnSpc>
              <a:tabLst>
                <a:tab pos="495300" algn="l"/>
              </a:tabLst>
              <a:defRPr/>
            </a:pP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4.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Giving, not tithing </a:t>
            </a: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(2 Cor 9:7; 1 Cor 16:2)</a:t>
            </a:r>
          </a:p>
          <a:p>
            <a:pPr>
              <a:lnSpc>
                <a:spcPts val="4400"/>
              </a:lnSpc>
              <a:tabLst>
                <a:tab pos="495300" algn="l"/>
              </a:tabLst>
              <a:defRPr/>
            </a:pP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lang="en-US" sz="32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Preaching God’s Word </a:t>
            </a:r>
            <a:r>
              <a:rPr lang="en-US" sz="32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(2 Tim 4:2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		Not Man’s Opinion ! (Mat 15:9)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hurchofchristarticles.com/blog/wp-content/uploads/2011/10/salv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741363"/>
            <a:ext cx="9144000" cy="61115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Rectangle 4"/>
          <p:cNvSpPr/>
          <p:nvPr/>
        </p:nvSpPr>
        <p:spPr>
          <a:xfrm>
            <a:off x="369853" y="43543"/>
            <a:ext cx="84032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Identifying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NT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Church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600" y="3810000"/>
            <a:ext cx="8686800" cy="2667000"/>
          </a:xfrm>
          <a:prstGeom prst="rect">
            <a:avLst/>
          </a:prstGeom>
          <a:gradFill rotWithShape="1">
            <a:gsLst>
              <a:gs pos="0">
                <a:schemeClr val="accent1">
                  <a:alpha val="44000"/>
                </a:schemeClr>
              </a:gs>
              <a:gs pos="100000">
                <a:schemeClr val="accent1">
                  <a:gamma/>
                  <a:shade val="46275"/>
                  <a:invGamma/>
                  <a:alpha val="44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219200"/>
            <a:ext cx="8458200" cy="4968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ts val="4800"/>
              </a:lnSpc>
              <a:buFont typeface="Wingdings" pitchFamily="2" charset="2"/>
              <a:buChar char="§"/>
              <a:tabLst>
                <a:tab pos="495300" algn="l"/>
              </a:tabLst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Plan of Salvation:</a:t>
            </a:r>
          </a:p>
          <a:p>
            <a:pPr eaLnBrk="0" hangingPunct="0">
              <a:lnSpc>
                <a:spcPts val="4800"/>
              </a:lnSpc>
              <a:buFontTx/>
              <a:buChar char="•"/>
              <a:tabLst>
                <a:tab pos="495300" algn="l"/>
              </a:tabLst>
              <a:defRPr/>
            </a:pPr>
            <a:endParaRPr lang="en-US" sz="3600" b="1" i="1" dirty="0">
              <a:solidFill>
                <a:srgbClr val="FF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lnSpc>
                <a:spcPts val="4800"/>
              </a:lnSpc>
              <a:buFontTx/>
              <a:buChar char="•"/>
              <a:tabLst>
                <a:tab pos="495300" algn="l"/>
              </a:tabLst>
              <a:defRPr/>
            </a:pPr>
            <a:endParaRPr lang="en-US" sz="3600" b="1" i="1" dirty="0">
              <a:solidFill>
                <a:srgbClr val="FF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>
              <a:lnSpc>
                <a:spcPts val="4800"/>
              </a:lnSpc>
              <a:tabLst>
                <a:tab pos="495300" algn="l"/>
              </a:tabLst>
              <a:defRPr/>
            </a:pPr>
            <a:endParaRPr lang="en-US" sz="3600" b="1" i="1" dirty="0">
              <a:solidFill>
                <a:srgbClr val="FF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hangingPunct="0">
              <a:lnSpc>
                <a:spcPts val="4800"/>
              </a:lnSpc>
              <a:tabLst>
                <a:tab pos="495300" algn="l"/>
              </a:tabLst>
              <a:defRPr/>
            </a:pP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1.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Believe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(John 3:16; 8:24)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algn="ctr" eaLnBrk="0" hangingPunct="0">
              <a:lnSpc>
                <a:spcPts val="4800"/>
              </a:lnSpc>
              <a:tabLst>
                <a:tab pos="495300" algn="l"/>
              </a:tabLst>
              <a:defRPr/>
            </a:pP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2.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Repent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(Acts 3:19; 2 Cor 7:9-10)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algn="ctr" eaLnBrk="0" hangingPunct="0">
              <a:lnSpc>
                <a:spcPts val="4800"/>
              </a:lnSpc>
              <a:tabLst>
                <a:tab pos="495300" algn="l"/>
              </a:tabLst>
              <a:defRPr/>
            </a:pP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3.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Confess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(Rom 10:9-10; Mat 10:32-32)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  <a:p>
            <a:pPr algn="ctr" eaLnBrk="0" hangingPunct="0">
              <a:lnSpc>
                <a:spcPts val="4800"/>
              </a:lnSpc>
              <a:tabLst>
                <a:tab pos="495300" algn="l"/>
              </a:tabLst>
              <a:defRPr/>
            </a:pP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4. </a:t>
            </a:r>
            <a:r>
              <a:rPr lang="en-US" sz="3600" b="1" i="1" dirty="0">
                <a:solidFill>
                  <a:srgbClr val="0000CC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Be Baptized </a:t>
            </a:r>
            <a:r>
              <a:rPr lang="en-US" sz="3600" b="1" i="1" dirty="0"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(Acts 2:38; 22:16; 1 Pet 3:21)</a:t>
            </a:r>
            <a:endParaRPr lang="en-US" sz="3600" b="1" dirty="0"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5.paperblog.com/i/111/1118407/the-one-true-church-L-N4jLc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9927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2743200"/>
            <a:ext cx="434933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glow rad="228600">
                    <a:srgbClr val="09294F"/>
                  </a:glow>
                </a:effectLst>
                <a:latin typeface="+mn-lt"/>
                <a:cs typeface="+mn-cs"/>
              </a:rPr>
              <a:t>ARE YOU READY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0"/>
            <a:ext cx="609654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Bible Authority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4100" y="1082675"/>
            <a:ext cx="773906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GOD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Has 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Inherent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Authority (Gen 1:1)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981200"/>
            <a:ext cx="7326313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Jesus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Has 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All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Authority  (Mat 28:18)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895600"/>
            <a:ext cx="2192338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Apostles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219200" y="1797050"/>
            <a:ext cx="966788" cy="336550"/>
          </a:xfrm>
          <a:prstGeom prst="downArrow">
            <a:avLst/>
          </a:prstGeom>
          <a:solidFill>
            <a:srgbClr val="FFFF00"/>
          </a:solidFill>
          <a:effectLst>
            <a:outerShdw blurRad="50800" dist="50800" dir="30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219200" y="2667000"/>
            <a:ext cx="966788" cy="336550"/>
          </a:xfrm>
          <a:prstGeom prst="downArrow">
            <a:avLst/>
          </a:prstGeom>
          <a:solidFill>
            <a:srgbClr val="FFFF00"/>
          </a:solidFill>
          <a:effectLst>
            <a:outerShdw blurRad="50800" dist="50800" dir="30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219200" y="3581400"/>
            <a:ext cx="966788" cy="336550"/>
          </a:xfrm>
          <a:prstGeom prst="downArrow">
            <a:avLst/>
          </a:prstGeom>
          <a:solidFill>
            <a:srgbClr val="FFFF00"/>
          </a:solidFill>
          <a:effectLst>
            <a:outerShdw blurRad="50800" dist="50800" dir="30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1" descr="Bible 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1148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30513" y="3897313"/>
            <a:ext cx="632460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Apostles &amp; Prophets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Wrote it.</a:t>
            </a:r>
          </a:p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Spirit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Inspired it (John 16:13; 14:26)</a:t>
            </a:r>
          </a:p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You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can understand it (Eph 3:3-4)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9400" y="2895600"/>
            <a:ext cx="47244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Have 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Delegated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authority (John 20:21; 13:20)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213" y="5300663"/>
            <a:ext cx="847407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 One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Must Change it. (Rev 22:18-19; Gal 1:6-9)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325" y="5737225"/>
            <a:ext cx="847407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We’re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Judged by it. (John 12:48)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325" y="6173788"/>
            <a:ext cx="8474075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Do You 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Accept it ? 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8" dur="indefinite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5" grpId="1"/>
      <p:bldP spid="6" grpId="0"/>
      <p:bldP spid="7" grpId="0" animBg="1"/>
      <p:bldP spid="7" grpId="1" animBg="1"/>
      <p:bldP spid="8" grpId="0" animBg="1"/>
      <p:bldP spid="8" grpId="1" animBg="1"/>
      <p:bldP spid="11" grpId="0" animBg="1"/>
      <p:bldP spid="14" grpId="0"/>
      <p:bldP spid="14" grpId="1"/>
      <p:bldP spid="15" grpId="0"/>
      <p:bldP spid="15" grpId="1"/>
      <p:bldP spid="16" grpId="0"/>
      <p:bldP spid="16" grpId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853" y="43543"/>
            <a:ext cx="84032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Identifying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NT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Church</a:t>
            </a:r>
          </a:p>
        </p:txBody>
      </p:sp>
      <p:pic>
        <p:nvPicPr>
          <p:cNvPr id="8196" name="Picture 4" descr="http://racial-issues.com/wp-content/uploads/2013/12/Fotolia_1000321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352800"/>
            <a:ext cx="22860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http://www.kidology.org/aboutus/images/preach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1905000"/>
            <a:ext cx="18875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57400"/>
            <a:ext cx="19494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1600200"/>
            <a:ext cx="5148263" cy="2000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 use asking preachers–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They all say </a:t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I’m Right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!”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3352800"/>
            <a:ext cx="18288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5105400"/>
            <a:ext cx="15573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Catholic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8338" y="6030913"/>
            <a:ext cx="13795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Baptist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19663" y="6062663"/>
            <a:ext cx="1704975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Lutheran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0" y="4648200"/>
            <a:ext cx="215423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Pentecostal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990600"/>
            <a:ext cx="5562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WHAT DOESN’T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276600"/>
            <a:ext cx="28082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69853" y="43543"/>
            <a:ext cx="84032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Identifying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NT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Church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1143000"/>
            <a:ext cx="5562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WHAT DOESN’T 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752600"/>
            <a:ext cx="84582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Just scrolling–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thru the 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Phonebook !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90800"/>
            <a:ext cx="8229600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Some say there’s 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217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denominations in USA.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63" y="5681663"/>
            <a:ext cx="8153400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According to some estimates there are 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4,200</a:t>
            </a:r>
            <a:b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religions in the world.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181600"/>
            <a:ext cx="8196263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Checking out just one per year takes you… ???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3505200"/>
            <a:ext cx="5791200" cy="155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Some say there’s 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1,584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religious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organizations in US &amp; Canada,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most professing Christianity.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172200" y="5697538"/>
            <a:ext cx="27432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0" y="2133600"/>
            <a:ext cx="38862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29000" y="914400"/>
            <a:ext cx="5575300" cy="4965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Suspect used revolver.</a:t>
            </a:r>
          </a:p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Wore red bandana.</a:t>
            </a:r>
          </a:p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 Blue eye left side.</a:t>
            </a:r>
          </a:p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Patch over right eye.</a:t>
            </a:r>
          </a:p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Gold tooth, left side.</a:t>
            </a:r>
          </a:p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Two tattoos left arm:</a:t>
            </a:r>
            <a:b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 Anchor, 1 Heart.</a:t>
            </a:r>
          </a:p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Leg missing at L. knee.</a:t>
            </a:r>
          </a:p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Weight ca. 300 pounds.</a:t>
            </a:r>
          </a:p>
          <a:p>
            <a:pPr algn="ctr"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Wallet found with suspects’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588" y="176213"/>
            <a:ext cx="876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Police Seek Identity of Shooter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838200"/>
            <a:ext cx="343058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4 Witnesses say: 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5715000"/>
            <a:ext cx="251460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name, age,</a:t>
            </a:r>
            <a:b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and picture!</a:t>
            </a:r>
            <a:endParaRPr lang="en-US" sz="3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853" y="43543"/>
            <a:ext cx="84032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Identifying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NT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Church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990600"/>
            <a:ext cx="82296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 New Testament Church </a:t>
            </a:r>
            <a:r>
              <a:rPr lang="en-US" sz="4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Existed</a:t>
            </a:r>
            <a:r>
              <a:rPr lang="en-US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77660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Jesus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would build His church (Mt 16:18)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It existed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 the 1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Century    (Acts 5:11)</a:t>
            </a:r>
          </a:p>
        </p:txBody>
      </p:sp>
      <p:pic>
        <p:nvPicPr>
          <p:cNvPr id="2053" name="Picture 5" descr="http://adlucem.co/wp-content/uploads/2014/05/RH-EarlyChristianChurch_DSC_0062-300x170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3048000" y="3276600"/>
            <a:ext cx="5513388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3352800"/>
            <a:ext cx="27432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There was just </a:t>
            </a:r>
            <a:r>
              <a:rPr lang="en-US" sz="4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ONE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(Eph 4:4)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(Eph 1:22-23)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(Col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1:18)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2400" y="9144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95300" algn="l"/>
              </a:tabLst>
              <a:defRPr/>
            </a:pPr>
            <a:r>
              <a:rPr lang="en-US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Let’s Get the Traits of the Lord’s Church in the Bible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, and see if we can find a church today 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that measures up.  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853" y="43543"/>
            <a:ext cx="84032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Identifying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NT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Church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2590800"/>
            <a:ext cx="8077200" cy="30781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buFont typeface="Wingdings" pitchFamily="2" charset="2"/>
              <a:buChar char="§"/>
              <a:tabLst>
                <a:tab pos="495300" algn="l"/>
              </a:tabLs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The </a:t>
            </a:r>
            <a:r>
              <a:rPr lang="en-US" sz="3600" b="1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Name</a:t>
            </a: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 of the Church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: </a:t>
            </a:r>
            <a:b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/>
            </a:r>
            <a:br>
              <a:rPr lang="en-US" sz="1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</a:b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(Rom 16:16) The Churches of Christ.</a:t>
            </a:r>
          </a:p>
          <a:p>
            <a:pPr eaLnBrk="0" hangingPunct="0">
              <a:tabLst>
                <a:tab pos="495300" algn="l"/>
              </a:tabLst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(Eph 4:12)    The Body of Christ.</a:t>
            </a:r>
          </a:p>
          <a:p>
            <a:pPr eaLnBrk="0" hangingPunct="0">
              <a:tabLst>
                <a:tab pos="495300" algn="l"/>
              </a:tabLst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(1 Cor 1:2)   The Church of God.</a:t>
            </a:r>
          </a:p>
          <a:p>
            <a:pPr eaLnBrk="0" hangingPunct="0">
              <a:tabLst>
                <a:tab pos="495300" algn="l"/>
              </a:tabLst>
              <a:defRPr/>
            </a:pP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(1 Tim 3:15) The Church of the living God.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 rot="1044341">
            <a:off x="6838950" y="2259013"/>
            <a:ext cx="220186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2400" y="5715000"/>
            <a:ext cx="8869363" cy="9144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these names in the Bible: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Baptist? Lutheran?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Episcopal?  Adventist?  Foursquare? Pentecostal?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853" y="43543"/>
            <a:ext cx="84032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Identifying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NT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Church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95300" algn="l"/>
              </a:tabLst>
              <a:defRPr/>
            </a:pPr>
            <a:r>
              <a:rPr lang="en-US" sz="36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Let’s See What Religious Leaders Said: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52600"/>
            <a:ext cx="838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Charles Spurgeon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—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one of the greatest Baptist preachers.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048000"/>
            <a:ext cx="8153400" cy="35401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“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 say of the Baptist name, let it perish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but let Christ’s name last forever.  I look forward with pleasure, to the day when there will not be a Baptist living.  I hope they will soon be gone.  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 hope the Baptist name will soon perish; 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but let Christ’s name endure forever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.”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Spurgeon Memorial Library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vol. 1 p.168.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853" y="43543"/>
            <a:ext cx="84032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Identifying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the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NT</a:t>
            </a:r>
            <a:r>
              <a:rPr lang="en-US" sz="4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</a:effectLst>
                <a:latin typeface="+mn-lt"/>
                <a:cs typeface="+mn-cs"/>
              </a:rPr>
              <a:t> </a:t>
            </a:r>
            <a:r>
              <a:rPr lang="en-US" sz="54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Church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600" y="996950"/>
            <a:ext cx="3352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Martin Luther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—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68288" y="990600"/>
            <a:ext cx="8686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ts val="3600"/>
              </a:lnSpc>
              <a:tabLst>
                <a:tab pos="914400" algn="l"/>
              </a:tabLst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			      “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 pray you to leave my name alone, and call not yourselves Lutherans, but Christians. 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Who is Luther?  My doctrine is not mine.  I have not been crucified for anyone.  St Paul would not let any call themselves after Paul, nor of Peter, but of Christ. 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306763"/>
            <a:ext cx="8763000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600"/>
              </a:lnSpc>
              <a:tabLst>
                <a:tab pos="914400" algn="l"/>
              </a:tabLst>
              <a:defRPr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				          How then does it befit me, a miserable bag of dust and ashes, to give my  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name to the children of God?  </a:t>
            </a: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Cease, my dear </a:t>
            </a:r>
            <a:b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friends, to cling to these party names and </a:t>
            </a:r>
            <a:b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distinctions: away with all; and let us call </a:t>
            </a:r>
            <a:b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ourselves only Christians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after him from whom </a:t>
            </a:r>
            <a:b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our doctrine comes.”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Life of Luther, by Stork 1 p.289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175" y="966788"/>
            <a:ext cx="8726488" cy="5738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577" grpId="0" build="allAtOnce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456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Hawthorne</dc:creator>
  <cp:lastModifiedBy>Paul Hawthorne</cp:lastModifiedBy>
  <cp:revision>23</cp:revision>
  <dcterms:created xsi:type="dcterms:W3CDTF">2015-12-23T15:39:23Z</dcterms:created>
  <dcterms:modified xsi:type="dcterms:W3CDTF">2015-12-24T16:09:43Z</dcterms:modified>
</cp:coreProperties>
</file>