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65" r:id="rId3"/>
    <p:sldId id="257" r:id="rId4"/>
    <p:sldId id="260" r:id="rId5"/>
    <p:sldId id="261" r:id="rId6"/>
    <p:sldId id="262" r:id="rId7"/>
    <p:sldId id="266" r:id="rId8"/>
    <p:sldId id="263" r:id="rId9"/>
    <p:sldId id="269" r:id="rId10"/>
    <p:sldId id="267" r:id="rId11"/>
    <p:sldId id="270" r:id="rId12"/>
    <p:sldId id="268" r:id="rId13"/>
    <p:sldId id="272" r:id="rId14"/>
    <p:sldId id="271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D9A5B8"/>
    <a:srgbClr val="0000CC"/>
    <a:srgbClr val="FFFFFF"/>
    <a:srgbClr val="000502"/>
    <a:srgbClr val="003300"/>
    <a:srgbClr val="F4CDD3"/>
    <a:srgbClr val="CE92AF"/>
    <a:srgbClr val="F68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121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CC14A-A7B4-4CFC-8617-6F5251E968AD}" type="datetimeFigureOut">
              <a:rPr lang="en-US" smtClean="0"/>
              <a:t>12/20/2015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403E2-22B0-4601-94FC-FC842F1A6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7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403E2-22B0-4601-94FC-FC842F1A6F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3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10974-71CB-4C9C-8AB4-59C4050454ED}" type="datetime1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5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B21E8-5868-4B19-9695-9A43F5BD3B8F}" type="datetime1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1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B73F-3E26-4A27-8248-AEB06FBCFF4C}" type="datetime1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9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8BC7-519F-4DB1-B7E3-CD2C6E73CD23}" type="datetime1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7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62F7A-F3FD-4A77-9BC3-E2318152C970}" type="datetime1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2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5D13-099A-4BE5-BDCA-B6E1508A580E}" type="datetime1">
              <a:rPr lang="en-US" smtClean="0"/>
              <a:t>12/20/2015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6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2308B-D230-423E-86E4-C77EB13FCCB0}" type="datetime1">
              <a:rPr lang="en-US" smtClean="0"/>
              <a:t>12/20/2015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35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0F7EE-A9F3-4909-991B-848366C41522}" type="datetime1">
              <a:rPr lang="en-US" smtClean="0"/>
              <a:t>12/20/2015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9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87D2-00F4-4B40-9795-10F6FBABFC87}" type="datetime1">
              <a:rPr lang="en-US" smtClean="0"/>
              <a:t>12/20/2015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81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B3AC-6880-4301-8265-1A0054EE80E7}" type="datetime1">
              <a:rPr lang="en-US" smtClean="0"/>
              <a:t>12/20/2015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8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49BE-A96E-44B7-9145-CF9960E85CFD}" type="datetime1">
              <a:rPr lang="en-US" smtClean="0"/>
              <a:t>12/20/2015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1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9389C-7E66-4A26-A259-C48DFC31AAB7}" type="datetime1">
              <a:rPr lang="en-US" smtClean="0"/>
              <a:t>12/20/2015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38534FD8-D6A7-4671-AEF6-2FC429B6ED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3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45" y="1289569"/>
            <a:ext cx="3832410" cy="3409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" y="228600"/>
            <a:ext cx="8321040" cy="98063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The Spirit of Giving</a:t>
            </a:r>
            <a:endParaRPr lang="en-US" sz="6600" b="1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9736" y="1440209"/>
            <a:ext cx="564641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 “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is also used for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disposition, propensity, or willingness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a person.”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6313" y="3145121"/>
            <a:ext cx="527326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 of </a:t>
            </a:r>
            <a:r>
              <a:rPr lang="en-US" sz="32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justice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(Isa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28:6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pPr algn="ctr">
              <a:lnSpc>
                <a:spcPts val="38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(Ex 28:3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3800"/>
              </a:lnSpc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 of 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gentleness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(Gal 6:1)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2145" y="4760948"/>
            <a:ext cx="8827432" cy="1938992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4000">
                <a:schemeClr val="accent1">
                  <a:lumMod val="45000"/>
                  <a:lumOff val="55000"/>
                </a:schemeClr>
              </a:gs>
              <a:gs pos="24000">
                <a:schemeClr val="accent1">
                  <a:lumMod val="45000"/>
                  <a:lumOff val="55000"/>
                </a:schemeClr>
              </a:gs>
              <a:gs pos="66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0" u="sng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Givers’ traits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Driven to meet the needs of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others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</a:p>
          <a:p>
            <a:pPr lvl="0" algn="ctr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Care deeply about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others. Generous, Supportive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Loving, encouraging, Motivational, Inspirational,</a:t>
            </a:r>
            <a:b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Selfless, Optimistic; Committed and Loyal.</a:t>
            </a:r>
            <a:endParaRPr lang="en-US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84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1960" y="228600"/>
            <a:ext cx="8305800" cy="79248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Lois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Shared Faith</a:t>
            </a:r>
            <a:endParaRPr lang="en-US" sz="6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289559" y="1436438"/>
            <a:ext cx="3290880" cy="372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39095" y="1399133"/>
            <a:ext cx="5070764" cy="194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1:5  “The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sincere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faith.. which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</a:t>
            </a: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dwelt in y</a:t>
            </a:r>
            <a:r>
              <a:rPr lang="en-US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3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randmother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Lois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mother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Eunice.”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7709" y="3541311"/>
            <a:ext cx="4984866" cy="1609833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 seems probable that she was the first of the family who was converted.”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Barnes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7995" y="5347855"/>
            <a:ext cx="870204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Tim 3:15  “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32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childhood</a:t>
            </a:r>
            <a:r>
              <a:rPr lang="en-US" sz="32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 have known the sacred writings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are able to give you the wisdom that leads to salvation through faith.”</a:t>
            </a:r>
          </a:p>
        </p:txBody>
      </p:sp>
    </p:spTree>
    <p:extLst>
      <p:ext uri="{BB962C8B-B14F-4D97-AF65-F5344CB8AC3E}">
        <p14:creationId xmlns:p14="http://schemas.microsoft.com/office/powerpoint/2010/main" val="428999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1960" y="228600"/>
            <a:ext cx="8305800" cy="79248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L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dia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Gave Hospitality</a:t>
            </a:r>
            <a:endParaRPr lang="en-US" sz="6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441960" y="1444767"/>
            <a:ext cx="3117274" cy="5048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917373" y="1228015"/>
            <a:ext cx="4743796" cy="2528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16:12 In Philippi Paul met Lydia v.14, a “seller </a:t>
            </a:r>
            <a:r>
              <a:rPr lang="en-US" sz="36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3600" b="1" i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purple fabrics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worshipper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God.”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17373" y="3743472"/>
            <a:ext cx="4830387" cy="106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She, then her household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baptized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v.15a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030935"/>
            <a:ext cx="8732519" cy="155427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She persuaded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evangelist group v.15b 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&lt;Paul,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Silas,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Timothy &amp; Luke&gt; to stay in her house.  Joyously learning,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 with sacrifice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465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 build="allAtOnce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1960" y="228600"/>
            <a:ext cx="8305800" cy="79248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Ma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dalene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Shared Finances</a:t>
            </a:r>
            <a:endParaRPr lang="en-US" sz="6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8126"/>
          <a:stretch/>
        </p:blipFill>
        <p:spPr>
          <a:xfrm flipH="1">
            <a:off x="4879790" y="1295401"/>
            <a:ext cx="3867970" cy="3108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04800" y="1381657"/>
            <a:ext cx="495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Tuff beginning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Lk 8:2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demons cast out.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990" y="2723353"/>
            <a:ext cx="6324600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Luke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8:3 Mary Magdalene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many others) were “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contributing </a:t>
            </a:r>
            <a:r>
              <a:rPr lang="en-US" sz="36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their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sup-</a:t>
            </a:r>
            <a:b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 out </a:t>
            </a:r>
            <a:r>
              <a:rPr lang="en-US" sz="36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their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600" b="1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rivate means</a:t>
            </a:r>
            <a:r>
              <a:rPr lang="en-US" sz="36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sz="3600" b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" y="4847479"/>
            <a:ext cx="854964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was at the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trials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at the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crucifixion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at Jesus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burial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first to see His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resurrection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960" y="6080760"/>
            <a:ext cx="8305800" cy="594677"/>
          </a:xfrm>
          <a:prstGeom prst="rect">
            <a:avLst/>
          </a:prstGeom>
          <a:solidFill>
            <a:srgbClr val="0000CC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Thankfulness, Sacrifice, Devotion, Love.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95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5" grpId="0" build="allAtOnce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49892" cy="685358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1960" y="228600"/>
            <a:ext cx="8305800" cy="79248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Christians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Gave Themselves</a:t>
            </a:r>
            <a:endParaRPr lang="en-US" sz="6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0400" y="1494319"/>
            <a:ext cx="53187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Cor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8:5  Macedonians “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</a:t>
            </a:r>
            <a:r>
              <a:rPr lang="en-US" sz="36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gave themselves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to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960" y="354015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</a:t>
            </a:r>
            <a:r>
              <a:rPr lang="en-US" sz="32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made an entire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dedication of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themselves and all that they had to the Lord.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7386" y="5335821"/>
            <a:ext cx="62117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kept nothing back.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felt </a:t>
            </a:r>
            <a:r>
              <a:rPr lang="en-US" sz="32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all they had 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en-US" sz="32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</a:t>
            </a:r>
            <a:r>
              <a:rPr lang="en-US" sz="32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672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3.bp.blogspot.com/_qN_rw4e048Q/TT1uSE7MEFI/AAAAAAAAAIM/p3_fv3ym0_M/s1600/Jesus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0429"/>
            <a:ext cx="9144001" cy="686324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4152" y="368309"/>
            <a:ext cx="3204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John 3:16</a:t>
            </a:r>
          </a:p>
          <a:p>
            <a:pPr algn="ctr"/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“God </a:t>
            </a:r>
            <a:r>
              <a:rPr lang="en-US" sz="3600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so loved the </a:t>
            </a:r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world..</a:t>
            </a:r>
            <a:endParaRPr lang="en-US" sz="3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9321" y="645307"/>
            <a:ext cx="301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Jesus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gave</a:t>
            </a:r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His Life</a:t>
            </a:r>
            <a:endParaRPr lang="en-US" sz="3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152" y="3784629"/>
            <a:ext cx="3006248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800"/>
              </a:lnSpc>
            </a:pPr>
            <a:r>
              <a:rPr lang="en-US" sz="3600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that He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gave</a:t>
            </a:r>
            <a:r>
              <a:rPr lang="en-US" sz="3600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His only begotten </a:t>
            </a:r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Son.”</a:t>
            </a:r>
            <a:endParaRPr lang="en-US" sz="3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8881" y="2321142"/>
            <a:ext cx="243839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John 10:17f</a:t>
            </a:r>
          </a:p>
          <a:p>
            <a:pPr algn="ctr">
              <a:lnSpc>
                <a:spcPts val="3800"/>
              </a:lnSpc>
            </a:pPr>
            <a:r>
              <a:rPr lang="en-US" sz="3600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“I lay down </a:t>
            </a:r>
            <a:br>
              <a:rPr lang="en-US" sz="3600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My </a:t>
            </a:r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life..”</a:t>
            </a:r>
            <a:endParaRPr lang="en-US" sz="3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80461" y="4350920"/>
            <a:ext cx="5196840" cy="2041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John </a:t>
            </a:r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15:13  “Greater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love</a:t>
            </a:r>
            <a:r>
              <a:rPr lang="en-US" sz="3600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has no one than this, that one lay down his life </a:t>
            </a:r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for </a:t>
            </a:r>
            <a:r>
              <a:rPr lang="en-US" sz="3600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his friends</a:t>
            </a:r>
            <a:r>
              <a:rPr lang="en-US" sz="3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.” </a:t>
            </a:r>
            <a:endParaRPr lang="en-US" sz="3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557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8284" y="4736445"/>
            <a:ext cx="8827432" cy="1938992"/>
          </a:xfrm>
          <a:prstGeom prst="rect">
            <a:avLst/>
          </a:prstGeom>
          <a:gradFill flip="none" rotWithShape="1">
            <a:gsLst>
              <a:gs pos="0">
                <a:srgbClr val="D9A5B8">
                  <a:shade val="30000"/>
                  <a:satMod val="115000"/>
                </a:srgbClr>
              </a:gs>
              <a:gs pos="50000">
                <a:srgbClr val="D9A5B8">
                  <a:shade val="67500"/>
                  <a:satMod val="115000"/>
                </a:srgbClr>
              </a:gs>
              <a:gs pos="100000">
                <a:srgbClr val="D9A5B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1" i="1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80008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Givers’ traits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80008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Driven to meet the needs of </a:t>
            </a:r>
            <a:r>
              <a:rPr lang="en-US" altLang="en-US" sz="3200" b="1" dirty="0" smtClean="0">
                <a:solidFill>
                  <a:schemeClr val="bg1"/>
                </a:solidFill>
                <a:effectLst>
                  <a:glow rad="228600">
                    <a:srgbClr val="80008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others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rgbClr val="80008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 </a:t>
            </a:r>
          </a:p>
          <a:p>
            <a:pPr lvl="0" algn="ctr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bg1"/>
                </a:solidFill>
                <a:effectLst>
                  <a:glow rad="228600">
                    <a:srgbClr val="80008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Care deeply about </a:t>
            </a:r>
            <a:r>
              <a:rPr lang="en-US" altLang="en-US" sz="3200" b="1" dirty="0" smtClean="0">
                <a:solidFill>
                  <a:schemeClr val="bg1"/>
                </a:solidFill>
                <a:effectLst>
                  <a:glow rad="228600">
                    <a:srgbClr val="80008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others. Generous, Supportive</a:t>
            </a:r>
            <a:r>
              <a:rPr lang="en-US" altLang="en-US" sz="3200" b="1" dirty="0">
                <a:solidFill>
                  <a:schemeClr val="bg1"/>
                </a:solidFill>
                <a:effectLst>
                  <a:glow rad="228600">
                    <a:srgbClr val="80008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en-US" altLang="en-US" sz="3200" b="1" dirty="0" smtClean="0">
                <a:solidFill>
                  <a:schemeClr val="bg1"/>
                </a:solidFill>
                <a:effectLst>
                  <a:glow rad="228600">
                    <a:srgbClr val="80008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Loving, encouraging, Motivational, Inspirational,</a:t>
            </a:r>
            <a:br>
              <a:rPr lang="en-US" altLang="en-US" sz="3200" b="1" dirty="0" smtClean="0">
                <a:solidFill>
                  <a:schemeClr val="bg1"/>
                </a:solidFill>
                <a:effectLst>
                  <a:glow rad="228600">
                    <a:srgbClr val="80008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en-US" altLang="en-US" sz="3200" b="1" dirty="0" smtClean="0">
                <a:solidFill>
                  <a:schemeClr val="bg1"/>
                </a:solidFill>
                <a:effectLst>
                  <a:glow rad="228600">
                    <a:srgbClr val="80008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Selfless, Optimistic; Committed and Loyal.</a:t>
            </a:r>
            <a:endParaRPr lang="en-US" altLang="en-US" sz="3200" b="1" dirty="0">
              <a:solidFill>
                <a:schemeClr val="bg1"/>
              </a:solidFill>
              <a:effectLst>
                <a:glow rad="228600">
                  <a:srgbClr val="80008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4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" y="228600"/>
            <a:ext cx="8321040" cy="98063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The Spirit of Giving</a:t>
            </a:r>
            <a:endParaRPr lang="en-US" sz="6600" b="1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50" name="Picture 2" descr="http://ecovisionslc.org/ev_blog/wp-content/uploads/gift-giv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1612069"/>
            <a:ext cx="4267200" cy="229115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4162868"/>
            <a:ext cx="7909560" cy="1554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 12:8  “If we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give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we should be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generous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 If we are good to others, we should do it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cheerfully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CEV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7911" y="1566349"/>
            <a:ext cx="3820021" cy="2528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may give hope,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encouragement,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loyalty, gifts,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wise counsel,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life itself.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" y="5739106"/>
            <a:ext cx="876300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look at the example of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Biblical Givers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are </a:t>
            </a:r>
            <a:r>
              <a:rPr lang="en-US" sz="3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“Givers” or “Takers”?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0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contrast="30000"/>
          </a:blip>
          <a:stretch>
            <a:fillRect/>
          </a:stretch>
        </p:blipFill>
        <p:spPr>
          <a:xfrm>
            <a:off x="0" y="757647"/>
            <a:ext cx="9144000" cy="61003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441960" y="4343400"/>
            <a:ext cx="83653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 2:2 Magi seek one born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Jews!</a:t>
            </a:r>
          </a:p>
          <a:p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Perhaps learned of Jesus from Messianic 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Jews remaining in Babylon</a:t>
            </a:r>
            <a:r>
              <a:rPr lang="en-US" sz="3600" b="1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(Mic 5:2)</a:t>
            </a:r>
          </a:p>
          <a:p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 2:11 The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Magi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bring gifts 1,000 miles.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960" y="228600"/>
            <a:ext cx="8305800" cy="79248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Wise Men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Gave Gifts</a:t>
            </a:r>
            <a:endParaRPr lang="en-US" sz="6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4974" y="868680"/>
            <a:ext cx="550906" cy="5638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29935" y="1249680"/>
            <a:ext cx="18501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</a:t>
            </a:r>
          </a:p>
          <a:p>
            <a:pPr algn="ctr"/>
            <a:r>
              <a:rPr lang="en-US" sz="36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Sacrifice</a:t>
            </a:r>
          </a:p>
          <a:p>
            <a:pPr algn="ctr"/>
            <a:r>
              <a:rPr lang="en-US" sz="36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</a:t>
            </a:r>
          </a:p>
          <a:p>
            <a:pPr algn="ctr"/>
            <a:r>
              <a:rPr lang="en-US" sz="3600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3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441960" y="228600"/>
            <a:ext cx="8305800" cy="79248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Abi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ail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Gave Food</a:t>
            </a:r>
            <a:endParaRPr lang="en-US" sz="6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9280" y="4198978"/>
            <a:ext cx="6995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Sam 25:18  Brought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prepared sheep;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loaves,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fig cakes. 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" y="5528489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Sam 25:23-24  Her gifts, her 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submissiveness &amp; humble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 saved lives.</a:t>
            </a:r>
            <a:endParaRPr lang="en-US" sz="3600" b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9860" y="1021080"/>
            <a:ext cx="3032760" cy="155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Intelligent &amp; 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Beautiful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Sam 25:3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7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" y="228600"/>
            <a:ext cx="8305800" cy="79248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Deborah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Gave Courage</a:t>
            </a:r>
            <a:endParaRPr lang="en-US" sz="6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22" name="Picture 2" descr="https://graceintorah.files.wordpress.com/2014/04/deborah-2.jpg"/>
          <p:cNvPicPr>
            <a:picLocks noChangeAspect="1" noChangeArrowheads="1"/>
          </p:cNvPicPr>
          <p:nvPr/>
        </p:nvPicPr>
        <p:blipFill rotWithShape="1"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9"/>
          <a:stretch/>
        </p:blipFill>
        <p:spPr bwMode="auto">
          <a:xfrm>
            <a:off x="253047" y="1166813"/>
            <a:ext cx="8683625" cy="390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960" y="1325880"/>
            <a:ext cx="4069080" cy="1554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3600" b="1" dirty="0" err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4:4 a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Wife</a:t>
            </a:r>
          </a:p>
          <a:p>
            <a:pPr>
              <a:lnSpc>
                <a:spcPts val="3800"/>
              </a:lnSpc>
            </a:pP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v.4 a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Prophetess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3800"/>
              </a:lnSpc>
            </a:pP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v.4 a </a:t>
            </a:r>
            <a:r>
              <a:rPr lang="en-US" sz="36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Judge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Israel </a:t>
            </a:r>
            <a:endParaRPr lang="en-US" sz="36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047" y="4709441"/>
            <a:ext cx="868362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3600" b="1" dirty="0" err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4:10, 14 Heart of a </a:t>
            </a:r>
            <a:r>
              <a:rPr lang="en-US" sz="3600" b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warrior 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“Arise!”</a:t>
            </a:r>
          </a:p>
          <a:p>
            <a:pPr>
              <a:lnSpc>
                <a:spcPts val="3800"/>
              </a:lnSpc>
            </a:pPr>
            <a:r>
              <a:rPr lang="en-US" sz="3600" b="1" dirty="0" err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5:7 a </a:t>
            </a:r>
            <a:r>
              <a:rPr lang="en-US" sz="3600" b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Mother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Israel. “She watched   </a:t>
            </a:r>
            <a:b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over </a:t>
            </a:r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people with </a:t>
            </a:r>
            <a:r>
              <a:rPr lang="en-US" sz="3600" b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maternal </a:t>
            </a:r>
            <a:r>
              <a:rPr lang="en-US" sz="3600" b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r>
              <a:rPr lang="en-US" sz="2800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i="1" dirty="0" err="1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Keil</a:t>
            </a:r>
            <a:r>
              <a:rPr lang="en-US" sz="2800" i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i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862" y="6182070"/>
            <a:ext cx="8614538" cy="615553"/>
          </a:xfrm>
          <a:prstGeom prst="rect">
            <a:avLst/>
          </a:prstGeom>
          <a:gradFill flip="none" rotWithShape="1">
            <a:gsLst>
              <a:gs pos="15750">
                <a:srgbClr val="00003A"/>
              </a:gs>
              <a:gs pos="0">
                <a:schemeClr val="tx1"/>
              </a:gs>
              <a:gs pos="50000">
                <a:srgbClr val="0000CC">
                  <a:shade val="67500"/>
                  <a:satMod val="115000"/>
                </a:srgbClr>
              </a:gs>
              <a:gs pos="100000">
                <a:srgbClr val="0000CC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Mature, Godly women </a:t>
            </a:r>
            <a:r>
              <a:rPr lang="en-US" sz="3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Courage &amp; Counsel</a:t>
            </a:r>
            <a:endParaRPr 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8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" y="228600"/>
            <a:ext cx="8305800" cy="79248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Barnabas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Gave Encouragement</a:t>
            </a:r>
            <a:endParaRPr lang="en-US" sz="6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contrast="30000"/>
          </a:blip>
          <a:stretch>
            <a:fillRect/>
          </a:stretch>
        </p:blipFill>
        <p:spPr>
          <a:xfrm>
            <a:off x="235130" y="1358537"/>
            <a:ext cx="8660675" cy="52904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3840" y="4358640"/>
            <a:ext cx="87020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4:36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Nickname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 of Encouragement</a:t>
            </a:r>
          </a:p>
          <a:p>
            <a:pPr algn="ctr"/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4:37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Sold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land and gave it for poor.</a:t>
            </a:r>
          </a:p>
          <a:p>
            <a:pPr algn="ctr"/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9:27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Stood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 for Paul at Jerusalem.</a:t>
            </a:r>
          </a:p>
          <a:p>
            <a:pPr algn="ctr"/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15:39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Saw good </a:t>
            </a:r>
            <a:r>
              <a:rPr lang="en-US" sz="36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John Mark!</a:t>
            </a:r>
          </a:p>
        </p:txBody>
      </p:sp>
    </p:spTree>
    <p:extLst>
      <p:ext uri="{BB962C8B-B14F-4D97-AF65-F5344CB8AC3E}">
        <p14:creationId xmlns:p14="http://schemas.microsoft.com/office/powerpoint/2010/main" val="230142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215" y="1153794"/>
            <a:ext cx="4691901" cy="3433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8446" y="-79168"/>
            <a:ext cx="79246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Encourage</a:t>
            </a:r>
            <a:endParaRPr lang="en-US" sz="8000" b="1" dirty="0">
              <a:solidFill>
                <a:schemeClr val="bg1"/>
              </a:solidFill>
              <a:effectLst>
                <a:glow rad="228600">
                  <a:srgbClr val="003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072" y="1360963"/>
            <a:ext cx="375714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  Remember people are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hurting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you know, more than they show.</a:t>
            </a:r>
            <a:endParaRPr lang="en-US" sz="3600" b="1" dirty="0">
              <a:solidFill>
                <a:schemeClr val="bg1"/>
              </a:solidFill>
              <a:effectLst>
                <a:glow rad="228600">
                  <a:srgbClr val="003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833" y="4153156"/>
            <a:ext cx="7892738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 It takes more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availability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than ability.</a:t>
            </a:r>
            <a:b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takes more heart &amp; love than skill.</a:t>
            </a:r>
            <a:endParaRPr lang="en-US" sz="3600" b="1" dirty="0">
              <a:solidFill>
                <a:schemeClr val="bg1"/>
              </a:solidFill>
              <a:effectLst>
                <a:glow rad="228600">
                  <a:srgbClr val="003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149" y="5521986"/>
            <a:ext cx="7627537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  Be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</a:t>
            </a: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Encouragement</a:t>
            </a:r>
            <a:b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rgbClr val="0033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helping them to take the next step.</a:t>
            </a:r>
            <a:endParaRPr lang="en-US" sz="3600" b="1" dirty="0">
              <a:solidFill>
                <a:schemeClr val="bg1"/>
              </a:solidFill>
              <a:effectLst>
                <a:glow rad="228600">
                  <a:srgbClr val="0033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278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1960" y="228600"/>
            <a:ext cx="8305800" cy="79248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Sharing Your Gifts</a:t>
            </a:r>
            <a:endParaRPr lang="en-US" sz="6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48" name="Picture 4" descr="http://hobdragon.gdyerwebsolution.netdna-cdn.com/reel/wp-content/uploads/2012/09/approachable-black-wom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5"/>
          <a:stretch/>
        </p:blipFill>
        <p:spPr bwMode="auto">
          <a:xfrm>
            <a:off x="1969893" y="1243957"/>
            <a:ext cx="5729771" cy="4221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1961" y="4919008"/>
            <a:ext cx="845265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4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Always be generous with your encouraging words.  They help </a:t>
            </a:r>
            <a:br>
              <a:rPr lang="en-US" sz="44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en-US" sz="4400" b="1" dirty="0" smtClean="0"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others to be the best they can be. </a:t>
            </a:r>
            <a:endParaRPr lang="en-US" sz="4400" b="1" dirty="0"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8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34FD8-D6A7-4671-AEF6-2FC429B6ED0D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1960" y="228600"/>
            <a:ext cx="8305800" cy="79248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32"/>
              </a:avLst>
            </a:prstTxWarp>
            <a:spAutoFit/>
          </a:bodyPr>
          <a:lstStyle/>
          <a:p>
            <a:r>
              <a:rPr lang="en-US" sz="6600" i="1" u="sng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Tabitha</a:t>
            </a:r>
            <a:r>
              <a:rPr lang="en-US" sz="6600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/>
                  </a:outerShdw>
                </a:effectLst>
              </a:rPr>
              <a:t> Gave Kindness</a:t>
            </a:r>
            <a:endParaRPr lang="en-US" sz="6600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0" name="Picture 2" descr="http://www.walk-by-faith.com/People/fictiondorcas/dorcas.jpg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1494920"/>
            <a:ext cx="3886200" cy="3834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35582" y="1255459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ts val="3800"/>
              </a:lnSpc>
            </a:pPr>
            <a:r>
              <a:rPr lang="en-US" sz="3600" b="1" dirty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9:36a </a:t>
            </a: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Gazelle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sz="3600" b="1" i="1" dirty="0">
              <a:solidFill>
                <a:srgbClr val="0000CC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lnSpc>
                <a:spcPts val="3800"/>
              </a:lnSpc>
            </a:pP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Believer in coastal</a:t>
            </a:r>
            <a:b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 of Joppa.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80807" y="2952662"/>
            <a:ext cx="4617720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9:36 “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Abounding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deeds of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kindness</a:t>
            </a:r>
            <a:r>
              <a:rPr lang="en-US" sz="3600" b="1" dirty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3600" b="1" i="1" dirty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charity</a:t>
            </a:r>
            <a:r>
              <a:rPr lang="en-US" sz="3600" b="1" dirty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which she </a:t>
            </a:r>
            <a:r>
              <a:rPr lang="en-US" sz="3600" b="1" i="1" dirty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continually</a:t>
            </a:r>
            <a:r>
              <a:rPr lang="en-US" sz="3600" b="1" dirty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did.” </a:t>
            </a:r>
            <a:endParaRPr lang="en-US" sz="3600" b="1" dirty="0">
              <a:solidFill>
                <a:prstClr val="black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080" y="5035132"/>
            <a:ext cx="790956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v39 “</a:t>
            </a:r>
            <a:r>
              <a:rPr lang="en-US" sz="3600" b="1" i="1" dirty="0" smtClean="0">
                <a:solidFill>
                  <a:srgbClr val="0000CC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Widows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cried.. showing the robes and clothing she made.”</a:t>
            </a:r>
            <a:endParaRPr lang="en-US" sz="3600" b="1" dirty="0">
              <a:solidFill>
                <a:prstClr val="black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095791"/>
            <a:ext cx="9144000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600" b="1" i="1" dirty="0" smtClean="0">
                <a:solidFill>
                  <a:srgbClr val="C00000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Takes</a:t>
            </a:r>
            <a:r>
              <a:rPr lang="en-US" sz="3600" b="1" dirty="0" smtClean="0">
                <a:solidFill>
                  <a:prstClr val="black"/>
                </a:solidFill>
                <a:effectLst>
                  <a:glow rad="228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planning, expense, sacrifice, time, love.</a:t>
            </a:r>
            <a:endParaRPr lang="en-US" sz="3600" b="1" dirty="0">
              <a:solidFill>
                <a:prstClr val="black"/>
              </a:solidFill>
              <a:effectLst>
                <a:glow rad="228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30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build="allAtOnce"/>
      <p:bldP spid="9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1440</TotalTime>
  <Words>586</Words>
  <Application>Microsoft Office PowerPoint</Application>
  <PresentationFormat>On-screen Show (4:3)</PresentationFormat>
  <Paragraphs>89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Bradley Hand ITC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Hawthorne</dc:creator>
  <cp:lastModifiedBy>Paul Hawthorne</cp:lastModifiedBy>
  <cp:revision>77</cp:revision>
  <dcterms:created xsi:type="dcterms:W3CDTF">2015-12-19T06:05:46Z</dcterms:created>
  <dcterms:modified xsi:type="dcterms:W3CDTF">2015-12-20T18:18:07Z</dcterms:modified>
</cp:coreProperties>
</file>