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62" r:id="rId19"/>
    <p:sldId id="275" r:id="rId20"/>
    <p:sldId id="276" r:id="rId21"/>
    <p:sldId id="277" r:id="rId22"/>
    <p:sldId id="279" r:id="rId23"/>
    <p:sldId id="285" r:id="rId24"/>
    <p:sldId id="284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000066"/>
    <a:srgbClr val="1E4932"/>
    <a:srgbClr val="3B5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33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A9D1-194D-4ECE-A138-F6BC59DA1B27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A60E-BBD4-43EE-92FE-C8E55BE0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DA60E-BBD4-43EE-92FE-C8E55BE0F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A24A-5AF8-4EF7-9999-8F4C1F7978E9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06BC-E3DF-48F9-96AF-FA857008BCB0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5147-417B-46AC-9DFB-766CAF3D7686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544A-D4E9-4335-B8EC-D125667CC44D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6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B7D-E304-4E27-B434-C00BD84F37A8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3561-E9E8-4A66-BAD5-F1A359CB69A2}" type="datetime1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758-465D-45CF-9CF6-DB52B2F32D62}" type="datetime1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C617-542F-491F-992D-AFF87680AEE3}" type="datetime1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9A7-90AE-4C89-8FE3-0C5CCBD4CF86}" type="datetime1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A46-8F94-49B2-81D4-7101DC063DB4}" type="datetime1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4191-CBB7-41E4-AA80-FB1F74F73D6D}" type="datetime1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2FE4-CFDA-4946-9848-7DF688E45797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830" y="64477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6B1050CD-F6C4-4812-A1BC-6A8D4C78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ruiserswiki.org/wiki/File:Greece_Patmos_S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squarespace.com/static/50eb8973e4b003359629eda4/t/55f4d2c6e4b0ee529935a998/1442108104314/"/>
          <p:cNvPicPr>
            <a:picLocks noChangeAspect="1" noChangeArrowheads="1"/>
          </p:cNvPicPr>
          <p:nvPr/>
        </p:nvPicPr>
        <p:blipFill rotWithShape="1"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9"/>
          <a:stretch/>
        </p:blipFill>
        <p:spPr bwMode="auto">
          <a:xfrm>
            <a:off x="0" y="-14223"/>
            <a:ext cx="9144001" cy="68722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Christ Among the Lampstands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29" y="2164080"/>
            <a:ext cx="509832" cy="5926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89" y="2926080"/>
            <a:ext cx="509832" cy="5926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09" y="2926080"/>
            <a:ext cx="509832" cy="5926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83" y="2174567"/>
            <a:ext cx="425768" cy="494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63" y="1915254"/>
            <a:ext cx="425768" cy="494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03" y="1884541"/>
            <a:ext cx="425768" cy="494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23" y="2006228"/>
            <a:ext cx="425768" cy="4949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 descr="http://4.bp.blogspot.com/-m815imfNMi0/T1UrazO4eUI/AAAAAAAACGE/tbaIG9GlNa0/s1600/Time_and_Space_Wallpaper_go9j7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9195816" cy="5989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" y="1936016"/>
            <a:ext cx="2712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1:3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“Blessed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are those that…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heed the things which are written in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the time is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u="sng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near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430" y="1936552"/>
            <a:ext cx="271272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Jesus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his time was 36 hours away in (Mat 26:18)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8280" y="5203160"/>
            <a:ext cx="353187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about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about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USA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78480" y="2320945"/>
            <a:ext cx="2865120" cy="28822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would begin very shortly</a:t>
            </a:r>
            <a:endParaRPr lang="en-US" sz="3600" b="1" dirty="0"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5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even churches of Asia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9599" b="4828"/>
          <a:stretch>
            <a:fillRect/>
          </a:stretch>
        </p:blipFill>
        <p:spPr bwMode="auto">
          <a:xfrm>
            <a:off x="34623" y="883732"/>
            <a:ext cx="9033177" cy="592918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50858" y="6447791"/>
            <a:ext cx="2057400" cy="365125"/>
          </a:xfrm>
        </p:spPr>
        <p:txBody>
          <a:bodyPr/>
          <a:lstStyle/>
          <a:p>
            <a:fld id="{6B1050CD-F6C4-4812-A1BC-6A8D4C78163A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1:4 -8  Message to the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Churches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151" y="3848324"/>
            <a:ext cx="82296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There were more </a:t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such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Troas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Colossae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Hierapolis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(Acts 20:4; Col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1:2; 4:13).</a:t>
            </a:r>
            <a:b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4880226">
            <a:off x="3886711" y="688052"/>
            <a:ext cx="3870103" cy="3059341"/>
          </a:xfrm>
          <a:custGeom>
            <a:avLst/>
            <a:gdLst>
              <a:gd name="G0" fmla="+- 0 0 0"/>
              <a:gd name="G1" fmla="+- -6696454 0 0"/>
              <a:gd name="G2" fmla="+- 0 0 -669645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69645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696454"/>
              <a:gd name="G36" fmla="sin G34 -6696454"/>
              <a:gd name="G37" fmla="+/ -669645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583 w 21600"/>
              <a:gd name="T5" fmla="*/ 2396 h 21600"/>
              <a:gd name="T6" fmla="*/ 9091 w 21600"/>
              <a:gd name="T7" fmla="*/ 2882 h 21600"/>
              <a:gd name="T8" fmla="*/ 14191 w 21600"/>
              <a:gd name="T9" fmla="*/ 659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417" y="5399"/>
                  <a:pt x="10035" y="5440"/>
                  <a:pt x="9660" y="5521"/>
                </a:cubicBezTo>
                <a:lnTo>
                  <a:pt x="8521" y="243"/>
                </a:lnTo>
                <a:cubicBezTo>
                  <a:pt x="9270" y="81"/>
                  <a:pt x="1003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30000">
                <a:srgbClr val="FF0300">
                  <a:alpha val="82000"/>
                </a:srgbClr>
              </a:gs>
              <a:gs pos="55000">
                <a:srgbClr val="FF7A00">
                  <a:alpha val="67000"/>
                </a:srgbClr>
              </a:gs>
              <a:gs pos="100000">
                <a:srgbClr val="FFF200">
                  <a:alpha val="39999"/>
                </a:srgbClr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609" y="5545741"/>
            <a:ext cx="8599809" cy="1118255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Because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number of completeness?  Or best cities for communication?  Or all that’s left?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8260" y="1395823"/>
            <a:ext cx="626364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v.4 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the </a:t>
            </a:r>
            <a:r>
              <a:rPr lang="en-US" sz="3600" b="1" i="1" u="sng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seven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churches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that are in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Asia”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1594" y="0"/>
            <a:ext cx="9122406" cy="6143673"/>
            <a:chOff x="21594" y="638127"/>
            <a:chExt cx="9122406" cy="61436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4" y="638127"/>
              <a:ext cx="9122406" cy="61436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5515531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81" y="5481399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816" y="5430806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843" y="5413135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34" y="5395464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625" y="5377793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516" y="5360122"/>
              <a:ext cx="830637" cy="906344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1:4 -8  Message to the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Churches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7180" y="1223663"/>
            <a:ext cx="8610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1:4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“Grace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Peace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you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from…”</a:t>
            </a:r>
            <a:endParaRPr lang="en-US" sz="3600" b="1" i="1" u="sng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5156" y="2036100"/>
            <a:ext cx="8561070" cy="1554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1:4  “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Him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who is and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was &amp; is to come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”</a:t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Father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! 		        The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eternal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“I AM”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							(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Rev 1:8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)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7965" y="3470686"/>
            <a:ext cx="6119584" cy="1919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1:5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And from Jesus Christ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: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Son</a:t>
            </a:r>
            <a:r>
              <a:rPr lang="en-US" sz="1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! Tremendous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comfort!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Deity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is saying “</a:t>
            </a:r>
            <a:r>
              <a:rPr lang="en-US" sz="14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Grace and </a:t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peace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you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020" y="5780000"/>
            <a:ext cx="8730096" cy="10669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1:4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Seven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Spirits.. of God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=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Holy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Spirit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! (v.5) The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Spirit is the “Complete Light-Giver.”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eartwhispers.weebly.com/uploads/6/0/8/9/6089290/2056633.jpg?6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1:4 -8  Message to the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Churches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194" name="Picture 2" descr="http://1.bp.blogspot.com/-dI_REnFibh8/T-tFGCD4uKI/AAAAAAAAAes/vFL3HezmOz0/s1600/178975_248224818627493_2099246645_n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878"/>
            <a:ext cx="9144000" cy="57814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82" y="1440214"/>
            <a:ext cx="8829848" cy="519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v.5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Faithful witness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Totally trustworthy.</a:t>
            </a:r>
          </a:p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v.5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Firstborn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dead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(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Cor 15:20) </a:t>
            </a:r>
          </a:p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v.5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Ruler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kings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 	(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19:16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</a:p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v.5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Loves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 	(John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15:13)</a:t>
            </a:r>
          </a:p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v.5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from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	(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22:16) </a:t>
            </a:r>
          </a:p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v.6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 a kingdom	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(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 1:13)</a:t>
            </a:r>
          </a:p>
          <a:p>
            <a:pPr lvl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v.6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be priests to Father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	(1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 2:5)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Royal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Tremendous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Encouragement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the Saints !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gWzWOAMtHAY/U72-2Sbd3LI/AAAAAAAABGE/o-oBzlkXD1E/s1600/behold1.jpg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9"/>
          <a:stretch/>
        </p:blipFill>
        <p:spPr bwMode="auto">
          <a:xfrm>
            <a:off x="20378" y="904547"/>
            <a:ext cx="9123622" cy="41906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8130" y="1487907"/>
            <a:ext cx="840867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1:7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Behold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is coming with the </a:t>
            </a:r>
            <a:r>
              <a:rPr lang="en-US" sz="3600" b="1" i="1" u="sng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clouds</a:t>
            </a:r>
            <a:endParaRPr lang="en-US" sz="3600" b="1" i="1" u="sng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65808" y="3870144"/>
            <a:ext cx="6032269" cy="516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Language of judgment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1:4 -8  Message to the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Churches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1" y="4475186"/>
            <a:ext cx="9003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 24:30)  “All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tribes of the earth will mourn, and they will see the Son of Man coming on the </a:t>
            </a: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 of the sky with power and great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531" y="5843743"/>
            <a:ext cx="8813223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 24:34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destruction of Jerusalem! The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pictured as God’s chariots (Ps 104:3)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8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redeeminggod.com/wp-content/uploads/2014/02/The-Second-Coming-of-Jesus-Christ-and-the-return-of-the-Church_-570x427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731520"/>
            <a:ext cx="9167813" cy="60977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9093" y="4867265"/>
            <a:ext cx="8317708" cy="1766291"/>
          </a:xfrm>
          <a:prstGeom prst="rect">
            <a:avLst/>
          </a:prstGeom>
          <a:solidFill>
            <a:srgbClr val="000066">
              <a:alpha val="4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lvl="0" algn="ctr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Calibri" pitchFamily="34" charset="0"/>
              </a:rPr>
              <a:t>“</a:t>
            </a:r>
            <a:r>
              <a:rPr kumimoji="0" lang="en-US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Calibri" pitchFamily="34" charset="0"/>
              </a:rPr>
              <a:t>All Tribes of earth</a:t>
            </a:r>
            <a:r>
              <a:rPr kumimoji="0" lang="en-US" sz="3600" b="1" i="1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Calibri" pitchFamily="34" charset="0"/>
              </a:rPr>
              <a:t> </a:t>
            </a: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 [Jews &amp; Greeks] Will </a:t>
            </a:r>
            <a:r>
              <a:rPr lang="en-US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be </a:t>
            </a: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/>
            </a:r>
            <a:b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</a:b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overwhelmed with </a:t>
            </a:r>
            <a:r>
              <a:rPr lang="en-US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the apprehension </a:t>
            </a: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of </a:t>
            </a:r>
            <a:b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</a:b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the judgment to come. (cf. Barnes)</a:t>
            </a:r>
            <a:endParaRPr lang="en-US" sz="36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1:4 -8  Message to the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Churches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2989" y="1270030"/>
            <a:ext cx="4693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 “And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eye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see Him, even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pierced Him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the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tribes of the earth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mourn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Him.”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2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17</a:t>
            </a:fld>
            <a:endParaRPr lang="en-US"/>
          </a:p>
        </p:txBody>
      </p:sp>
      <p:pic>
        <p:nvPicPr>
          <p:cNvPr id="11266" name="Picture 2" descr="http://bibledaily.files.wordpress.com/2009/12/alpha_and_ome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152"/>
            <a:ext cx="9144000" cy="58438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94453" y="1381662"/>
            <a:ext cx="5357553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v.8 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am the </a:t>
            </a:r>
            <a:r>
              <a:rPr lang="en-US" sz="3600" b="1" i="1" u="sng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Alpha and Ome</a:t>
            </a:r>
            <a:r>
              <a:rPr lang="en-US" sz="3600" b="1" i="1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</a:t>
            </a:r>
            <a:r>
              <a:rPr lang="en-US" sz="3600" b="1" i="1" u="sng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says the Lord God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Almighty</a:t>
            </a:r>
            <a:endParaRPr lang="en-US" sz="3600" b="1" i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1:4 -8  Message to the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Churches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27611" y="3398434"/>
            <a:ext cx="7337458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This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 the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Father’s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self-designation.</a:t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(4:8-9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“Lord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Almighty who lives </a:t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forever and ever.”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5656" y="5302063"/>
            <a:ext cx="804136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also later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used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by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Son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(22:12-13) </a:t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 the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Alpha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Omega.”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ruiserswiki.org/images/thumb/e/e5/Greece_Patmos_S.jpg/350px-Greece_Patmos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821382" y="1068267"/>
            <a:ext cx="4110990" cy="537952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479" y="1454905"/>
            <a:ext cx="4548794" cy="4196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1:9  </a:t>
            </a:r>
            <a:r>
              <a:rPr lang="en-US" sz="36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I, John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your brother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and 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fellow partaker in the </a:t>
            </a:r>
            <a:r>
              <a:rPr lang="en-US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tribu-lation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and kingdom and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perseverance which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are 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 Jesus, was on the </a:t>
            </a:r>
            <a:r>
              <a:rPr lang="en-US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island called Patmos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1:9 -11  The Command to Write 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0479" y="5703223"/>
            <a:ext cx="8206322" cy="963583"/>
          </a:xfrm>
          <a:prstGeom prst="rect">
            <a:avLst/>
          </a:prstGeom>
          <a:solidFill>
            <a:srgbClr val="0000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itchFamily="34" charset="0"/>
              </a:rPr>
              <a:t>One of a cluster of Aegean Islands, 10 mi long </a:t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itchFamily="34" charset="0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itchFamily="34" charset="0"/>
              </a:rPr>
              <a:t>x  6 mi  wide.  24 miles off coast of Asia Minor.</a:t>
            </a:r>
          </a:p>
        </p:txBody>
      </p:sp>
    </p:spTree>
    <p:extLst>
      <p:ext uri="{BB962C8B-B14F-4D97-AF65-F5344CB8AC3E}">
        <p14:creationId xmlns:p14="http://schemas.microsoft.com/office/powerpoint/2010/main" val="16922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19</a:t>
            </a:fld>
            <a:endParaRPr lang="en-US"/>
          </a:p>
        </p:txBody>
      </p:sp>
      <p:pic>
        <p:nvPicPr>
          <p:cNvPr id="12290" name="Picture 2" descr="http://www.geobookings.com/data/accomodations/0c76fbdaaf8d4285877fef033913fb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3658"/>
            <a:ext cx="9144001" cy="57437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1:9 -11  The Command to Write 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80159" y="1349392"/>
            <a:ext cx="656705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Christians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were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regarded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criminals by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emperor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Domitian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 81-96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  </a:t>
            </a:r>
            <a:endParaRPr lang="en-US" sz="3200" b="1" i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78" y="5609333"/>
            <a:ext cx="8628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“An 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early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Christian 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tradition said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was in 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exile 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18 months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.”  </a:t>
            </a:r>
            <a:r>
              <a:rPr lang="en-US" sz="24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Nelson’s Bible Dictionary</a:t>
            </a:r>
            <a:endParaRPr lang="en-US" sz="2400" b="1" i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97" y="26845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Rev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1:9 “Island of Patmos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i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because 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word of God and the testimony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Jesus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40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3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Christ Among the Lampstands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13"/>
          <a:stretch/>
        </p:blipFill>
        <p:spPr>
          <a:xfrm>
            <a:off x="395996" y="1661160"/>
            <a:ext cx="3311626" cy="416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40480" y="1179564"/>
            <a:ext cx="477012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 Instill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believers. 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Christ over Satan.  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are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conquerors.  (Rom 8:37)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new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doctrines here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4360" y="5821680"/>
            <a:ext cx="7879080" cy="4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  1- 11  	</a:t>
            </a:r>
            <a:r>
              <a:rPr lang="en-US" sz="3200" b="1" i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of the Battle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" y="6337700"/>
            <a:ext cx="787908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 </a:t>
            </a:r>
            <a:r>
              <a:rPr lang="en-US" sz="3200" b="1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12-22 	</a:t>
            </a:r>
            <a:r>
              <a:rPr lang="en-US" sz="3200" b="1" i="1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of the Battle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_siIs4u6YEDI/S3KdXyWmVJI/AAAAAAAAACg/jaqUp1V853A/s320/revelation+john+on+patmos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" y="615142"/>
            <a:ext cx="9017000" cy="6197774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softEdge rad="317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20</a:t>
            </a:fld>
            <a:endParaRPr 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04850" y="1896111"/>
            <a:ext cx="5098328" cy="208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1:10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 was in the Spirit on the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Lord’s Day”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1:9 -11  The Command to Write 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0715" y="5208425"/>
            <a:ext cx="8382463" cy="1421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16:9 in Troas;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12:1-4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Caesarea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10:9f)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5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atmos - John, tribulation com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53290" y="1202555"/>
            <a:ext cx="5000105" cy="549254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1:9 -11  The Command to Write 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3290" y="1674360"/>
            <a:ext cx="5124796" cy="590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v.10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On 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the Lord’s 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Da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y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3395" y="1585980"/>
            <a:ext cx="36537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Phrase: “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Lord’s Da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y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”</a:t>
            </a:r>
            <a:br>
              <a:rPr lang="en-US" sz="3200" b="1" dirty="0" smtClean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</a:br>
            <a:r>
              <a:rPr lang="en-US" sz="3200" b="1" dirty="0" smtClean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is used Only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Here.</a:t>
            </a:r>
            <a:endParaRPr lang="en-US" sz="3200" dirty="0">
              <a:solidFill>
                <a:srgbClr val="0033CC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77471" y="2737096"/>
            <a:ext cx="6329681" cy="3862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</a:t>
            </a:r>
            <a:r>
              <a:rPr lang="en-US" sz="3600" b="1" i="1" u="sng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sz="3600" b="1" i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28:1-6)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</a:t>
            </a:r>
            <a:r>
              <a:rPr lang="en-US" sz="3600" b="1" i="1" u="sng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Lord’s</a:t>
            </a:r>
            <a:r>
              <a:rPr lang="en-US" sz="3600" b="1" i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en-US" sz="3600" b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    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2:1,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41)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 day </a:t>
            </a:r>
            <a:r>
              <a:rPr lang="en-US" sz="3600" b="1" i="1" u="sng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Lord’s</a:t>
            </a:r>
            <a:r>
              <a:rPr lang="en-US" sz="3600" b="1" i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worshipped</a:t>
            </a:r>
            <a: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20:7)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 day </a:t>
            </a:r>
            <a:r>
              <a:rPr lang="en-US" sz="3600" b="1" i="1" u="sng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Lord’s</a:t>
            </a:r>
            <a:r>
              <a:rPr lang="en-US" sz="3600" b="1" i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 16:1-2)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8966395">
            <a:off x="-139581" y="3099820"/>
            <a:ext cx="34115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  <a:t>His Visions </a:t>
            </a:r>
            <a:r>
              <a:rPr lang="en-US" sz="3600" b="1" dirty="0" smtClean="0"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  <a:t>begin</a:t>
            </a:r>
            <a:br>
              <a:rPr lang="en-US" sz="3600" b="1" dirty="0" smtClean="0"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</a:br>
            <a:r>
              <a:rPr lang="en-US" sz="3600" b="1" dirty="0" smtClean="0"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  <a:t>on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  <a:t>SUNDAY</a:t>
            </a:r>
            <a: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schemeClr val="tx1"/>
                  </a:outerShdw>
                </a:effectLst>
              </a:rPr>
              <a:t>!</a:t>
            </a:r>
            <a:endParaRPr lang="en-US" sz="3600" i="1" dirty="0">
              <a:solidFill>
                <a:srgbClr val="000066"/>
              </a:solidFill>
              <a:effectLst>
                <a:glow rad="228600">
                  <a:srgbClr val="FFFFFF"/>
                </a:glow>
                <a:outerShdw blurRad="50800"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7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F35AC-A60B-48E8-B611-EA51CE002AE0}" type="slidenum">
              <a:rPr lang="en-US"/>
              <a:pPr/>
              <a:t>22</a:t>
            </a:fld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4887" y="1907505"/>
            <a:ext cx="5374178" cy="1554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tabLst>
                <a:tab pos="605155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1:10  “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heard behind me a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LOUD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the </a:t>
            </a:r>
            <a:b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of </a:t>
            </a:r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trumpet”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1:9 -11  The Command to Write 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314" name="Picture 2" descr="http://thumbs.dreamstime.com/z/air-horn-cartoon-1419083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 bwMode="auto">
          <a:xfrm flipH="1">
            <a:off x="5088599" y="1100783"/>
            <a:ext cx="3135100" cy="28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9255" y="3720762"/>
            <a:ext cx="9034745" cy="1067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FontTx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Trumpet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sounded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Sinai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19:16,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800"/>
              </a:lnSpc>
              <a:buFontTx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Trumpets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 people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(Ezek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33:3)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06050" y="5013231"/>
            <a:ext cx="8841154" cy="10669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1:11  </a:t>
            </a:r>
            <a:r>
              <a:rPr lang="en-US" sz="36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a </a:t>
            </a:r>
            <a:r>
              <a:rPr lang="en-US" sz="36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Biblion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Diminutive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book, a scroll”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Thayers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3045" y="6108892"/>
            <a:ext cx="9287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what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see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it to the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churches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4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23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6378" y="947651"/>
            <a:ext cx="8915015" cy="5865265"/>
            <a:chOff x="5143500" y="1981200"/>
            <a:chExt cx="3887893" cy="3810000"/>
          </a:xfrm>
        </p:grpSpPr>
        <p:pic>
          <p:nvPicPr>
            <p:cNvPr id="4" name="Picture 17" descr="http://trustingingod.com/IN%20THE10.jpg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5143500" y="1981200"/>
              <a:ext cx="3887893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Oval 4"/>
            <p:cNvSpPr/>
            <p:nvPr/>
          </p:nvSpPr>
          <p:spPr bwMode="auto">
            <a:xfrm>
              <a:off x="7335372" y="2743200"/>
              <a:ext cx="168088" cy="275665"/>
            </a:xfrm>
            <a:prstGeom prst="ellipse">
              <a:avLst/>
            </a:prstGeom>
            <a:solidFill>
              <a:srgbClr val="FFFFFF">
                <a:alpha val="54902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" name="Picture 5" descr="fire 2.gif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1316522" y="2818638"/>
            <a:ext cx="320335" cy="677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2862020" y="2614837"/>
            <a:ext cx="320335" cy="677807"/>
          </a:xfrm>
          <a:prstGeom prst="rect">
            <a:avLst/>
          </a:prstGeom>
        </p:spPr>
      </p:pic>
      <p:pic>
        <p:nvPicPr>
          <p:cNvPr id="8" name="Picture 7" descr="fire 2.gif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6360301" y="2427424"/>
            <a:ext cx="320335" cy="677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 descr="fire 2.gif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7839787" y="2681011"/>
            <a:ext cx="320335" cy="677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 descr="fire 2.gif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7126314" y="3429942"/>
            <a:ext cx="320335" cy="677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 descr="fire 2.gif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297888" y="2444049"/>
            <a:ext cx="320335" cy="677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 descr="fire 2.gif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2116568" y="3529696"/>
            <a:ext cx="320335" cy="677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 descr="lumiere_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9424" y="4223115"/>
            <a:ext cx="786276" cy="1940898"/>
          </a:xfrm>
          <a:prstGeom prst="rect">
            <a:avLst/>
          </a:prstGeom>
        </p:spPr>
      </p:pic>
      <p:pic>
        <p:nvPicPr>
          <p:cNvPr id="14" name="Picture 13" descr="lumiere_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511" y="4027493"/>
            <a:ext cx="786276" cy="1940898"/>
          </a:xfrm>
          <a:prstGeom prst="rect">
            <a:avLst/>
          </a:prstGeom>
        </p:spPr>
      </p:pic>
      <p:pic>
        <p:nvPicPr>
          <p:cNvPr id="15" name="Picture 14" descr="Multi-Color Glow.gif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2714282" y="2614837"/>
            <a:ext cx="950083" cy="9500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Rectangle 15"/>
          <p:cNvSpPr/>
          <p:nvPr/>
        </p:nvSpPr>
        <p:spPr>
          <a:xfrm>
            <a:off x="518160" y="178415"/>
            <a:ext cx="8193578" cy="1650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1:12 -20  Christ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Among the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Lampstands</a:t>
            </a:r>
            <a:endParaRPr 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548937" y="1364903"/>
            <a:ext cx="6331527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 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7 golden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 stands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" y="178415"/>
            <a:ext cx="8193578" cy="1650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1:12 -20  Christ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Among the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Lampstands</a:t>
            </a:r>
            <a:endParaRPr 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2400" y="2286000"/>
            <a:ext cx="8991600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v.12 </a:t>
            </a:r>
            <a:r>
              <a:rPr lang="en-US" sz="3200" b="1" i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Lampstands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7 churches (v.20)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v.13 Like the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son of man</a:t>
            </a:r>
            <a:r>
              <a:rPr lang="en-US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= human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(Dan 7:13)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v.13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Robe, </a:t>
            </a:r>
            <a:r>
              <a:rPr lang="en-US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olden sash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HP.  (Lev 8:7)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v.14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Hair, head white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purity 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Heb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4:15; Dan 7:9)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v.14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Eyes a flame of fire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penetrating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4:13)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v.15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Feet.. burnished bronze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Strength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(Dan 10:6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v.15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Voice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Thunderous,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stunning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Ezk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43:2)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v.16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Two ed</a:t>
            </a:r>
            <a:r>
              <a:rPr lang="en-US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 sword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= The Word Cuts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	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Eph 6:17;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Rev 19:15 “Smite”).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48937" y="1364903"/>
            <a:ext cx="6331527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v.12  </a:t>
            </a:r>
            <a:r>
              <a:rPr 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7 golden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 stands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word_vertical, rotat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600547" flipH="1">
            <a:off x="7339972" y="5009228"/>
            <a:ext cx="685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7070" y="6404919"/>
            <a:ext cx="533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17768" y="1334869"/>
            <a:ext cx="6829445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 </a:t>
            </a:r>
            <a:r>
              <a:rPr lang="en-US" sz="36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fell at His feet as one dead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43500" y="1981200"/>
            <a:ext cx="3887893" cy="3810000"/>
            <a:chOff x="5143500" y="1981200"/>
            <a:chExt cx="3887893" cy="3810000"/>
          </a:xfrm>
        </p:grpSpPr>
        <p:pic>
          <p:nvPicPr>
            <p:cNvPr id="40" name="Picture 17" descr="http://trustingingod.com/IN%20THE10.jpg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5143500" y="1981200"/>
              <a:ext cx="3887893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 bwMode="auto">
            <a:xfrm>
              <a:off x="7335372" y="2743200"/>
              <a:ext cx="168088" cy="275665"/>
            </a:xfrm>
            <a:prstGeom prst="ellipse">
              <a:avLst/>
            </a:prstGeom>
            <a:solidFill>
              <a:srgbClr val="FFFFFF">
                <a:alpha val="54902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18160" y="178415"/>
            <a:ext cx="8193578" cy="1650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1:12 -20  Christ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Among the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Lampstands</a:t>
            </a:r>
            <a:endParaRPr 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4040" y="2234701"/>
            <a:ext cx="687527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Daniel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passed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 too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(Dan 10:9)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52400" y="3177671"/>
            <a:ext cx="7182972" cy="15881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v.18 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dead and… I am alive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forever more.  </a:t>
            </a:r>
            <a:r>
              <a:rPr lang="en-US" sz="3600" b="1" i="1" u="sng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the</a:t>
            </a:r>
            <a:br>
              <a:rPr lang="en-US" sz="3600" b="1" i="1" u="sng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i="1" u="sng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i="1" u="sng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of Death &amp; of Hades</a:t>
            </a:r>
            <a:endParaRPr lang="en-US" sz="3600" b="1" i="1" dirty="0">
              <a:solidFill>
                <a:srgbClr val="0033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52821" y="4965073"/>
            <a:ext cx="8559338" cy="1588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Comfort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the saints: I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have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experienced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death and it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Couldn’t </a:t>
            </a:r>
            <a:r>
              <a:rPr lang="en-US" sz="3600" b="1" i="1" u="sng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hold me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 Having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“keys of” means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 has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AUTHORITY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3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052" y="3481020"/>
            <a:ext cx="5426826" cy="2062103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Barnes “The more natural interpretation would seem to be, 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it would stretch far into future years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,.”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(Barnes)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26" y="1468298"/>
            <a:ext cx="853440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1:19  "</a:t>
            </a:r>
            <a:r>
              <a:rPr lang="en-US" sz="36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 the things which you have seen, and the things which are, and the things which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take place after these things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11" name="Picture 10" descr="writing_doc &amp; quill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928014" y="2969410"/>
            <a:ext cx="2987386" cy="245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59426" y="5543123"/>
            <a:ext cx="8610600" cy="132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48:6  "You have heard; look at all this.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proclaim 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 new things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this time,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you have not kn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" y="178415"/>
            <a:ext cx="8193578" cy="1650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1:12 -20  Christ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Among the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Lampstands</a:t>
            </a:r>
            <a:endParaRPr 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38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56107" y="1981200"/>
            <a:ext cx="3887893" cy="3810000"/>
            <a:chOff x="5143500" y="1981200"/>
            <a:chExt cx="3887893" cy="3810000"/>
          </a:xfrm>
        </p:grpSpPr>
        <p:pic>
          <p:nvPicPr>
            <p:cNvPr id="22" name="Picture 17" descr="http://trustingingod.com/IN%20THE10.jpg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5143500" y="1981200"/>
              <a:ext cx="3887893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Oval 22"/>
            <p:cNvSpPr/>
            <p:nvPr/>
          </p:nvSpPr>
          <p:spPr bwMode="auto">
            <a:xfrm>
              <a:off x="7335372" y="2743200"/>
              <a:ext cx="168088" cy="275665"/>
            </a:xfrm>
            <a:prstGeom prst="ellipse">
              <a:avLst/>
            </a:prstGeom>
            <a:solidFill>
              <a:srgbClr val="FFFFFF">
                <a:alpha val="54902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Picture 23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6131888" y="3735673"/>
            <a:ext cx="139700" cy="295596"/>
          </a:xfrm>
          <a:prstGeom prst="rect">
            <a:avLst/>
          </a:prstGeom>
        </p:spPr>
      </p:pic>
      <p:pic>
        <p:nvPicPr>
          <p:cNvPr id="25" name="Picture 24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6442233" y="3139130"/>
            <a:ext cx="139700" cy="295596"/>
          </a:xfrm>
          <a:prstGeom prst="rect">
            <a:avLst/>
          </a:prstGeom>
        </p:spPr>
      </p:pic>
      <p:pic>
        <p:nvPicPr>
          <p:cNvPr id="26" name="Picture 25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7067037" y="3075273"/>
            <a:ext cx="139700" cy="295596"/>
          </a:xfrm>
          <a:prstGeom prst="rect">
            <a:avLst/>
          </a:prstGeom>
        </p:spPr>
      </p:pic>
      <p:pic>
        <p:nvPicPr>
          <p:cNvPr id="27" name="Picture 26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7953711" y="3070086"/>
            <a:ext cx="139700" cy="295596"/>
          </a:xfrm>
          <a:prstGeom prst="rect">
            <a:avLst/>
          </a:prstGeom>
        </p:spPr>
      </p:pic>
      <p:pic>
        <p:nvPicPr>
          <p:cNvPr id="28" name="Picture 27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8304481" y="3698468"/>
            <a:ext cx="139700" cy="295596"/>
          </a:xfrm>
          <a:prstGeom prst="rect">
            <a:avLst/>
          </a:prstGeom>
        </p:spPr>
      </p:pic>
      <p:pic>
        <p:nvPicPr>
          <p:cNvPr id="29" name="Picture 28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8619119" y="3244130"/>
            <a:ext cx="139700" cy="295596"/>
          </a:xfrm>
          <a:prstGeom prst="rect">
            <a:avLst/>
          </a:prstGeom>
        </p:spPr>
      </p:pic>
      <p:pic>
        <p:nvPicPr>
          <p:cNvPr id="30" name="Picture 29" descr="fire 2.gif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5761619" y="3307630"/>
            <a:ext cx="139700" cy="295596"/>
          </a:xfrm>
          <a:prstGeom prst="rect">
            <a:avLst/>
          </a:prstGeom>
        </p:spPr>
      </p:pic>
      <p:pic>
        <p:nvPicPr>
          <p:cNvPr id="31" name="Picture 30" descr="lumiere_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407" y="4944762"/>
            <a:ext cx="342900" cy="846438"/>
          </a:xfrm>
          <a:prstGeom prst="rect">
            <a:avLst/>
          </a:prstGeom>
        </p:spPr>
      </p:pic>
      <p:pic>
        <p:nvPicPr>
          <p:cNvPr id="32" name="Picture 31" descr="lumiere_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9494" y="4749140"/>
            <a:ext cx="342900" cy="846438"/>
          </a:xfrm>
          <a:prstGeom prst="rect">
            <a:avLst/>
          </a:prstGeom>
        </p:spPr>
      </p:pic>
      <p:pic>
        <p:nvPicPr>
          <p:cNvPr id="19" name="Picture 18" descr="Multi-Color Glo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0338" y="3124200"/>
            <a:ext cx="685800" cy="685800"/>
          </a:xfrm>
          <a:prstGeom prst="rect">
            <a:avLst/>
          </a:prstGeom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8648" y="2241551"/>
            <a:ext cx="4673152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en-US" sz="3600" b="1" i="1" u="sng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stars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7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seven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churches”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57349" y="1358853"/>
            <a:ext cx="643606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v.20 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mystery of the 7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endParaRPr lang="en-US" sz="3600" b="1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4373940"/>
            <a:ext cx="8868295" cy="230832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33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Probably </a:t>
            </a:r>
            <a:r>
              <a:rPr lang="en-US" sz="3600" b="1" i="1" u="sng" dirty="0" smtClean="0">
                <a:solidFill>
                  <a:srgbClr val="FFFF00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NOT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 Guardian</a:t>
            </a:r>
            <a:r>
              <a:rPr lang="en-US" sz="3600" b="1" dirty="0" smtClean="0">
                <a:effectLst>
                  <a:outerShdw blurRad="38100" dist="76200" dir="2700000" algn="tl">
                    <a:schemeClr val="tx1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angels (2:1)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But </a:t>
            </a:r>
            <a:r>
              <a:rPr lang="en-US" sz="3600" b="1" i="1" u="sng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HUMAN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 messengers or leaders.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Of Priests (Mal 2:7); prophets (Mt 11:10)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Perhaps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church elders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 (Heb 13:17)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76200" dir="2700000" algn="tl">
                    <a:schemeClr val="tx1"/>
                  </a:outerShdw>
                </a:effectLst>
              </a:rPr>
              <a:t> Barnes</a:t>
            </a:r>
            <a:endParaRPr lang="en-US" sz="3600" b="1" i="1" dirty="0">
              <a:solidFill>
                <a:srgbClr val="FFFF00"/>
              </a:solidFill>
              <a:effectLst>
                <a:outerShdw blurRad="38100" dist="76200" dir="2700000" algn="tl">
                  <a:schemeClr val="tx1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" y="178415"/>
            <a:ext cx="8193578" cy="1650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 1:12 -20  Christ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Among the </a:t>
            </a:r>
            <a:r>
              <a:rPr lang="en-US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Lampstands</a:t>
            </a:r>
            <a:endParaRPr 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tx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27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1265344"/>
            <a:ext cx="9144000" cy="55926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2667000" y="12653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1:1 </a:t>
            </a: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Revelation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  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Greek </a:t>
            </a:r>
            <a:r>
              <a:rPr lang="en-US" sz="3600" i="1" dirty="0" err="1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Apokálupsis</a:t>
            </a:r>
            <a:endParaRPr lang="en-US" sz="3600" i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C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    Apocalypse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38400" y="2861343"/>
            <a:ext cx="603504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“To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remove the cover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;  unveil”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" y="5501640"/>
            <a:ext cx="816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1:1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Of Jesus Christ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— </a:t>
            </a:r>
            <a:r>
              <a:rPr lang="en-US" sz="3600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Greek genitive case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  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means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revelation given by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Him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" y="1028700"/>
            <a:ext cx="9128861" cy="58292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5943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871" y="1959249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1:1b  “Revelation..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>
              <a:lnSpc>
                <a:spcPts val="3800"/>
              </a:lnSpc>
            </a:pP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which God gave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Him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show...”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1885324"/>
            <a:ext cx="2286000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Deity gave </a:t>
            </a:r>
            <a:br>
              <a:rPr lang="en-US" sz="3600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Deity?</a:t>
            </a:r>
            <a:endParaRPr lang="en-US" sz="3600" i="1" dirty="0"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" y="4163786"/>
            <a:ext cx="7894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(John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7:16)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My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teaching is not Mine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</a:t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but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His who sent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 (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Jn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12:49;  14:24).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" y="5504906"/>
            <a:ext cx="8244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((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Son will subordinate himself to the</a:t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 Father.  (1 Cor 15:28) </a:t>
            </a:r>
            <a:r>
              <a:rPr lang="en-US" sz="3200" i="1" dirty="0" err="1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cf</a:t>
            </a:r>
            <a:r>
              <a:rPr lang="en-US" sz="3200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IVP; Pulpit.</a:t>
            </a:r>
            <a:endParaRPr lang="en-US" sz="3200" i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onsandlilies.files.wordpress.com/2013/05/four_horsemen1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"/>
            <a:ext cx="9144000" cy="62941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" y="4161031"/>
            <a:ext cx="8625840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Rev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1:1c “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show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”:  Greek = “Allow to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See,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				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“To expose to the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eyes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endParaRPr lang="en-US" sz="3600" b="1" dirty="0" smtClean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His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bond-servants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” </a:t>
            </a:r>
            <a:r>
              <a:rPr lang="en-US" sz="3600" i="1" dirty="0" err="1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Louw</a:t>
            </a:r>
            <a:r>
              <a:rPr lang="en-US" sz="3600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: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“One that is 	Completely  controlled by someone.” 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7760"/>
            <a:ext cx="9164391" cy="57302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5943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30680"/>
            <a:ext cx="85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1:1d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Show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things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which must </a:t>
            </a:r>
            <a:r>
              <a:rPr lang="en-US" sz="3600" b="1" i="1" dirty="0" smtClean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shortly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come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pass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4965698"/>
            <a:ext cx="8524021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38" lvl="1" algn="r" fontAlgn="base">
              <a:spcBef>
                <a:spcPct val="0"/>
              </a:spcBef>
              <a:spcAft>
                <a:spcPct val="0"/>
              </a:spcAft>
              <a:tabLst>
                <a:tab pos="2108200" algn="l"/>
              </a:tabLst>
            </a:pP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Still 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others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 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were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FAR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DISTANT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. 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/>
            </a:r>
            <a:b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Satan sealed for 1,000 years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(Rev 20:3)</a:t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Later thrown into </a:t>
            </a:r>
            <a:r>
              <a:rPr lang="en-US" sz="3600" b="1" i="1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Lake of fire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(Rev20: 7-10)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762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1880" y="2215604"/>
            <a:ext cx="536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Happen in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Brief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space of time</a:t>
            </a:r>
            <a:r>
              <a:rPr lang="en-US" sz="32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.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18813" y="3102832"/>
            <a:ext cx="4014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Some things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would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Happen after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these things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76200" dir="2700000" algn="tl">
                    <a:srgbClr val="000000"/>
                  </a:outerShdw>
                </a:effectLst>
                <a:cs typeface="Calibri" pitchFamily="34" charset="0"/>
              </a:rPr>
              <a:t>(Rev 1:19).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079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8018" y="234056"/>
            <a:ext cx="2316480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From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Father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1:1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9032" y="1476464"/>
            <a:ext cx="2118677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Son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1:1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240383" y="3619500"/>
            <a:ext cx="2239645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</a:t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John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1:1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597440" y="4331614"/>
            <a:ext cx="2367643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</a:t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Angels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2:1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331564" y="5215440"/>
            <a:ext cx="2367643" cy="13030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</a:t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Churches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2:7 f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0920" y="387340"/>
            <a:ext cx="4907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1:1  “And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He sent and communicated it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by His angel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His bond-servant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John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15795" y="2819400"/>
            <a:ext cx="2143827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By HIS</a:t>
            </a:r>
            <a:b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Angel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1:1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https://s-media-cache-ak0.pinimg.com/564x/4c/a7/ec/4ca7ec85cfbcf7c55d16921f2c4df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509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5720" y="1850570"/>
            <a:ext cx="4952999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algn="r" fontAlgn="base">
              <a:spcBef>
                <a:spcPct val="0"/>
              </a:spcBef>
              <a:spcAft>
                <a:spcPct val="0"/>
              </a:spcAft>
              <a:tabLst>
                <a:tab pos="2108200" algn="l"/>
              </a:tabLst>
            </a:pP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1:2 </a:t>
            </a:r>
            <a:r>
              <a:rPr lang="en-US" sz="3600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[John]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 bore witness to the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word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..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 he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saw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4330" y="4693465"/>
            <a:ext cx="84963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John is recording all that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 </a:t>
            </a:r>
            <a:r>
              <a:rPr lang="en-US" sz="3600" b="1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SAW</a:t>
            </a:r>
            <a:r>
              <a:rPr lang="en-US" sz="3600" b="1" i="1" dirty="0"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in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visions, just like other prophets.   </a:t>
            </a:r>
            <a:b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(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Ezk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1; Dan 2,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Zech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6. )</a:t>
            </a:r>
            <a:endParaRPr lang="en-US" sz="3600" b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50CD-F6C4-4812-A1BC-6A8D4C78163A}" type="slidenum">
              <a:rPr lang="en-US" smtClean="0"/>
              <a:t>9</a:t>
            </a:fld>
            <a:endParaRPr lang="en-US"/>
          </a:p>
        </p:txBody>
      </p:sp>
      <p:pic>
        <p:nvPicPr>
          <p:cNvPr id="4106" name="Picture 10" descr="https://encrypted-tbn1.gstatic.com/images?q=tbn:ANd9GcRztZNamnC_cAAuDPNbLoT_-ONcsp2WiFMfbSn69ZrgSi4AUxWa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1"/>
            <a:ext cx="9126678" cy="49998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160" y="178415"/>
            <a:ext cx="8168640" cy="14522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1:1-3 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Revelation of Jesus Christ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2" y="5076081"/>
            <a:ext cx="8774428" cy="1554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(</a:t>
            </a:r>
            <a:r>
              <a:rPr lang="en-US" sz="3600" b="1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Tim 4:13) 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“Give </a:t>
            </a:r>
            <a:r>
              <a:rPr lang="en-US" sz="3600" b="1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attention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the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reading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3600" b="1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Scripture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  <a:r>
              <a:rPr lang="en-US" sz="32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[They had no private Bibles]</a:t>
            </a:r>
            <a:endParaRPr lang="en-US" sz="3600" b="1" i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1" y="1630680"/>
            <a:ext cx="4678680" cy="1554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tabLst>
                <a:tab pos="2108200" algn="l"/>
              </a:tabLst>
            </a:pPr>
            <a:r>
              <a:rPr lang="en-US" sz="3600" b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v.3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Blessed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reads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those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hear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..”</a:t>
            </a:r>
            <a:endParaRPr lang="en-US" sz="3600" b="1" i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2678" y="3291632"/>
            <a:ext cx="478744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0" indent="-465138" algn="ctr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tabLst>
                <a:tab pos="2108200" algn="l"/>
              </a:tabLst>
            </a:pP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words 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the prophecy 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heed </a:t>
            </a:r>
            <a:r>
              <a:rPr lang="en-US" sz="3600" b="1" i="1" dirty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things which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are written.” Jas 1:22</a:t>
            </a:r>
            <a:endParaRPr lang="en-US" sz="3600" b="1" i="1" dirty="0">
              <a:solidFill>
                <a:srgbClr val="0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3899358" y="1813560"/>
            <a:ext cx="2912922" cy="217932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  <a:effectLst>
            <a:outerShdw blurRad="50800" dist="1016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1104</Words>
  <Application>Microsoft Office PowerPoint</Application>
  <PresentationFormat>On-screen Show (4:3)</PresentationFormat>
  <Paragraphs>156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Hawthorne</dc:creator>
  <cp:lastModifiedBy>Paul Hawthorne</cp:lastModifiedBy>
  <cp:revision>73</cp:revision>
  <dcterms:created xsi:type="dcterms:W3CDTF">2016-01-13T03:04:35Z</dcterms:created>
  <dcterms:modified xsi:type="dcterms:W3CDTF">2016-01-14T02:59:14Z</dcterms:modified>
</cp:coreProperties>
</file>