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D60093"/>
    <a:srgbClr val="000000"/>
    <a:srgbClr val="FF0066"/>
    <a:srgbClr val="CC6600"/>
    <a:srgbClr val="FF0000"/>
    <a:srgbClr val="993300"/>
    <a:srgbClr val="00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323" autoAdjust="0"/>
  </p:normalViewPr>
  <p:slideViewPr>
    <p:cSldViewPr snapToGrid="0">
      <p:cViewPr varScale="1">
        <p:scale>
          <a:sx n="46" d="100"/>
          <a:sy n="46" d="100"/>
        </p:scale>
        <p:origin x="75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40" d="100"/>
          <a:sy n="40" d="100"/>
        </p:scale>
        <p:origin x="2290" y="-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32C08-AED8-40EB-A675-3222499DB4CF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F76C2-E5BE-4D78-A1E4-C41BF3D0B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78075" y="635000"/>
            <a:ext cx="2214563" cy="1660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07360"/>
            <a:ext cx="5486400" cy="49936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76C2-E5BE-4D78-A1E4-C41BF3D0B9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73275" y="554038"/>
            <a:ext cx="2559050" cy="1919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027680"/>
            <a:ext cx="5486400" cy="4973320"/>
          </a:xfrm>
        </p:spPr>
        <p:txBody>
          <a:bodyPr/>
          <a:lstStyle/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don’t want marriages that JUST stay the distance.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 we want to enjoy the journey, and give glory to God in the process.</a:t>
            </a:r>
          </a:p>
          <a:p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Nobody likes a week old cup of coffee.</a:t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Nobody wants a marriage where you just go thru the motions.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76C2-E5BE-4D78-A1E4-C41BF3D0B9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7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7096" y="626165"/>
            <a:ext cx="2584173" cy="193813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6953" y="2992582"/>
            <a:ext cx="5615247" cy="5008418"/>
          </a:xfrm>
        </p:spPr>
        <p:txBody>
          <a:bodyPr/>
          <a:lstStyle/>
          <a:p>
            <a:r>
              <a:rPr lang="en-US" sz="1600" b="1" dirty="0" smtClean="0"/>
              <a:t>Some say: I don’t get mad—I get even !  (Unscriptural)</a:t>
            </a:r>
          </a:p>
          <a:p>
            <a:r>
              <a:rPr lang="en-US" sz="1600" b="1" dirty="0" smtClean="0"/>
              <a:t>One person says something unkind-and another says it sharper.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You aren’t excused by saying– </a:t>
            </a:r>
            <a:endParaRPr lang="en-US" sz="1600" b="1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“They started it”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“They MADE me angry.”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“That’s the way I was raised.”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sz="1600" b="1" dirty="0" smtClean="0"/>
              <a:t>“I can’t help it.”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sz="1600" b="1" dirty="0"/>
          </a:p>
          <a:p>
            <a:r>
              <a:rPr lang="en-US" sz="1600" b="1" dirty="0" smtClean="0"/>
              <a:t>Some people grew up in a yelling family—but it stops with you.</a:t>
            </a:r>
          </a:p>
          <a:p>
            <a:endParaRPr lang="en-US" sz="1600" b="1" dirty="0"/>
          </a:p>
          <a:p>
            <a:r>
              <a:rPr lang="en-US" sz="1600" b="1" dirty="0" smtClean="0"/>
              <a:t>(Col 4:6) “Let your speech be always with grace.”</a:t>
            </a:r>
          </a:p>
          <a:p>
            <a:endParaRPr lang="en-US" sz="1600" b="1" dirty="0" smtClean="0"/>
          </a:p>
          <a:p>
            <a:r>
              <a:rPr lang="en-US" sz="1600" b="1" dirty="0" err="1" smtClean="0"/>
              <a:t>Prov</a:t>
            </a:r>
            <a:r>
              <a:rPr lang="en-US" sz="1600" b="1" dirty="0" smtClean="0"/>
              <a:t> 12:18</a:t>
            </a:r>
            <a:r>
              <a:rPr lang="en-US" sz="1600" b="1" baseline="0" dirty="0" smtClean="0"/>
              <a:t>  “Th</a:t>
            </a:r>
            <a:r>
              <a:rPr lang="en-US" sz="1600" b="1" dirty="0" smtClean="0"/>
              <a:t>ere is one who speaks rashly like the thrusts of a sword,</a:t>
            </a:r>
          </a:p>
          <a:p>
            <a:r>
              <a:rPr lang="en-US" sz="1600" b="1" dirty="0" smtClean="0"/>
              <a:t>But the tongue of the wise brings healing.”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76C2-E5BE-4D78-A1E4-C41BF3D0B9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02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 a healthy home the positive comments should outweigh the negative 10:1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Our job is to make our mates &amp; children feel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good about themselves as they possibly can.</a:t>
            </a:r>
          </a:p>
          <a:p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you have to be absolutely sincere.</a:t>
            </a:r>
          </a:p>
          <a:p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you express your love– you increase their capacity to love and to express it to others.</a:t>
            </a:r>
          </a:p>
          <a:p>
            <a:endParaRPr lang="en-US" sz="1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Husbands:  specifically and repeatedly praise your wife.</a:t>
            </a:r>
          </a:p>
          <a:p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It’s not good enough to look up and say “Yeah, you look alright.” : (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But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say, “Wow, you look GREAT in Red !” 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b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That way they know you really mean it.</a:t>
            </a:r>
            <a:b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/>
            </a:r>
            <a:b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Some husbands belittle wives—trying to be in control.</a:t>
            </a:r>
            <a:b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</a:b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Rather than praising them and encouraging their willingness to follow.</a:t>
            </a:r>
          </a:p>
          <a:p>
            <a:endParaRPr lang="en-US" sz="1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4. Wives:  Husbands bloom in an atmosphere of admiration and respect.</a:t>
            </a:r>
          </a:p>
          <a:p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Or are you in the habit of </a:t>
            </a:r>
            <a:r>
              <a:rPr lang="en-US" sz="16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belitteling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?</a:t>
            </a:r>
          </a:p>
          <a:p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Some wives do this to try to gain control from their husbands.</a:t>
            </a:r>
          </a:p>
          <a:p>
            <a:endParaRPr lang="en-US" sz="1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76C2-E5BE-4D78-A1E4-C41BF3D0B9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7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Marriage, church, kids, everything should be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 — not drudgery to be dreaded.</a:t>
            </a:r>
          </a:p>
          <a:p>
            <a:endParaRPr lang="en-US" sz="1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Troubles shared—and halved !  </a:t>
            </a:r>
            <a:b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Joys shared are doubled !</a:t>
            </a:r>
          </a:p>
          <a:p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generously… bless and you will be blessed.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husbands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controlling—wife not allowed to know the finances.</a:t>
            </a:r>
          </a:p>
          <a:p>
            <a:endParaRPr lang="en-US" sz="16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families seldom eat together.</a:t>
            </a:r>
            <a:b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congregations don’t either– Ben Koltenbah experienced an odd one !</a:t>
            </a:r>
          </a:p>
          <a:p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 we’ll gather at the </a:t>
            </a:r>
            <a:r>
              <a:rPr lang="en-US" sz="16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Knapps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16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Garretts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center for a going away party for </a:t>
            </a:r>
            <a:r>
              <a:rPr lang="en-US" sz="16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Buel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Jennifer </a:t>
            </a:r>
            <a:r>
              <a:rPr lang="en-US" sz="1600" b="1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Noteboom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76C2-E5BE-4D78-A1E4-C41BF3D0B9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1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76C2-E5BE-4D78-A1E4-C41BF3D0B9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6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1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Rebuild your bridges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communication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for things to do together—rather than</a:t>
            </a:r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apart.</a:t>
            </a:r>
          </a:p>
          <a:p>
            <a:r>
              <a:rPr lang="en-US" sz="16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new interests and see where it goes.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F76C2-E5BE-4D78-A1E4-C41BF3D0B9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8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9519-3041-4EDB-BA58-767019182CAF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4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6C70-C772-447A-AF32-81CCF29D8DDA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5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887B6-B0C6-41CB-B2AF-63FAE8098B25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9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CD08D-F698-40FD-A991-D80F18E68FD1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7931-2992-44AA-AE17-B3F15788DD14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7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B4B4B-8EF2-4F72-8340-2AB65EABF38C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7AE63-405F-405B-92AE-5AC9C4BFED7F}" type="datetime1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87DC-3396-4A3C-858F-5E4E0A0BF5EE}" type="datetime1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56-4202-4070-8604-D5990EEEB94A}" type="datetime1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EE0D-8433-4982-B7ED-BA30B9ED1D0C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9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DA77-8B08-4D75-83D9-38097A36D41D}" type="datetime1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20386-0705-4C1E-8C44-95E0DC069476}" type="datetime1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0870" y="64173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D449DAE-5E3B-4453-BAD0-683EF627F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9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392" y="822960"/>
            <a:ext cx="9185923" cy="62087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320040" y="121920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Having The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BEST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Marriages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wnd.com/files/2014/01/holding_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1"/>
            <a:ext cx="9144000" cy="56769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" y="121920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How to have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The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BEST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Marriages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31353" y="975738"/>
            <a:ext cx="2277546" cy="1323439"/>
            <a:chOff x="3354831" y="795180"/>
            <a:chExt cx="1664275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3354831" y="795180"/>
              <a:ext cx="8250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FF"/>
                    </a:glow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91013" y="1146039"/>
              <a:ext cx="1328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ouch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708837" y="2217043"/>
            <a:ext cx="7726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The Power of “</a:t>
            </a:r>
            <a:r>
              <a:rPr lang="en-US" sz="3600" b="1" i="1" u="sng" dirty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Meanin</a:t>
            </a:r>
            <a:r>
              <a:rPr lang="en-US" sz="3600" b="1" i="1" dirty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gf</a:t>
            </a:r>
            <a:r>
              <a:rPr lang="en-US" sz="3600" b="1" i="1" u="sng" dirty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ul</a:t>
            </a: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 </a:t>
            </a:r>
            <a:r>
              <a:rPr lang="en-US" sz="3600" b="1" i="1" dirty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Touch</a:t>
            </a: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068737"/>
            <a:ext cx="3311311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Lowers our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en-US" sz="3600" b="1" i="1" dirty="0" smtClean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blood pressure</a:t>
            </a: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159" y="4412659"/>
            <a:ext cx="3311313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Strengthens our</a:t>
            </a:r>
            <a:b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en-US" sz="3600" b="1" i="1" dirty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immune system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" y="5542219"/>
            <a:ext cx="3311313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A natural </a:t>
            </a:r>
            <a:r>
              <a:rPr lang="en-US" sz="3600" b="1" i="1" dirty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tranquilizer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28605" y="5642132"/>
            <a:ext cx="2124198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Increases </a:t>
            </a:r>
            <a:r>
              <a:rPr lang="en-US" sz="3600" b="1" i="1" dirty="0" smtClean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 closeness</a:t>
            </a:r>
            <a:endParaRPr lang="en-US" sz="3600" b="1" i="1" dirty="0">
              <a:solidFill>
                <a:srgbClr val="D60093"/>
              </a:solidFill>
              <a:effectLst>
                <a:glow rad="228600">
                  <a:srgbClr val="FFFFFF"/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06957" y="4327384"/>
            <a:ext cx="3311313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Increases our </a:t>
            </a:r>
            <a:r>
              <a:rPr lang="en-US" sz="3600" b="1" i="1" dirty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energy level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53050" y="3038568"/>
            <a:ext cx="379095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Makes us </a:t>
            </a:r>
            <a:r>
              <a:rPr lang="en-US" sz="3600" b="1" i="1" dirty="0" smtClean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more positive </a:t>
            </a: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about life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46875" y="5602374"/>
            <a:ext cx="2853936" cy="106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Increases our </a:t>
            </a:r>
            <a:r>
              <a:rPr lang="en-US" sz="3600" b="1" i="1" dirty="0">
                <a:solidFill>
                  <a:srgbClr val="D60093"/>
                </a:solidFill>
                <a:effectLst>
                  <a:glow rad="228600">
                    <a:srgbClr val="FFFFFF"/>
                  </a:glow>
                </a:effectLst>
              </a:rPr>
              <a:t>life span</a:t>
            </a:r>
          </a:p>
        </p:txBody>
      </p:sp>
    </p:spTree>
    <p:extLst>
      <p:ext uri="{BB962C8B-B14F-4D97-AF65-F5344CB8AC3E}">
        <p14:creationId xmlns:p14="http://schemas.microsoft.com/office/powerpoint/2010/main" val="28615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FWDWgJ6PoCs/TlLHXcL3WnI/AAAAAAAAAFA/m0cdNsYDnyU/s1600/Jesus+with+children.jpg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396"/>
            <a:ext cx="9144000" cy="61126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2893" y="101401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How to have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The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BEST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Marriages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2893" y="2063833"/>
            <a:ext cx="2232386" cy="1491100"/>
            <a:chOff x="1025139" y="1554457"/>
            <a:chExt cx="1631275" cy="1055887"/>
          </a:xfrm>
        </p:grpSpPr>
        <p:sp>
          <p:nvSpPr>
            <p:cNvPr id="6" name="TextBox 5"/>
            <p:cNvSpPr txBox="1"/>
            <p:nvPr/>
          </p:nvSpPr>
          <p:spPr>
            <a:xfrm>
              <a:off x="1025139" y="1554457"/>
              <a:ext cx="825041" cy="93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FF"/>
                    </a:glow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28321" y="1779347"/>
              <a:ext cx="132809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ouch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7902" y="3554933"/>
            <a:ext cx="611952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Children 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Mat 19:13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The Fearful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Mt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17:7</a:t>
            </a:r>
          </a:p>
          <a:p>
            <a:pPr>
              <a:lnSpc>
                <a:spcPts val="3800"/>
              </a:lnSpc>
            </a:pP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Bind men  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Mat 9:29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685" y="1539305"/>
            <a:ext cx="28712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Meaningful</a:t>
            </a:r>
            <a:endParaRPr lang="en-US" sz="4400" b="1" dirty="0">
              <a:effectLst>
                <a:glow rad="228600">
                  <a:srgbClr val="FFFFFF"/>
                </a:glow>
                <a:outerShdw blurRad="50800" dist="762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6187" y="3571558"/>
            <a:ext cx="395685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800"/>
              </a:lnSpc>
            </a:pP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Family 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Lk 15:20</a:t>
            </a:r>
          </a:p>
          <a:p>
            <a:pPr algn="r">
              <a:lnSpc>
                <a:spcPts val="3800"/>
              </a:lnSpc>
            </a:pP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Friends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Acts 20:37</a:t>
            </a:r>
            <a:endParaRPr lang="en-US" sz="3600" b="1" dirty="0">
              <a:effectLst>
                <a:glow rad="228600">
                  <a:srgbClr val="FFFFFF"/>
                </a:glow>
                <a:outerShdw blurRad="50800" dist="76200" dir="5400000" algn="ctr" rotWithShape="0">
                  <a:schemeClr val="tx1"/>
                </a:outerShdw>
              </a:effectLst>
            </a:endParaRPr>
          </a:p>
          <a:p>
            <a:pPr algn="r">
              <a:lnSpc>
                <a:spcPts val="3800"/>
              </a:lnSpc>
            </a:pPr>
            <a:r>
              <a:rPr lang="en-US" sz="3600" b="1" dirty="0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Sweetheart </a:t>
            </a:r>
            <a:r>
              <a:rPr lang="en-US" sz="3600" b="1" dirty="0" smtClean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SS 2:6</a:t>
            </a:r>
            <a:endParaRPr lang="en-US" sz="3600" b="1" dirty="0">
              <a:effectLst>
                <a:glow rad="228600">
                  <a:srgbClr val="FFFFFF"/>
                </a:glow>
                <a:outerShdw blurRad="50800" dist="76200" dir="5400000" algn="ctr" rotWithShape="0">
                  <a:schemeClr val="tx1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434" y="5037172"/>
            <a:ext cx="82500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The tender touch says “I care, I know the person behind the eyes.”  Sit close,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</a:rPr>
              <a:t>hold hands in the car, snuggle.</a:t>
            </a:r>
          </a:p>
        </p:txBody>
      </p:sp>
    </p:spTree>
    <p:extLst>
      <p:ext uri="{BB962C8B-B14F-4D97-AF65-F5344CB8AC3E}">
        <p14:creationId xmlns:p14="http://schemas.microsoft.com/office/powerpoint/2010/main" val="5544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 descr="http://theunboundedspirit.com/wp-content/uploads/2014/08/couple-touching-hand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r="13388"/>
          <a:stretch/>
        </p:blipFill>
        <p:spPr bwMode="auto">
          <a:xfrm>
            <a:off x="4808173" y="1132000"/>
            <a:ext cx="2806280" cy="22413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893" y="101401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Type of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Meaningful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Touch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BLANCA" panose="02000000000000000000" pitchFamily="2" charset="0"/>
            </a:endParaRPr>
          </a:p>
        </p:txBody>
      </p:sp>
      <p:pic>
        <p:nvPicPr>
          <p:cNvPr id="2054" name="Picture 6" descr="https://aspoonfulofsuga.files.wordpress.com/2014/04/man_hug_dude_hug.jpg?w=66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30"/>
          <a:stretch/>
        </p:blipFill>
        <p:spPr bwMode="auto">
          <a:xfrm>
            <a:off x="808431" y="1499212"/>
            <a:ext cx="2774846" cy="182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02" y="3175462"/>
            <a:ext cx="1625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 hug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550" y="3216598"/>
            <a:ext cx="346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Friendly high five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02550" y="5989298"/>
            <a:ext cx="346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Romantic touch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092" y="6108447"/>
            <a:ext cx="3461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Awkward hug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76" y="3801373"/>
            <a:ext cx="2643674" cy="24255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173" y="4033524"/>
            <a:ext cx="2785858" cy="21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4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2893" y="101401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How to have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The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BEST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Marriages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9376" y="5195113"/>
            <a:ext cx="3962754" cy="1323439"/>
            <a:chOff x="-490640" y="1615597"/>
            <a:chExt cx="2895710" cy="937162"/>
          </a:xfrm>
        </p:grpSpPr>
        <p:sp>
          <p:nvSpPr>
            <p:cNvPr id="5" name="TextBox 4"/>
            <p:cNvSpPr txBox="1"/>
            <p:nvPr/>
          </p:nvSpPr>
          <p:spPr>
            <a:xfrm>
              <a:off x="-490640" y="1615597"/>
              <a:ext cx="825041" cy="93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FF"/>
                    </a:glow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T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-91997" y="1908625"/>
              <a:ext cx="2497067" cy="588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ouching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9378" y="3935257"/>
            <a:ext cx="3281106" cy="1323439"/>
            <a:chOff x="1025139" y="1554457"/>
            <a:chExt cx="2397608" cy="937162"/>
          </a:xfrm>
        </p:grpSpPr>
        <p:sp>
          <p:nvSpPr>
            <p:cNvPr id="8" name="TextBox 7"/>
            <p:cNvSpPr txBox="1"/>
            <p:nvPr/>
          </p:nvSpPr>
          <p:spPr>
            <a:xfrm>
              <a:off x="1025139" y="1554457"/>
              <a:ext cx="825041" cy="93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FF"/>
                    </a:glow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S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37659" y="1851230"/>
              <a:ext cx="1985088" cy="588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haring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6004" y="1636950"/>
            <a:ext cx="3264480" cy="1323439"/>
            <a:chOff x="1037288" y="1601550"/>
            <a:chExt cx="2385459" cy="937162"/>
          </a:xfrm>
        </p:grpSpPr>
        <p:sp>
          <p:nvSpPr>
            <p:cNvPr id="14" name="TextBox 13"/>
            <p:cNvSpPr txBox="1"/>
            <p:nvPr/>
          </p:nvSpPr>
          <p:spPr>
            <a:xfrm>
              <a:off x="1037288" y="1601550"/>
              <a:ext cx="825041" cy="93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FF"/>
                    </a:glow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7659" y="1851230"/>
              <a:ext cx="1985088" cy="588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800" b="1" dirty="0" err="1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lessing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9378" y="2716180"/>
            <a:ext cx="3962751" cy="1955504"/>
            <a:chOff x="1025139" y="1554458"/>
            <a:chExt cx="2367807" cy="1384744"/>
          </a:xfrm>
        </p:grpSpPr>
        <p:sp>
          <p:nvSpPr>
            <p:cNvPr id="17" name="TextBox 16"/>
            <p:cNvSpPr txBox="1"/>
            <p:nvPr/>
          </p:nvSpPr>
          <p:spPr>
            <a:xfrm>
              <a:off x="1025139" y="1554458"/>
              <a:ext cx="825041" cy="93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FF"/>
                    </a:glow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07858" y="1827684"/>
              <a:ext cx="1985088" cy="1111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ncouraging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074" name="Picture 2" descr="http://www.bodyforwife.com/wp-content/uploads/2015/06/gay-marria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4" y="2524819"/>
            <a:ext cx="4788089" cy="299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3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tretch>
            <a:fillRect/>
          </a:stretch>
        </p:blipFill>
        <p:spPr>
          <a:xfrm>
            <a:off x="442271" y="2870189"/>
            <a:ext cx="2119432" cy="2495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" y="121920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Having The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BEST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Marriages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2271" y="1226850"/>
            <a:ext cx="8427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Recent Survey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Happily Married after 10</a:t>
            </a:r>
            <a:r>
              <a:rPr lang="en-US" sz="4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Years?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61703" y="2844312"/>
            <a:ext cx="309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28% =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Yes</a:t>
            </a:r>
            <a: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.</a:t>
            </a:r>
            <a:endParaRPr lang="en-US" sz="4800" b="1" dirty="0">
              <a:effectLst>
                <a:outerShdw blurRad="50800" dist="635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3262" y="2870189"/>
            <a:ext cx="2895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21% = </a:t>
            </a:r>
            <a:r>
              <a:rPr lang="en-US" sz="4800" b="1" dirty="0" smtClean="0">
                <a:solidFill>
                  <a:srgbClr val="0000CC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No</a:t>
            </a:r>
            <a: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.</a:t>
            </a:r>
            <a:endParaRPr lang="en-US" sz="4800" b="1" dirty="0">
              <a:effectLst>
                <a:outerShdw blurRad="50800" dist="635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6843" y="3646878"/>
            <a:ext cx="6078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41% = </a:t>
            </a:r>
            <a:r>
              <a:rPr lang="en-US" sz="4800" b="1" dirty="0" smtClean="0">
                <a:solidFill>
                  <a:srgbClr val="0099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Depends</a:t>
            </a:r>
            <a: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 on</a:t>
            </a:r>
            <a:b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</a:br>
            <a: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which day you ask me !</a:t>
            </a:r>
            <a:endParaRPr lang="en-US" sz="4800" b="1" dirty="0">
              <a:effectLst>
                <a:outerShdw blurRad="50800" dist="63500" dir="2700000" algn="tl" rotWithShape="0">
                  <a:prstClr val="black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347" y="5295234"/>
            <a:ext cx="8336270" cy="133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</a:t>
            </a:r>
            <a: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. </a:t>
            </a:r>
            <a:r>
              <a:rPr lang="en-US" sz="4800" b="1" dirty="0" smtClean="0">
                <a:solidFill>
                  <a:srgbClr val="9933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Is your marriage in a rut ?</a:t>
            </a:r>
          </a:p>
          <a:p>
            <a:pPr algn="ctr">
              <a:lnSpc>
                <a:spcPts val="4800"/>
              </a:lnSpc>
            </a:pPr>
            <a: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Startling 71% said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Yes</a:t>
            </a:r>
            <a:r>
              <a:rPr lang="en-US" sz="4800" b="1" dirty="0" smtClean="0">
                <a:effectLst>
                  <a:outerShdw blurRad="50800" dist="63500" dir="2700000" algn="tl" rotWithShape="0">
                    <a:prstClr val="black"/>
                  </a:outerShdw>
                </a:effectLst>
              </a:rPr>
              <a:t> !</a:t>
            </a:r>
            <a:endParaRPr lang="en-US" sz="4800" b="1" dirty="0">
              <a:effectLst>
                <a:outerShdw blurRad="50800" dist="63500" dir="2700000" algn="tl" rotWithShape="0">
                  <a:prstClr val="black"/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26327" y="5036817"/>
            <a:ext cx="5752408" cy="0"/>
          </a:xfrm>
          <a:prstGeom prst="line">
            <a:avLst/>
          </a:prstGeom>
          <a:ln w="76200">
            <a:solidFill>
              <a:srgbClr val="0000CC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" y="121920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How to have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The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BEST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Marriages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614" y="2011680"/>
            <a:ext cx="825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615" y="3078480"/>
            <a:ext cx="605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615" y="4145280"/>
            <a:ext cx="6056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615" y="5212080"/>
            <a:ext cx="605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4173" y="1066800"/>
            <a:ext cx="1481496" cy="6632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500" dirty="0" smtClean="0">
                <a:latin typeface="AR BONNIE" panose="02000000000000000000" pitchFamily="2" charset="0"/>
              </a:rPr>
              <a:t>}</a:t>
            </a:r>
            <a:endParaRPr lang="en-US" sz="42500" dirty="0">
              <a:latin typeface="AR BONNIE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4080" y="2276499"/>
            <a:ext cx="2856231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works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Marriages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Friendships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Medicine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Academics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0845" y="1208855"/>
            <a:ext cx="6665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D60093"/>
                </a:solidFill>
                <a:effectLst>
                  <a:outerShdw blurRad="38100" dist="50800" dir="2700000" algn="tl">
                    <a:srgbClr val="000000"/>
                  </a:outerShdw>
                </a:effectLst>
              </a:rPr>
              <a:t>Formula that Works:</a:t>
            </a:r>
            <a:endParaRPr lang="en-US" sz="5400" b="1" dirty="0">
              <a:solidFill>
                <a:srgbClr val="D60093"/>
              </a:solidFill>
              <a:effectLst>
                <a:outerShdw blurRad="38100" dist="508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216" y="2408649"/>
            <a:ext cx="3032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lessings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2556" y="3453020"/>
            <a:ext cx="3882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ncouragement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333" y="4519725"/>
            <a:ext cx="1811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4142" y="5627578"/>
            <a:ext cx="14334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ouch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"/>
                            </p:stCondLst>
                            <p:childTnLst>
                              <p:par>
                                <p:cTn id="6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950"/>
                            </p:stCondLst>
                            <p:childTnLst>
                              <p:par>
                                <p:cTn id="9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950"/>
                            </p:stCondLst>
                            <p:childTnLst>
                              <p:par>
                                <p:cTn id="10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75709" y="1080656"/>
            <a:ext cx="3090951" cy="99951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" y="121920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How to have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The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BEST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Marriages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94610" y="902553"/>
            <a:ext cx="2872050" cy="1323439"/>
            <a:chOff x="3187791" y="833280"/>
            <a:chExt cx="2723613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3187791" y="833280"/>
              <a:ext cx="8250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FF"/>
                    </a:glow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777628" y="1179905"/>
              <a:ext cx="21337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lessings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98060" y="2080175"/>
            <a:ext cx="8558491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speak </a:t>
            </a: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positively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someone.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ask God to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prosper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give </a:t>
            </a: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840" y="3359482"/>
            <a:ext cx="8823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 3:9  “Not returning evil for evil, or in-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insult, but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 a blessing instead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1" y="3359482"/>
            <a:ext cx="1874520" cy="643034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1185" y="5972489"/>
            <a:ext cx="7666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 4:12   “Being reviled, we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130" y="5988589"/>
            <a:ext cx="2154380" cy="643034"/>
          </a:xfrm>
          <a:prstGeom prst="rect">
            <a:avLst/>
          </a:prstGeom>
          <a:noFill/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060" y="4683119"/>
            <a:ext cx="8524546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Not alright to 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back (Eph 4:31) or use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profanit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(Eph 4:29) even if another does.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7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8" grpId="0"/>
      <p:bldP spid="8" grpId="1"/>
      <p:bldP spid="9" grpId="0" animBg="1"/>
      <p:bldP spid="9" grpId="1" animBg="1"/>
      <p:bldP spid="13" grpId="0"/>
      <p:bldP spid="14" grpId="0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" y="121920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How to have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The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BEST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Marriages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94610" y="902553"/>
            <a:ext cx="3179342" cy="1323439"/>
            <a:chOff x="3187791" y="833280"/>
            <a:chExt cx="3015023" cy="1323439"/>
          </a:xfrm>
        </p:grpSpPr>
        <p:sp>
          <p:nvSpPr>
            <p:cNvPr id="5" name="TextBox 4"/>
            <p:cNvSpPr txBox="1"/>
            <p:nvPr/>
          </p:nvSpPr>
          <p:spPr>
            <a:xfrm>
              <a:off x="3187791" y="833280"/>
              <a:ext cx="8250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FF"/>
                    </a:glow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E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77628" y="1179905"/>
              <a:ext cx="24251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ncourage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0040" y="2068450"/>
            <a:ext cx="8558491" cy="57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“To call to one’s side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give comfort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4909" y="2657760"/>
            <a:ext cx="8821821" cy="579646"/>
            <a:chOff x="252984" y="2917610"/>
            <a:chExt cx="8821821" cy="579646"/>
          </a:xfrm>
        </p:grpSpPr>
        <p:sp>
          <p:nvSpPr>
            <p:cNvPr id="8" name="TextBox 7"/>
            <p:cNvSpPr txBox="1"/>
            <p:nvPr/>
          </p:nvSpPr>
          <p:spPr>
            <a:xfrm>
              <a:off x="252984" y="2917610"/>
              <a:ext cx="8821821" cy="57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en-US" sz="3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 4:8 Sent Tychicus to </a:t>
              </a:r>
              <a:r>
                <a:rPr lang="en-US" sz="36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encourage</a:t>
              </a:r>
              <a:r>
                <a:rPr lang="en-US" sz="3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your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Heart 8"/>
            <p:cNvSpPr/>
            <p:nvPr/>
          </p:nvSpPr>
          <p:spPr>
            <a:xfrm>
              <a:off x="7952994" y="2917610"/>
              <a:ext cx="522758" cy="522250"/>
            </a:xfrm>
            <a:prstGeom prst="heart">
              <a:avLst/>
            </a:prstGeom>
            <a:solidFill>
              <a:srgbClr val="FF0000"/>
            </a:solidFill>
            <a:effectLst>
              <a:outerShdw blurRad="215900" dist="88900" dir="2700000" algn="tl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6314" y="3247006"/>
            <a:ext cx="882182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 5:11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one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just as…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314" y="3710027"/>
            <a:ext cx="882182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 5:14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fainthearted…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6449" y="4207813"/>
            <a:ext cx="8821821" cy="57964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Titus 2:4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young women to love…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33" y="4867258"/>
            <a:ext cx="9001337" cy="1663172"/>
          </a:xfrm>
          <a:prstGeom prst="rect">
            <a:avLst/>
          </a:prstGeom>
          <a:solidFill>
            <a:srgbClr val="0000CC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00"/>
              </a:lnSpc>
            </a:pPr>
            <a:r>
              <a:rPr lang="en-US" sz="3600" b="1" dirty="0" smtClean="0"/>
              <a:t>Be each </a:t>
            </a:r>
            <a:r>
              <a:rPr lang="en-US" sz="3600" b="1" i="1" dirty="0" smtClean="0">
                <a:solidFill>
                  <a:srgbClr val="FFFF00"/>
                </a:solidFill>
              </a:rPr>
              <a:t>others cheerleaders </a:t>
            </a:r>
            <a:r>
              <a:rPr lang="en-US" sz="3600" b="1" dirty="0" smtClean="0"/>
              <a:t>(Ephesians 5)</a:t>
            </a:r>
            <a:br>
              <a:rPr lang="en-US" sz="3600" b="1" dirty="0" smtClean="0"/>
            </a:br>
            <a:r>
              <a:rPr lang="en-US" sz="3600" b="1" dirty="0" smtClean="0"/>
              <a:t>Wives hunger for love &amp; cherishing </a:t>
            </a:r>
            <a:r>
              <a:rPr lang="en-US" sz="3200" b="1" dirty="0" smtClean="0"/>
              <a:t>(v.25, 29)</a:t>
            </a:r>
          </a:p>
          <a:p>
            <a:pPr algn="ctr">
              <a:lnSpc>
                <a:spcPts val="3800"/>
              </a:lnSpc>
            </a:pPr>
            <a:r>
              <a:rPr lang="en-US" sz="3600" b="1" dirty="0" smtClean="0"/>
              <a:t> Husbands wants respect &amp; appreciation </a:t>
            </a:r>
            <a:r>
              <a:rPr lang="en-US" sz="3200" b="1" dirty="0" smtClean="0"/>
              <a:t>(v.33)</a:t>
            </a:r>
          </a:p>
        </p:txBody>
      </p:sp>
    </p:spTree>
    <p:extLst>
      <p:ext uri="{BB962C8B-B14F-4D97-AF65-F5344CB8AC3E}">
        <p14:creationId xmlns:p14="http://schemas.microsoft.com/office/powerpoint/2010/main" val="310461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0040" y="121920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How to have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The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BEST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Marriages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02753" y="1013838"/>
            <a:ext cx="2506134" cy="1882419"/>
            <a:chOff x="3187791" y="833280"/>
            <a:chExt cx="1831315" cy="1882419"/>
          </a:xfrm>
        </p:grpSpPr>
        <p:sp>
          <p:nvSpPr>
            <p:cNvPr id="5" name="TextBox 4"/>
            <p:cNvSpPr txBox="1"/>
            <p:nvPr/>
          </p:nvSpPr>
          <p:spPr>
            <a:xfrm>
              <a:off x="3187791" y="833280"/>
              <a:ext cx="8250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228600">
                      <a:srgbClr val="FFFFFF"/>
                    </a:glow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S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91013" y="1146039"/>
              <a:ext cx="132809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effectLst>
                    <a:glow rad="228600">
                      <a:srgbClr val="FFFFFF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haring</a:t>
              </a:r>
              <a:endParaRPr lang="en-US" sz="48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47418" y="2339832"/>
            <a:ext cx="8670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Phil 2:18 “</a:t>
            </a: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</a:t>
            </a:r>
            <a:r>
              <a:rPr lang="en-US" sz="3600" b="1" dirty="0" smtClean="0"/>
              <a:t> your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/>
              <a:t>with me (</a:t>
            </a:r>
            <a:r>
              <a:rPr lang="en-US" sz="3600" b="1" dirty="0" err="1" smtClean="0"/>
              <a:t>cf</a:t>
            </a:r>
            <a:r>
              <a:rPr lang="en-US" sz="3600" b="1" dirty="0" smtClean="0"/>
              <a:t> v 17)</a:t>
            </a:r>
          </a:p>
          <a:p>
            <a:r>
              <a:rPr lang="en-US" sz="3600" b="1" dirty="0" smtClean="0"/>
              <a:t>Phil 4:3  “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/>
              <a:t>my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struggle</a:t>
            </a:r>
            <a:r>
              <a:rPr lang="en-US" sz="3600" b="1" dirty="0" smtClean="0"/>
              <a:t> in the cause”</a:t>
            </a:r>
          </a:p>
          <a:p>
            <a:r>
              <a:rPr lang="en-US" sz="3600" b="1" dirty="0" smtClean="0"/>
              <a:t>Phil 4:15 “</a:t>
            </a: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</a:t>
            </a:r>
            <a:r>
              <a:rPr lang="en-US" sz="3600" b="1" dirty="0" smtClean="0"/>
              <a:t> with me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giving</a:t>
            </a:r>
            <a:r>
              <a:rPr lang="en-US" sz="3600" b="1" dirty="0" smtClean="0"/>
              <a:t> [finances]”</a:t>
            </a:r>
          </a:p>
          <a:p>
            <a:r>
              <a:rPr lang="en-US" sz="3600" b="1" dirty="0" smtClean="0"/>
              <a:t>1 Tim 4:3 “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Foods</a:t>
            </a:r>
            <a:r>
              <a:rPr lang="en-US" sz="3600" b="1" dirty="0" smtClean="0"/>
              <a:t> gratefully </a:t>
            </a:r>
            <a:r>
              <a:rPr lang="en-US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/>
              <a:t>in..”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347418" y="4805082"/>
            <a:ext cx="8366276" cy="1794791"/>
          </a:xfrm>
          <a:prstGeom prst="rect">
            <a:avLst/>
          </a:prstGeom>
          <a:solidFill>
            <a:srgbClr val="0000CC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50800" dist="88900" dir="5400000" algn="ctr" rotWithShape="0">
                    <a:schemeClr val="tx1"/>
                  </a:outerShdw>
                </a:effectLst>
              </a:rPr>
              <a:t>You honestly share your fears, your dreams your hopes and your secrets that you may not share with the public.</a:t>
            </a:r>
            <a:endParaRPr lang="en-US" sz="3600" b="1" dirty="0">
              <a:effectLst>
                <a:outerShdw blurRad="50800" dist="88900" dir="54000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7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http://guitarstringguide.com/drupal/files/images/classical-guitar-st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7"/>
            <a:ext cx="9144000" cy="682752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040" y="121920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How to have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The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BEST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Marriages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1215" y="1639426"/>
            <a:ext cx="76076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Marriage is like strings of a guitar vibrating to the same song…</a:t>
            </a:r>
            <a:b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</a:br>
            <a:endParaRPr lang="en-US" sz="3600" b="1" dirty="0" smtClean="0">
              <a:effectLst>
                <a:glow rad="228600">
                  <a:srgbClr val="FFFFFF"/>
                </a:glow>
              </a:effectLst>
            </a:endParaRPr>
          </a:p>
          <a:p>
            <a:pPr algn="ctr"/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 But let there be spaces in </a:t>
            </a:r>
            <a:b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your togetherness..</a:t>
            </a:r>
            <a:b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</a:br>
            <a:endParaRPr lang="en-US" sz="3600" b="1" dirty="0" smtClean="0">
              <a:effectLst>
                <a:glow rad="228600">
                  <a:srgbClr val="FFFFFF"/>
                </a:glow>
              </a:effectLst>
            </a:endParaRPr>
          </a:p>
          <a:p>
            <a:pPr algn="ctr"/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And let the winds of the heavens</a:t>
            </a:r>
            <a:b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</a:br>
            <a:r>
              <a:rPr lang="en-US" sz="3600" b="1" dirty="0" smtClean="0">
                <a:effectLst>
                  <a:glow rad="228600">
                    <a:srgbClr val="FFFFFF"/>
                  </a:glow>
                </a:effectLst>
              </a:rPr>
              <a:t>dance between.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4706" y="6251934"/>
            <a:ext cx="711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6600"/>
                </a:solidFill>
                <a:effectLst>
                  <a:glow rad="228600">
                    <a:srgbClr val="FFFFFF"/>
                  </a:glow>
                </a:effectLst>
              </a:rPr>
              <a:t>Adapted from </a:t>
            </a:r>
            <a:r>
              <a:rPr lang="en-US" sz="2000" b="1" dirty="0" err="1" smtClean="0">
                <a:solidFill>
                  <a:srgbClr val="CC6600"/>
                </a:solidFill>
                <a:effectLst>
                  <a:glow rad="228600">
                    <a:srgbClr val="FFFFFF"/>
                  </a:glow>
                </a:effectLst>
              </a:rPr>
              <a:t>Kahil</a:t>
            </a:r>
            <a:r>
              <a:rPr lang="en-US" sz="2000" b="1" dirty="0" smtClean="0">
                <a:solidFill>
                  <a:srgbClr val="CC6600"/>
                </a:solidFill>
                <a:effectLst>
                  <a:glow rad="228600">
                    <a:srgbClr val="FFFFFF"/>
                  </a:glow>
                </a:effectLst>
              </a:rPr>
              <a:t> Gibran</a:t>
            </a:r>
          </a:p>
        </p:txBody>
      </p:sp>
    </p:spTree>
    <p:extLst>
      <p:ext uri="{BB962C8B-B14F-4D97-AF65-F5344CB8AC3E}">
        <p14:creationId xmlns:p14="http://schemas.microsoft.com/office/powerpoint/2010/main" val="12944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8</a:t>
            </a:fld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1747726" y="699247"/>
            <a:ext cx="5844195" cy="5395617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chemeClr val="tx1"/>
            </a:solidFill>
          </a:ln>
          <a:scene3d>
            <a:camera prst="perspectiveRelaxed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Holy </a:t>
            </a:r>
            <a:br>
              <a:rPr lang="en-US" sz="3600" dirty="0" smtClean="0"/>
            </a:br>
            <a:r>
              <a:rPr lang="en-US" sz="3600" dirty="0" smtClean="0"/>
              <a:t>Triumvirate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640842" y="16245"/>
            <a:ext cx="37882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 smtClean="0">
                <a:ln/>
                <a:solidFill>
                  <a:schemeClr val="accent4"/>
                </a:solidFill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GOD</a:t>
            </a:r>
            <a:endParaRPr lang="en-US" sz="11500" b="1" cap="none" spc="0" dirty="0">
              <a:ln/>
              <a:solidFill>
                <a:schemeClr val="accent4"/>
              </a:solidFill>
              <a:effectLst>
                <a:glow rad="228600">
                  <a:srgbClr val="FFFFFF"/>
                </a:glow>
                <a:outerShdw blurRad="50800" dist="762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8888949">
            <a:off x="-8488" y="3310611"/>
            <a:ext cx="4664785" cy="627530"/>
          </a:xfrm>
          <a:prstGeom prst="rightArrow">
            <a:avLst/>
          </a:prstGeom>
          <a:gradFill flip="none" rotWithShape="1">
            <a:gsLst>
              <a:gs pos="33000">
                <a:schemeClr val="tx1"/>
              </a:gs>
              <a:gs pos="59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254000" dist="1143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705512" flipH="1">
            <a:off x="4586465" y="3254955"/>
            <a:ext cx="4664785" cy="627530"/>
          </a:xfrm>
          <a:prstGeom prst="rightArrow">
            <a:avLst/>
          </a:prstGeom>
          <a:gradFill flip="none" rotWithShape="1">
            <a:gsLst>
              <a:gs pos="33000">
                <a:schemeClr val="tx1"/>
              </a:gs>
              <a:gs pos="59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effectLst>
            <a:outerShdw blurRad="254000" dist="1397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6341" y="1695317"/>
            <a:ext cx="3083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we get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closer to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66981" y="1634976"/>
            <a:ext cx="33512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get closer to each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952" y="5500072"/>
            <a:ext cx="33313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Husband </a:t>
            </a:r>
            <a:endParaRPr lang="en-US" sz="4800" b="1" cap="none" spc="0" dirty="0">
              <a:ln/>
              <a:solidFill>
                <a:srgbClr val="0000CC"/>
              </a:solidFill>
              <a:effectLst>
                <a:glow rad="228600">
                  <a:srgbClr val="FFFFFF"/>
                </a:glow>
                <a:outerShdw blurRad="50800" dist="762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5117" y="5525973"/>
            <a:ext cx="32631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smtClean="0">
                <a:ln/>
                <a:solidFill>
                  <a:srgbClr val="FF0066"/>
                </a:solidFill>
                <a:effectLst>
                  <a:glow rad="228600">
                    <a:srgbClr val="FFFFFF"/>
                  </a:glow>
                  <a:outerShdw blurRad="50800" dist="762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Wife</a:t>
            </a:r>
            <a:endParaRPr lang="en-US" sz="4800" b="1" cap="none" spc="0" dirty="0">
              <a:ln/>
              <a:solidFill>
                <a:srgbClr val="FF0066"/>
              </a:solidFill>
              <a:effectLst>
                <a:glow rad="228600">
                  <a:srgbClr val="FFFFFF"/>
                </a:glow>
                <a:outerShdw blurRad="50800" dist="762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836" y="7162800"/>
            <a:ext cx="8096064" cy="1143000"/>
          </a:xfrm>
          <a:prstGeom prst="rect">
            <a:avLst/>
          </a:prstGeom>
          <a:solidFill>
            <a:srgbClr val="0000CC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Triangle gets smaller and more intimate.  Your spouse is 2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 to God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61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17587 -0.363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5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40741E-7 L -0.13247 -0.374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32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0312 -0.230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" y="121920"/>
            <a:ext cx="8671560" cy="188976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Repeated </a:t>
            </a:r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Damage</a:t>
            </a:r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BLANCA" panose="02000000000000000000" pitchFamily="2" charset="0"/>
              </a:rPr>
              <a:t> Causes Failure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CC"/>
              </a:solidFill>
              <a:effectLst>
                <a:glow rad="228600">
                  <a:srgbClr val="FFFFFF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 BLANCA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71555" y="1550891"/>
            <a:ext cx="9188050" cy="5330188"/>
            <a:chOff x="-71555" y="1550891"/>
            <a:chExt cx="9188050" cy="533018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831" t="-6404" b="-1"/>
            <a:stretch/>
          </p:blipFill>
          <p:spPr>
            <a:xfrm>
              <a:off x="-71555" y="1716036"/>
              <a:ext cx="9188050" cy="5165043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1120958" y="1550891"/>
              <a:ext cx="68686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glow rad="228600">
                      <a:srgbClr val="0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Skagit </a:t>
              </a:r>
              <a:r>
                <a:rPr lang="en-US" sz="3200" b="1" smtClean="0">
                  <a:solidFill>
                    <a:schemeClr val="bg1"/>
                  </a:solidFill>
                  <a:effectLst>
                    <a:glow rad="228600">
                      <a:srgbClr val="0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River Bridge </a:t>
              </a:r>
              <a:r>
                <a:rPr lang="en-US" sz="3200" b="1" smtClean="0">
                  <a:solidFill>
                    <a:srgbClr val="FFFF00"/>
                  </a:solidFill>
                  <a:effectLst>
                    <a:glow rad="228600">
                      <a:srgbClr val="0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September</a:t>
              </a:r>
              <a:r>
                <a:rPr lang="en-US" sz="3200" b="1" smtClean="0">
                  <a:solidFill>
                    <a:schemeClr val="bg1"/>
                  </a:solidFill>
                  <a:effectLst>
                    <a:glow rad="228600">
                      <a:srgbClr val="0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15, 2013</a:t>
              </a:r>
              <a:endParaRPr lang="en-US" sz="3200" b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49DAE-5E3B-4453-BAD0-683EF627FEE4}" type="slidenum">
              <a:rPr lang="en-US" smtClean="0"/>
              <a:t>9</a:t>
            </a:fld>
            <a:endParaRPr lang="en-US"/>
          </a:p>
        </p:txBody>
      </p:sp>
      <p:sp>
        <p:nvSpPr>
          <p:cNvPr id="3" name="AutoShape 2" descr="https://encrypted-tbn1.gstatic.com/images?q=tbn:ANd9GcQpEDw9qLwzlu4kaqgJQsfluNCbDMYx2gc3qJqsz-jpmzZtx9yj"/>
          <p:cNvSpPr>
            <a:spLocks noChangeAspect="1" noChangeArrowheads="1"/>
          </p:cNvSpPr>
          <p:nvPr/>
        </p:nvSpPr>
        <p:spPr bwMode="auto">
          <a:xfrm>
            <a:off x="155575" y="-1355725"/>
            <a:ext cx="52101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71555" y="1231770"/>
            <a:ext cx="9167496" cy="5598597"/>
            <a:chOff x="72072" y="1183839"/>
            <a:chExt cx="9167496" cy="5598597"/>
          </a:xfrm>
        </p:grpSpPr>
        <p:pic>
          <p:nvPicPr>
            <p:cNvPr id="8196" name="Picture 4" descr="Skagit River Bridge collaps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72" y="1295975"/>
              <a:ext cx="9167496" cy="5486461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82180" y="1183839"/>
              <a:ext cx="574727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effectLst>
                    <a:glow rad="228600">
                      <a:srgbClr val="0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Skagit </a:t>
              </a:r>
              <a:r>
                <a:rPr lang="en-US" sz="3200" b="1" smtClean="0">
                  <a:solidFill>
                    <a:schemeClr val="bg1"/>
                  </a:solidFill>
                  <a:effectLst>
                    <a:glow rad="228600">
                      <a:srgbClr val="0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River Bridge </a:t>
              </a:r>
              <a:r>
                <a:rPr lang="en-US" sz="3200" b="1" smtClean="0">
                  <a:solidFill>
                    <a:srgbClr val="FFFF00"/>
                  </a:solidFill>
                  <a:effectLst>
                    <a:glow rad="228600">
                      <a:srgbClr val="0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May</a:t>
              </a:r>
              <a:r>
                <a:rPr lang="en-US" sz="3200" b="1" smtClean="0">
                  <a:solidFill>
                    <a:schemeClr val="bg1"/>
                  </a:solidFill>
                  <a:effectLst>
                    <a:glow rad="228600">
                      <a:srgbClr val="000000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23, 2013</a:t>
              </a:r>
              <a:endParaRPr lang="en-US" sz="3200" b="1" dirty="0">
                <a:solidFill>
                  <a:schemeClr val="bg1"/>
                </a:solidFill>
                <a:effectLst>
                  <a:glow rad="228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20040" y="4616817"/>
            <a:ext cx="8404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</a:t>
            </a:r>
            <a:r>
              <a:rPr lang="en-US" sz="3600" b="1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maintain their marital bridges </a:t>
            </a:r>
            <a: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they collapse.</a:t>
            </a:r>
            <a:endParaRPr lang="en-US" sz="3600" b="1" dirty="0">
              <a:solidFill>
                <a:prstClr val="black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040" y="6050457"/>
            <a:ext cx="8404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</a:t>
            </a:r>
            <a:r>
              <a:rPr lang="en-US" sz="3600" b="1" i="1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sz="3600" b="1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smtClean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rebuilt better </a:t>
            </a:r>
            <a:r>
              <a:rPr lang="en-US" sz="3600" b="1" smtClean="0">
                <a:solidFill>
                  <a:prstClr val="black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 ever !</a:t>
            </a:r>
            <a:endParaRPr lang="en-US" sz="3600" b="1" dirty="0">
              <a:solidFill>
                <a:prstClr val="black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43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775</Words>
  <Application>Microsoft Office PowerPoint</Application>
  <PresentationFormat>On-screen Show (4:3)</PresentationFormat>
  <Paragraphs>171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 BLANCA</vt:lpstr>
      <vt:lpstr>AR BONNIE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Hawthorne</dc:creator>
  <cp:lastModifiedBy>Paul Hawthorne</cp:lastModifiedBy>
  <cp:revision>68</cp:revision>
  <dcterms:created xsi:type="dcterms:W3CDTF">2016-01-10T01:10:26Z</dcterms:created>
  <dcterms:modified xsi:type="dcterms:W3CDTF">2016-01-13T01:57:54Z</dcterms:modified>
</cp:coreProperties>
</file>