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1"/>
  </p:notesMasterIdLst>
  <p:sldIdLst>
    <p:sldId id="323" r:id="rId2"/>
    <p:sldId id="257" r:id="rId3"/>
    <p:sldId id="259" r:id="rId4"/>
    <p:sldId id="258" r:id="rId5"/>
    <p:sldId id="260" r:id="rId6"/>
    <p:sldId id="261" r:id="rId7"/>
    <p:sldId id="262" r:id="rId8"/>
    <p:sldId id="256" r:id="rId9"/>
    <p:sldId id="325" r:id="rId1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a:srgbClr val="000000"/>
    <a:srgbClr val="FFFFFF"/>
    <a:srgbClr val="002A50"/>
    <a:srgbClr val="00FFFF"/>
    <a:srgbClr val="0066FF"/>
    <a:srgbClr val="000204"/>
    <a:srgbClr val="33CC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50" d="100"/>
          <a:sy n="50" d="100"/>
        </p:scale>
        <p:origin x="1210" y="29"/>
      </p:cViewPr>
      <p:guideLst/>
    </p:cSldViewPr>
  </p:slideViewPr>
  <p:notesTextViewPr>
    <p:cViewPr>
      <p:scale>
        <a:sx n="1" d="1"/>
        <a:sy n="1" d="1"/>
      </p:scale>
      <p:origin x="0" y="0"/>
    </p:cViewPr>
  </p:notesTextViewPr>
  <p:notesViewPr>
    <p:cSldViewPr snapToGrid="0">
      <p:cViewPr>
        <p:scale>
          <a:sx n="75" d="100"/>
          <a:sy n="75" d="100"/>
        </p:scale>
        <p:origin x="1536" y="-2131"/>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E4C2CAE-A662-4661-9CB0-E52C7F8003FB}" type="datetimeFigureOut">
              <a:rPr lang="en-US" smtClean="0"/>
              <a:t>2/1/2016</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27DE1CC-DCD0-4303-9440-3345E7913992}" type="slidenum">
              <a:rPr lang="en-US" smtClean="0"/>
              <a:t>‹#›</a:t>
            </a:fld>
            <a:endParaRPr lang="en-US"/>
          </a:p>
        </p:txBody>
      </p:sp>
    </p:spTree>
    <p:extLst>
      <p:ext uri="{BB962C8B-B14F-4D97-AF65-F5344CB8AC3E}">
        <p14:creationId xmlns:p14="http://schemas.microsoft.com/office/powerpoint/2010/main" val="17309696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8" Type="http://schemas.openxmlformats.org/officeDocument/2006/relationships/hyperlink" Target="http://tyndalearchive.com/scriptures/ant.htm" TargetMode="External"/><Relationship Id="rId13" Type="http://schemas.openxmlformats.org/officeDocument/2006/relationships/hyperlink" Target="http://tyndalearchive.com/scriptures/tgb.htm" TargetMode="External"/><Relationship Id="rId18" Type="http://schemas.openxmlformats.org/officeDocument/2006/relationships/hyperlink" Target="http://tyndalearchive.com/scriptures/nas.htm" TargetMode="External"/><Relationship Id="rId26" Type="http://schemas.openxmlformats.org/officeDocument/2006/relationships/hyperlink" Target="http://tyndalearchive.com/scriptures/sisr.htm" TargetMode="External"/><Relationship Id="rId3" Type="http://schemas.openxmlformats.org/officeDocument/2006/relationships/hyperlink" Target="http://tyndalearchive.com/scriptures/tab.htm" TargetMode="External"/><Relationship Id="rId21" Type="http://schemas.openxmlformats.org/officeDocument/2006/relationships/hyperlink" Target="http://tyndalearchive.com/scriptures/nwt.htm" TargetMode="External"/><Relationship Id="rId7" Type="http://schemas.openxmlformats.org/officeDocument/2006/relationships/hyperlink" Target="http://tyndalearchive.com/scriptures/ancj.htm" TargetMode="External"/><Relationship Id="rId12" Type="http://schemas.openxmlformats.org/officeDocument/2006/relationships/hyperlink" Target="http://tyndalearchive.com/scriptures/cpv.htm" TargetMode="External"/><Relationship Id="rId17" Type="http://schemas.openxmlformats.org/officeDocument/2006/relationships/hyperlink" Target="http://tyndalearchive.com/scriptures/tm.htm" TargetMode="External"/><Relationship Id="rId25" Type="http://schemas.openxmlformats.org/officeDocument/2006/relationships/hyperlink" Target="http://tyndalearchive.com/scriptures/sv.htm" TargetMode="External"/><Relationship Id="rId2" Type="http://schemas.openxmlformats.org/officeDocument/2006/relationships/slide" Target="../slides/slide3.xml"/><Relationship Id="rId16" Type="http://schemas.openxmlformats.org/officeDocument/2006/relationships/hyperlink" Target="http://tyndalearchive.com/scriptures/lb.htm" TargetMode="External"/><Relationship Id="rId20" Type="http://schemas.openxmlformats.org/officeDocument/2006/relationships/hyperlink" Target="http://tyndalearchive.com/scriptures/wpe.htm" TargetMode="External"/><Relationship Id="rId1" Type="http://schemas.openxmlformats.org/officeDocument/2006/relationships/notesMaster" Target="../notesMasters/notesMaster1.xml"/><Relationship Id="rId6" Type="http://schemas.openxmlformats.org/officeDocument/2006/relationships/hyperlink" Target="http://tyndalearchive.com/scriptures/abt.htm" TargetMode="External"/><Relationship Id="rId11" Type="http://schemas.openxmlformats.org/officeDocument/2006/relationships/hyperlink" Target="http://tyndalearchive.com/scriptures/cvnt.htm" TargetMode="External"/><Relationship Id="rId24" Type="http://schemas.openxmlformats.org/officeDocument/2006/relationships/hyperlink" Target="http://tyndalearchive.com/scriptures/prnt.htm" TargetMode="External"/><Relationship Id="rId5" Type="http://schemas.openxmlformats.org/officeDocument/2006/relationships/hyperlink" Target="http://tyndalearchive.com/scriptures/ab.htm" TargetMode="External"/><Relationship Id="rId15" Type="http://schemas.openxmlformats.org/officeDocument/2006/relationships/hyperlink" Target="http://tyndalearchive.com/scriptures/kjv.htm" TargetMode="External"/><Relationship Id="rId23" Type="http://schemas.openxmlformats.org/officeDocument/2006/relationships/hyperlink" Target="http://tyndalearchive.com/scriptures/snb.htm" TargetMode="External"/><Relationship Id="rId28" Type="http://schemas.openxmlformats.org/officeDocument/2006/relationships/hyperlink" Target="http://tyndalearchive.com/scriptures/wmf.htm" TargetMode="External"/><Relationship Id="rId10" Type="http://schemas.openxmlformats.org/officeDocument/2006/relationships/hyperlink" Target="http://tyndalearchive.com/scriptures/cev.htm" TargetMode="External"/><Relationship Id="rId19" Type="http://schemas.openxmlformats.org/officeDocument/2006/relationships/hyperlink" Target="http://tyndalearchive.com/scriptures/nkj.htm" TargetMode="External"/><Relationship Id="rId4" Type="http://schemas.openxmlformats.org/officeDocument/2006/relationships/hyperlink" Target="http://tyndalearchive.com/scriptures/asv.htm" TargetMode="External"/><Relationship Id="rId9" Type="http://schemas.openxmlformats.org/officeDocument/2006/relationships/hyperlink" Target="http://tyndalearchive.com/scriptures/tbb.htm" TargetMode="External"/><Relationship Id="rId14" Type="http://schemas.openxmlformats.org/officeDocument/2006/relationships/hyperlink" Target="http://tyndalearchive.com/scriptures/isv.htm" TargetMode="External"/><Relationship Id="rId22" Type="http://schemas.openxmlformats.org/officeDocument/2006/relationships/hyperlink" Target="http://tyndalearchive.com/scriptures/nnt.htm" TargetMode="External"/><Relationship Id="rId27" Type="http://schemas.openxmlformats.org/officeDocument/2006/relationships/hyperlink" Target="http://tyndalearchive.com/scriptures/lxx.htm"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73275" y="614363"/>
            <a:ext cx="2620963" cy="1966912"/>
          </a:xfrm>
        </p:spPr>
      </p:sp>
      <p:sp>
        <p:nvSpPr>
          <p:cNvPr id="4" name="Slide Number Placeholder 3"/>
          <p:cNvSpPr>
            <a:spLocks noGrp="1"/>
          </p:cNvSpPr>
          <p:nvPr>
            <p:ph type="sldNum" sz="quarter" idx="10"/>
          </p:nvPr>
        </p:nvSpPr>
        <p:spPr/>
        <p:txBody>
          <a:bodyPr/>
          <a:lstStyle/>
          <a:p>
            <a:fld id="{A27DE1CC-DCD0-4303-9440-3345E7913992}" type="slidenum">
              <a:rPr lang="en-US" smtClean="0"/>
              <a:t>2</a:t>
            </a:fld>
            <a:endParaRPr lang="en-US"/>
          </a:p>
        </p:txBody>
      </p:sp>
      <p:sp>
        <p:nvSpPr>
          <p:cNvPr id="5" name="Notes Placeholder 4"/>
          <p:cNvSpPr>
            <a:spLocks noGrp="1"/>
          </p:cNvSpPr>
          <p:nvPr>
            <p:ph type="body" idx="1"/>
          </p:nvPr>
        </p:nvSpPr>
        <p:spPr>
          <a:xfrm>
            <a:off x="685800" y="3209925"/>
            <a:ext cx="5486400" cy="5047536"/>
          </a:xfrm>
          <a:prstGeom prst="rect">
            <a:avLst/>
          </a:prstGeom>
        </p:spPr>
        <p:txBody>
          <a:bodyPr wrap="square">
            <a:spAutoFit/>
          </a:bodyPr>
          <a:lstStyle/>
          <a:p>
            <a:r>
              <a:rPr lang="en-US" sz="1400" b="1" dirty="0" smtClean="0">
                <a:effectLst>
                  <a:outerShdw blurRad="38100" dist="38100" dir="2700000" algn="tl">
                    <a:srgbClr val="000000">
                      <a:alpha val="43137"/>
                    </a:srgbClr>
                  </a:outerShdw>
                </a:effectLst>
              </a:rPr>
              <a:t>A congregation in a church in DALLAS was divided. </a:t>
            </a:r>
            <a:br>
              <a:rPr lang="en-US" sz="1400" b="1" dirty="0" smtClean="0">
                <a:effectLst>
                  <a:outerShdw blurRad="38100" dist="38100" dir="2700000" algn="tl">
                    <a:srgbClr val="000000">
                      <a:alpha val="43137"/>
                    </a:srgbClr>
                  </a:outerShdw>
                </a:effectLst>
              </a:rPr>
            </a:br>
            <a:r>
              <a:rPr lang="en-US" sz="1400" b="1" dirty="0" smtClean="0">
                <a:effectLst>
                  <a:outerShdw blurRad="38100" dist="38100" dir="2700000" algn="tl">
                    <a:srgbClr val="000000">
                      <a:alpha val="43137"/>
                    </a:srgbClr>
                  </a:outerShdw>
                </a:effectLst>
              </a:rPr>
              <a:t/>
            </a:r>
            <a:br>
              <a:rPr lang="en-US" sz="1400" b="1" dirty="0" smtClean="0">
                <a:effectLst>
                  <a:outerShdw blurRad="38100" dist="38100" dir="2700000" algn="tl">
                    <a:srgbClr val="000000">
                      <a:alpha val="43137"/>
                    </a:srgbClr>
                  </a:outerShdw>
                </a:effectLst>
              </a:rPr>
            </a:br>
            <a:r>
              <a:rPr lang="en-US" sz="1400" b="1" dirty="0" smtClean="0">
                <a:effectLst>
                  <a:outerShdw blurRad="38100" dist="38100" dir="2700000" algn="tl">
                    <a:srgbClr val="000000">
                      <a:alpha val="43137"/>
                    </a:srgbClr>
                  </a:outerShdw>
                </a:effectLst>
              </a:rPr>
              <a:t>The division became so serious that each faction entered a lawsuit against the other to dispossess it from the church and to claim the church property. </a:t>
            </a:r>
          </a:p>
          <a:p>
            <a:endParaRPr lang="en-US" sz="1400" b="1" dirty="0">
              <a:effectLst>
                <a:outerShdw blurRad="38100" dist="38100" dir="2700000" algn="tl">
                  <a:srgbClr val="000000">
                    <a:alpha val="43137"/>
                  </a:srgbClr>
                </a:outerShdw>
              </a:effectLst>
            </a:endParaRPr>
          </a:p>
          <a:p>
            <a:r>
              <a:rPr lang="en-US" sz="1400" b="1" dirty="0" smtClean="0">
                <a:effectLst>
                  <a:outerShdw blurRad="38100" dist="38100" dir="2700000" algn="tl">
                    <a:srgbClr val="000000">
                      <a:alpha val="43137"/>
                    </a:srgbClr>
                  </a:outerShdw>
                </a:effectLst>
              </a:rPr>
              <a:t>This litigation came into newspapers, and many watched the court proceedings with interest. </a:t>
            </a:r>
            <a:br>
              <a:rPr lang="en-US" sz="1400" b="1" dirty="0" smtClean="0">
                <a:effectLst>
                  <a:outerShdw blurRad="38100" dist="38100" dir="2700000" algn="tl">
                    <a:srgbClr val="000000">
                      <a:alpha val="43137"/>
                    </a:srgbClr>
                  </a:outerShdw>
                </a:effectLst>
              </a:rPr>
            </a:br>
            <a:r>
              <a:rPr lang="en-US" sz="1400" b="1" dirty="0" smtClean="0">
                <a:effectLst>
                  <a:outerShdw blurRad="38100" dist="38100" dir="2700000" algn="tl">
                    <a:srgbClr val="000000">
                      <a:alpha val="43137"/>
                    </a:srgbClr>
                  </a:outerShdw>
                </a:effectLst>
              </a:rPr>
              <a:t/>
            </a:r>
            <a:br>
              <a:rPr lang="en-US" sz="1400" b="1" dirty="0" smtClean="0">
                <a:effectLst>
                  <a:outerShdw blurRad="38100" dist="38100" dir="2700000" algn="tl">
                    <a:srgbClr val="000000">
                      <a:alpha val="43137"/>
                    </a:srgbClr>
                  </a:outerShdw>
                </a:effectLst>
              </a:rPr>
            </a:br>
            <a:r>
              <a:rPr lang="en-US" sz="1400" b="1" dirty="0" smtClean="0">
                <a:effectLst>
                  <a:outerShdw blurRad="38100" dist="38100" dir="2700000" algn="tl">
                    <a:srgbClr val="000000">
                      <a:alpha val="43137"/>
                    </a:srgbClr>
                  </a:outerShdw>
                </a:effectLst>
              </a:rPr>
              <a:t>The judge finally ruled it was not in the province of the civil court to settle this matter until it had first been aired before the church courts. So the matter was referred to the higher authorities in their denomination. </a:t>
            </a:r>
            <a:br>
              <a:rPr lang="en-US" sz="1400" b="1" dirty="0" smtClean="0">
                <a:effectLst>
                  <a:outerShdw blurRad="38100" dist="38100" dir="2700000" algn="tl">
                    <a:srgbClr val="000000">
                      <a:alpha val="43137"/>
                    </a:srgbClr>
                  </a:outerShdw>
                </a:effectLst>
              </a:rPr>
            </a:br>
            <a:r>
              <a:rPr lang="en-US" sz="1400" b="1" dirty="0" smtClean="0">
                <a:effectLst>
                  <a:outerShdw blurRad="38100" dist="38100" dir="2700000" algn="tl">
                    <a:srgbClr val="000000">
                      <a:alpha val="43137"/>
                    </a:srgbClr>
                  </a:outerShdw>
                </a:effectLst>
              </a:rPr>
              <a:t>  </a:t>
            </a:r>
          </a:p>
          <a:p>
            <a:r>
              <a:rPr lang="en-US" sz="1400" b="1" dirty="0" smtClean="0">
                <a:effectLst>
                  <a:outerShdw blurRad="38100" dist="38100" dir="2700000" algn="tl">
                    <a:srgbClr val="000000">
                      <a:alpha val="43137"/>
                    </a:srgbClr>
                  </a:outerShdw>
                </a:effectLst>
              </a:rPr>
              <a:t>Eventually a church court assembled to hear both sides. Later the court made up its mind and awarded the property to one of the factions. </a:t>
            </a:r>
            <a:br>
              <a:rPr lang="en-US" sz="1400" b="1" dirty="0" smtClean="0">
                <a:effectLst>
                  <a:outerShdw blurRad="38100" dist="38100" dir="2700000" algn="tl">
                    <a:srgbClr val="000000">
                      <a:alpha val="43137"/>
                    </a:srgbClr>
                  </a:outerShdw>
                </a:effectLst>
              </a:rPr>
            </a:br>
            <a:r>
              <a:rPr lang="en-US" sz="1400" b="1" dirty="0" smtClean="0">
                <a:effectLst>
                  <a:outerShdw blurRad="38100" dist="38100" dir="2700000" algn="tl">
                    <a:srgbClr val="000000">
                      <a:alpha val="43137"/>
                    </a:srgbClr>
                  </a:outerShdw>
                </a:effectLst>
              </a:rPr>
              <a:t/>
            </a:r>
            <a:br>
              <a:rPr lang="en-US" sz="1400" b="1" dirty="0" smtClean="0">
                <a:effectLst>
                  <a:outerShdw blurRad="38100" dist="38100" dir="2700000" algn="tl">
                    <a:srgbClr val="000000">
                      <a:alpha val="43137"/>
                    </a:srgbClr>
                  </a:outerShdw>
                </a:effectLst>
              </a:rPr>
            </a:br>
            <a:r>
              <a:rPr lang="en-US" sz="1400" b="1" dirty="0" smtClean="0">
                <a:effectLst>
                  <a:outerShdw blurRad="38100" dist="38100" dir="2700000" algn="tl">
                    <a:srgbClr val="000000">
                      <a:alpha val="43137"/>
                    </a:srgbClr>
                  </a:outerShdw>
                </a:effectLst>
              </a:rPr>
              <a:t>The losers withdrew and formed another church in the area. </a:t>
            </a:r>
            <a:br>
              <a:rPr lang="en-US" sz="1400" b="1" dirty="0" smtClean="0">
                <a:effectLst>
                  <a:outerShdw blurRad="38100" dist="38100" dir="2700000" algn="tl">
                    <a:srgbClr val="000000">
                      <a:alpha val="43137"/>
                    </a:srgbClr>
                  </a:outerShdw>
                </a:effectLst>
              </a:rPr>
            </a:br>
            <a:r>
              <a:rPr lang="en-US" sz="1400" b="1" dirty="0" smtClean="0">
                <a:effectLst>
                  <a:outerShdw blurRad="38100" dist="38100" dir="2700000" algn="tl">
                    <a:srgbClr val="000000">
                      <a:alpha val="43137"/>
                    </a:srgbClr>
                  </a:outerShdw>
                </a:effectLst>
              </a:rPr>
              <a:t/>
            </a:r>
            <a:br>
              <a:rPr lang="en-US" sz="1400" b="1" dirty="0" smtClean="0">
                <a:effectLst>
                  <a:outerShdw blurRad="38100" dist="38100" dir="2700000" algn="tl">
                    <a:srgbClr val="000000">
                      <a:alpha val="43137"/>
                    </a:srgbClr>
                  </a:outerShdw>
                </a:effectLst>
              </a:rPr>
            </a:br>
            <a:r>
              <a:rPr lang="en-US" sz="1400" b="1" dirty="0" smtClean="0">
                <a:effectLst>
                  <a:outerShdw blurRad="38100" dist="38100" dir="2700000" algn="tl">
                    <a:srgbClr val="000000">
                      <a:alpha val="43137"/>
                    </a:srgbClr>
                  </a:outerShdw>
                </a:effectLst>
              </a:rPr>
              <a:t>It was reported in the newspapers for all Dallas to read that, in tracing this squabble to its sources, the court found the trouble began when an elder at a church dinner received a smaller slice of ham than a child seated next to him! (</a:t>
            </a:r>
            <a:r>
              <a:rPr lang="en-US" sz="1400" b="1" u="sng" dirty="0" smtClean="0">
                <a:effectLst>
                  <a:outerShdw blurRad="38100" dist="38100" dir="2700000" algn="tl">
                    <a:srgbClr val="000000">
                      <a:alpha val="43137"/>
                    </a:srgbClr>
                  </a:outerShdw>
                </a:effectLst>
              </a:rPr>
              <a:t>The Joy of Living</a:t>
            </a:r>
            <a:r>
              <a:rPr lang="en-US" sz="1400" b="1" dirty="0" smtClean="0">
                <a:effectLst>
                  <a:outerShdw blurRad="38100" dist="38100" dir="2700000" algn="tl">
                    <a:srgbClr val="000000">
                      <a:alpha val="43137"/>
                    </a:srgbClr>
                  </a:outerShdw>
                </a:effectLst>
              </a:rPr>
              <a:t>, </a:t>
            </a:r>
            <a:r>
              <a:rPr lang="en-US" sz="1400" b="1" u="sng" dirty="0" smtClean="0">
                <a:effectLst>
                  <a:outerShdw blurRad="38100" dist="38100" dir="2700000" algn="tl">
                    <a:srgbClr val="000000">
                      <a:alpha val="43137"/>
                    </a:srgbClr>
                  </a:outerShdw>
                </a:effectLst>
              </a:rPr>
              <a:t>A Study of Philippians</a:t>
            </a:r>
            <a:r>
              <a:rPr lang="en-US" sz="1400" b="1" dirty="0" smtClean="0">
                <a:effectLst>
                  <a:outerShdw blurRad="38100" dist="38100" dir="2700000" algn="tl">
                    <a:srgbClr val="000000">
                      <a:alpha val="43137"/>
                    </a:srgbClr>
                  </a:outerShdw>
                </a:effectLst>
              </a:rPr>
              <a:t>, p. 55). </a:t>
            </a:r>
            <a:endParaRPr lang="en-US" sz="1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0340096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685800" y="451546"/>
            <a:ext cx="5486400" cy="7503733"/>
          </a:xfrm>
        </p:spPr>
        <p:txBody>
          <a:bodyPr/>
          <a:lstStyle/>
          <a:p>
            <a:r>
              <a:rPr lang="en-US" sz="1600" b="1" dirty="0" smtClean="0"/>
              <a:t>One Group </a:t>
            </a:r>
            <a:r>
              <a:rPr lang="en-US" sz="1600" b="1" dirty="0"/>
              <a:t>in Tacoma—KJV only </a:t>
            </a:r>
            <a:r>
              <a:rPr lang="en-US" sz="1600" b="1" dirty="0" smtClean="0"/>
              <a:t>!  </a:t>
            </a:r>
            <a:r>
              <a:rPr lang="en-US" sz="1600" b="1" dirty="0" smtClean="0">
                <a:sym typeface="Wingdings" panose="05000000000000000000" pitchFamily="2" charset="2"/>
              </a:rPr>
              <a:t></a:t>
            </a:r>
            <a:endParaRPr lang="en-US" sz="1600" b="1" dirty="0"/>
          </a:p>
          <a:p>
            <a:endParaRPr lang="en-US" sz="1600" b="1" dirty="0" smtClean="0"/>
          </a:p>
          <a:p>
            <a:r>
              <a:rPr lang="en-US" sz="1600" b="1" dirty="0" smtClean="0"/>
              <a:t>There are over 100 Bible versions mostly in English</a:t>
            </a:r>
          </a:p>
          <a:p>
            <a:r>
              <a:rPr lang="en-US" sz="1600" dirty="0"/>
              <a:t>As of November 2014 the full </a:t>
            </a:r>
            <a:r>
              <a:rPr lang="en-US" sz="1600" b="1" dirty="0"/>
              <a:t>Bible</a:t>
            </a:r>
            <a:r>
              <a:rPr lang="en-US" sz="1600" dirty="0"/>
              <a:t> has been </a:t>
            </a:r>
            <a:r>
              <a:rPr lang="en-US" sz="1600" b="1" dirty="0"/>
              <a:t>translated</a:t>
            </a:r>
            <a:r>
              <a:rPr lang="en-US" sz="1600" dirty="0"/>
              <a:t> into 531 </a:t>
            </a:r>
            <a:r>
              <a:rPr lang="en-US" sz="1600" dirty="0" smtClean="0"/>
              <a:t>languages, and partially translated into 2,883 languages.</a:t>
            </a:r>
          </a:p>
          <a:p>
            <a:endParaRPr lang="en-US" b="1" dirty="0"/>
          </a:p>
          <a:p>
            <a:r>
              <a:rPr lang="en-US" dirty="0">
                <a:hlinkClick r:id="rId3"/>
              </a:rPr>
              <a:t>Abbreviated Bible</a:t>
            </a:r>
            <a:r>
              <a:rPr lang="en-US" dirty="0"/>
              <a:t> - </a:t>
            </a:r>
            <a:r>
              <a:rPr lang="en-US" b="1" dirty="0"/>
              <a:t>TAB</a:t>
            </a:r>
            <a:r>
              <a:rPr lang="en-US" dirty="0"/>
              <a:t> - 1971, eliminates duplications, includes the Apocrypha </a:t>
            </a:r>
          </a:p>
          <a:p>
            <a:r>
              <a:rPr lang="en-US" dirty="0">
                <a:hlinkClick r:id="rId4"/>
              </a:rPr>
              <a:t>American Standard Version</a:t>
            </a:r>
            <a:r>
              <a:rPr lang="en-US" dirty="0"/>
              <a:t> - </a:t>
            </a:r>
            <a:r>
              <a:rPr lang="en-US" b="1" dirty="0"/>
              <a:t>ASV</a:t>
            </a:r>
            <a:r>
              <a:rPr lang="en-US" dirty="0"/>
              <a:t> - 1901, a.k.a. </a:t>
            </a:r>
            <a:r>
              <a:rPr lang="en-US" b="1" i="1" dirty="0"/>
              <a:t>Standard American Edition, Revised </a:t>
            </a:r>
            <a:r>
              <a:rPr lang="en-US" dirty="0" smtClean="0">
                <a:hlinkClick r:id="rId5"/>
              </a:rPr>
              <a:t>Amplified </a:t>
            </a:r>
            <a:r>
              <a:rPr lang="en-US" dirty="0">
                <a:hlinkClick r:id="rId5"/>
              </a:rPr>
              <a:t>Bible</a:t>
            </a:r>
            <a:r>
              <a:rPr lang="en-US" dirty="0"/>
              <a:t> - </a:t>
            </a:r>
            <a:r>
              <a:rPr lang="en-US" b="1" dirty="0"/>
              <a:t>AB</a:t>
            </a:r>
            <a:r>
              <a:rPr lang="en-US" dirty="0"/>
              <a:t> - 1965, includes explanation of words within text </a:t>
            </a:r>
          </a:p>
          <a:p>
            <a:r>
              <a:rPr lang="en-US" dirty="0">
                <a:hlinkClick r:id="rId6"/>
              </a:rPr>
              <a:t>Aramaic Bible (</a:t>
            </a:r>
            <a:r>
              <a:rPr lang="en-US" dirty="0" err="1">
                <a:hlinkClick r:id="rId6"/>
              </a:rPr>
              <a:t>Targums</a:t>
            </a:r>
            <a:r>
              <a:rPr lang="en-US" dirty="0">
                <a:hlinkClick r:id="rId6"/>
              </a:rPr>
              <a:t>)</a:t>
            </a:r>
            <a:r>
              <a:rPr lang="en-US" dirty="0"/>
              <a:t> - </a:t>
            </a:r>
            <a:r>
              <a:rPr lang="en-US" b="1" dirty="0"/>
              <a:t>ABT</a:t>
            </a:r>
            <a:r>
              <a:rPr lang="en-US" dirty="0"/>
              <a:t> - 1987, </a:t>
            </a:r>
            <a:r>
              <a:rPr lang="en-US" dirty="0" smtClean="0"/>
              <a:t>translated </a:t>
            </a:r>
            <a:r>
              <a:rPr lang="en-US" dirty="0"/>
              <a:t>from the Hebrew into the Aramaic </a:t>
            </a:r>
          </a:p>
          <a:p>
            <a:r>
              <a:rPr lang="en-US" dirty="0">
                <a:hlinkClick r:id="rId7"/>
              </a:rPr>
              <a:t>Aramaic New Covenant</a:t>
            </a:r>
            <a:r>
              <a:rPr lang="en-US" dirty="0"/>
              <a:t> - </a:t>
            </a:r>
            <a:r>
              <a:rPr lang="en-US" b="1" dirty="0"/>
              <a:t>ANCJ</a:t>
            </a:r>
            <a:r>
              <a:rPr lang="en-US" dirty="0"/>
              <a:t> - 1996, a translation and transliteration of the New </a:t>
            </a:r>
            <a:r>
              <a:rPr lang="en-US" dirty="0" smtClean="0">
                <a:hlinkClick r:id="rId8"/>
              </a:rPr>
              <a:t>Authentic </a:t>
            </a:r>
            <a:r>
              <a:rPr lang="en-US" dirty="0">
                <a:hlinkClick r:id="rId8"/>
              </a:rPr>
              <a:t>New Testament</a:t>
            </a:r>
            <a:r>
              <a:rPr lang="en-US" dirty="0"/>
              <a:t> - </a:t>
            </a:r>
            <a:r>
              <a:rPr lang="en-US" b="1" dirty="0"/>
              <a:t>ANT</a:t>
            </a:r>
            <a:r>
              <a:rPr lang="en-US" dirty="0"/>
              <a:t> - 1958 </a:t>
            </a:r>
          </a:p>
          <a:p>
            <a:r>
              <a:rPr lang="en-US" dirty="0" smtClean="0">
                <a:hlinkClick r:id="rId9"/>
              </a:rPr>
              <a:t>Basic </a:t>
            </a:r>
            <a:r>
              <a:rPr lang="en-US" dirty="0">
                <a:hlinkClick r:id="rId9"/>
              </a:rPr>
              <a:t>Bible</a:t>
            </a:r>
            <a:r>
              <a:rPr lang="en-US" dirty="0"/>
              <a:t> - </a:t>
            </a:r>
            <a:r>
              <a:rPr lang="en-US" b="1" dirty="0"/>
              <a:t>TBB</a:t>
            </a:r>
            <a:r>
              <a:rPr lang="en-US" dirty="0"/>
              <a:t> - 1950, based upon a vocabulary of 850 words </a:t>
            </a:r>
          </a:p>
          <a:p>
            <a:r>
              <a:rPr lang="en-US" dirty="0" smtClean="0">
                <a:hlinkClick r:id="rId10"/>
              </a:rPr>
              <a:t>Contemporary </a:t>
            </a:r>
            <a:r>
              <a:rPr lang="en-US" dirty="0">
                <a:hlinkClick r:id="rId10"/>
              </a:rPr>
              <a:t>English Version</a:t>
            </a:r>
            <a:r>
              <a:rPr lang="en-US" dirty="0"/>
              <a:t> - </a:t>
            </a:r>
            <a:r>
              <a:rPr lang="en-US" b="1" dirty="0"/>
              <a:t>CEV</a:t>
            </a:r>
            <a:r>
              <a:rPr lang="en-US" dirty="0"/>
              <a:t> - 1992, includes Psalms and Proverbs </a:t>
            </a:r>
          </a:p>
          <a:p>
            <a:r>
              <a:rPr lang="en-US" dirty="0">
                <a:hlinkClick r:id="rId11"/>
              </a:rPr>
              <a:t>Coptic Version of the New Testament</a:t>
            </a:r>
            <a:r>
              <a:rPr lang="en-US" dirty="0"/>
              <a:t> - </a:t>
            </a:r>
            <a:r>
              <a:rPr lang="en-US" b="1" dirty="0"/>
              <a:t>CVNT</a:t>
            </a:r>
            <a:r>
              <a:rPr lang="en-US" dirty="0"/>
              <a:t> - 1898, based on translations </a:t>
            </a:r>
            <a:r>
              <a:rPr lang="en-US" dirty="0" smtClean="0"/>
              <a:t>from Egypt </a:t>
            </a:r>
            <a:endParaRPr lang="en-US" dirty="0"/>
          </a:p>
          <a:p>
            <a:r>
              <a:rPr lang="en-US" dirty="0">
                <a:hlinkClick r:id="rId12"/>
              </a:rPr>
              <a:t>Cotton Patch Version</a:t>
            </a:r>
            <a:r>
              <a:rPr lang="en-US" dirty="0"/>
              <a:t> - </a:t>
            </a:r>
            <a:r>
              <a:rPr lang="en-US" b="1" dirty="0"/>
              <a:t>CPV</a:t>
            </a:r>
            <a:r>
              <a:rPr lang="en-US" dirty="0"/>
              <a:t> - 1968, based on American ideas and Southern US culture, </a:t>
            </a:r>
            <a:r>
              <a:rPr lang="en-US" dirty="0" smtClean="0">
                <a:hlinkClick r:id="rId13"/>
              </a:rPr>
              <a:t>Geneva </a:t>
            </a:r>
            <a:r>
              <a:rPr lang="en-US" dirty="0">
                <a:hlinkClick r:id="rId13"/>
              </a:rPr>
              <a:t>Bible</a:t>
            </a:r>
            <a:r>
              <a:rPr lang="en-US" dirty="0"/>
              <a:t> - </a:t>
            </a:r>
            <a:r>
              <a:rPr lang="en-US" b="1" dirty="0"/>
              <a:t>TGB</a:t>
            </a:r>
            <a:r>
              <a:rPr lang="en-US" dirty="0"/>
              <a:t> - 1560, </a:t>
            </a:r>
            <a:r>
              <a:rPr lang="en-US" dirty="0" smtClean="0"/>
              <a:t>Version </a:t>
            </a:r>
            <a:r>
              <a:rPr lang="en-US" dirty="0"/>
              <a:t>just prior to the translation of the </a:t>
            </a:r>
            <a:r>
              <a:rPr lang="en-US" i="1" dirty="0" smtClean="0"/>
              <a:t>KJV</a:t>
            </a:r>
            <a:endParaRPr lang="en-US" dirty="0"/>
          </a:p>
          <a:p>
            <a:r>
              <a:rPr lang="en-US" dirty="0" smtClean="0">
                <a:hlinkClick r:id="rId14"/>
              </a:rPr>
              <a:t>International Standard Version</a:t>
            </a:r>
            <a:r>
              <a:rPr lang="en-US" dirty="0" smtClean="0"/>
              <a:t> - </a:t>
            </a:r>
            <a:r>
              <a:rPr lang="en-US" b="1" dirty="0" smtClean="0"/>
              <a:t>ISV</a:t>
            </a:r>
            <a:r>
              <a:rPr lang="en-US" dirty="0" smtClean="0"/>
              <a:t> - 1998 </a:t>
            </a:r>
          </a:p>
          <a:p>
            <a:r>
              <a:rPr lang="en-US" dirty="0" smtClean="0">
                <a:hlinkClick r:id="rId15"/>
              </a:rPr>
              <a:t>King </a:t>
            </a:r>
            <a:r>
              <a:rPr lang="en-US" dirty="0">
                <a:hlinkClick r:id="rId15"/>
              </a:rPr>
              <a:t>James Version</a:t>
            </a:r>
            <a:r>
              <a:rPr lang="en-US" dirty="0"/>
              <a:t> - </a:t>
            </a:r>
            <a:r>
              <a:rPr lang="en-US" b="1" dirty="0"/>
              <a:t>KJV</a:t>
            </a:r>
            <a:r>
              <a:rPr lang="en-US" dirty="0"/>
              <a:t> - 1611, a.k.a. </a:t>
            </a:r>
            <a:r>
              <a:rPr lang="en-US" b="1" i="1" dirty="0"/>
              <a:t>Authorized Version</a:t>
            </a:r>
            <a:r>
              <a:rPr lang="en-US" dirty="0"/>
              <a:t>, </a:t>
            </a:r>
            <a:endParaRPr lang="en-US" dirty="0" smtClean="0"/>
          </a:p>
          <a:p>
            <a:r>
              <a:rPr lang="en-US" dirty="0" smtClean="0">
                <a:hlinkClick r:id="rId16"/>
              </a:rPr>
              <a:t>Living </a:t>
            </a:r>
            <a:r>
              <a:rPr lang="en-US" dirty="0">
                <a:hlinkClick r:id="rId16"/>
              </a:rPr>
              <a:t>Bible</a:t>
            </a:r>
            <a:r>
              <a:rPr lang="en-US" dirty="0"/>
              <a:t> - </a:t>
            </a:r>
            <a:r>
              <a:rPr lang="en-US" b="1" dirty="0"/>
              <a:t>LB</a:t>
            </a:r>
            <a:r>
              <a:rPr lang="en-US" dirty="0"/>
              <a:t> - 1971, a paraphrase version </a:t>
            </a:r>
          </a:p>
          <a:p>
            <a:r>
              <a:rPr lang="en-US" dirty="0" smtClean="0">
                <a:hlinkClick r:id="rId17"/>
              </a:rPr>
              <a:t>Message</a:t>
            </a:r>
            <a:r>
              <a:rPr lang="en-US" dirty="0" smtClean="0"/>
              <a:t> </a:t>
            </a:r>
            <a:r>
              <a:rPr lang="en-US" dirty="0"/>
              <a:t>- </a:t>
            </a:r>
            <a:r>
              <a:rPr lang="en-US" b="1" dirty="0"/>
              <a:t>TM</a:t>
            </a:r>
            <a:r>
              <a:rPr lang="en-US" dirty="0"/>
              <a:t> - 1993, </a:t>
            </a:r>
            <a:r>
              <a:rPr lang="en-US" dirty="0" smtClean="0"/>
              <a:t>a </a:t>
            </a:r>
            <a:r>
              <a:rPr lang="en-US" dirty="0"/>
              <a:t>translation in the street language of the day, </a:t>
            </a:r>
            <a:endParaRPr lang="en-US" dirty="0" smtClean="0"/>
          </a:p>
          <a:p>
            <a:r>
              <a:rPr lang="en-US" dirty="0" smtClean="0">
                <a:hlinkClick r:id="rId18"/>
              </a:rPr>
              <a:t>New </a:t>
            </a:r>
            <a:r>
              <a:rPr lang="en-US" dirty="0">
                <a:hlinkClick r:id="rId18"/>
              </a:rPr>
              <a:t>American Standard Version</a:t>
            </a:r>
            <a:r>
              <a:rPr lang="en-US" dirty="0"/>
              <a:t> - </a:t>
            </a:r>
            <a:r>
              <a:rPr lang="en-US" b="1" dirty="0"/>
              <a:t>NAS</a:t>
            </a:r>
            <a:r>
              <a:rPr lang="en-US" dirty="0"/>
              <a:t> - 1977 </a:t>
            </a:r>
          </a:p>
          <a:p>
            <a:r>
              <a:rPr lang="en-US" dirty="0" smtClean="0">
                <a:hlinkClick r:id="rId19"/>
              </a:rPr>
              <a:t>New </a:t>
            </a:r>
            <a:r>
              <a:rPr lang="en-US" dirty="0">
                <a:hlinkClick r:id="rId19"/>
              </a:rPr>
              <a:t>King James Version</a:t>
            </a:r>
            <a:r>
              <a:rPr lang="en-US" dirty="0"/>
              <a:t> - </a:t>
            </a:r>
            <a:r>
              <a:rPr lang="en-US" b="1" dirty="0"/>
              <a:t>NKJ</a:t>
            </a:r>
            <a:r>
              <a:rPr lang="en-US" dirty="0"/>
              <a:t> - 1990 </a:t>
            </a:r>
          </a:p>
          <a:p>
            <a:r>
              <a:rPr lang="en-US" dirty="0" smtClean="0">
                <a:hlinkClick r:id="rId20"/>
              </a:rPr>
              <a:t>New </a:t>
            </a:r>
            <a:r>
              <a:rPr lang="en-US" dirty="0">
                <a:hlinkClick r:id="rId20"/>
              </a:rPr>
              <a:t>Testament in Plain English</a:t>
            </a:r>
            <a:r>
              <a:rPr lang="en-US" dirty="0"/>
              <a:t> - </a:t>
            </a:r>
            <a:r>
              <a:rPr lang="en-US" b="1" dirty="0"/>
              <a:t>WPE</a:t>
            </a:r>
            <a:r>
              <a:rPr lang="en-US" dirty="0"/>
              <a:t> - 1963, a version using common words only </a:t>
            </a:r>
          </a:p>
          <a:p>
            <a:r>
              <a:rPr lang="en-US" dirty="0" smtClean="0">
                <a:hlinkClick r:id="rId21"/>
              </a:rPr>
              <a:t>New </a:t>
            </a:r>
            <a:r>
              <a:rPr lang="en-US" dirty="0">
                <a:hlinkClick r:id="rId21"/>
              </a:rPr>
              <a:t>World Translation</a:t>
            </a:r>
            <a:r>
              <a:rPr lang="en-US" dirty="0"/>
              <a:t> - </a:t>
            </a:r>
            <a:r>
              <a:rPr lang="en-US" b="1" dirty="0"/>
              <a:t>NWT</a:t>
            </a:r>
            <a:r>
              <a:rPr lang="en-US" dirty="0"/>
              <a:t> - 1984 </a:t>
            </a:r>
            <a:r>
              <a:rPr lang="en-US" dirty="0" smtClean="0"/>
              <a:t>– JW Bible</a:t>
            </a:r>
            <a:endParaRPr lang="en-US" dirty="0"/>
          </a:p>
          <a:p>
            <a:r>
              <a:rPr lang="en-US" dirty="0" err="1">
                <a:hlinkClick r:id="rId22"/>
              </a:rPr>
              <a:t>Noli</a:t>
            </a:r>
            <a:r>
              <a:rPr lang="en-US" dirty="0">
                <a:hlinkClick r:id="rId22"/>
              </a:rPr>
              <a:t> New Testament</a:t>
            </a:r>
            <a:r>
              <a:rPr lang="en-US" dirty="0"/>
              <a:t> - </a:t>
            </a:r>
            <a:r>
              <a:rPr lang="en-US" b="1" dirty="0"/>
              <a:t>NNT</a:t>
            </a:r>
            <a:r>
              <a:rPr lang="en-US" dirty="0"/>
              <a:t> - 1961, the first and only book of its kind by an Eastern </a:t>
            </a:r>
            <a:r>
              <a:rPr lang="en-US" dirty="0" smtClean="0">
                <a:hlinkClick r:id="rId23"/>
              </a:rPr>
              <a:t>Restoration </a:t>
            </a:r>
            <a:r>
              <a:rPr lang="en-US" dirty="0">
                <a:hlinkClick r:id="rId23"/>
              </a:rPr>
              <a:t>of Original Sacred Name Bible</a:t>
            </a:r>
            <a:r>
              <a:rPr lang="en-US" dirty="0"/>
              <a:t> - </a:t>
            </a:r>
            <a:r>
              <a:rPr lang="en-US" b="1" dirty="0"/>
              <a:t>SNB</a:t>
            </a:r>
            <a:r>
              <a:rPr lang="en-US" dirty="0"/>
              <a:t> - 1976, a version whose concern is the true name and titles of the creator and his son </a:t>
            </a:r>
          </a:p>
          <a:p>
            <a:r>
              <a:rPr lang="en-US" dirty="0">
                <a:hlinkClick r:id="rId24"/>
              </a:rPr>
              <a:t>Restored New Testament</a:t>
            </a:r>
            <a:r>
              <a:rPr lang="en-US" dirty="0"/>
              <a:t> - </a:t>
            </a:r>
            <a:r>
              <a:rPr lang="en-US" b="1" dirty="0"/>
              <a:t>PRNT</a:t>
            </a:r>
            <a:r>
              <a:rPr lang="en-US" dirty="0"/>
              <a:t> - 1914, </a:t>
            </a:r>
            <a:r>
              <a:rPr lang="en-US" dirty="0">
                <a:solidFill>
                  <a:srgbClr val="FF0000"/>
                </a:solidFill>
              </a:rPr>
              <a:t>a version giving an interpretation according to ancient philosophy and psychology </a:t>
            </a:r>
          </a:p>
          <a:p>
            <a:r>
              <a:rPr lang="en-US" dirty="0" smtClean="0">
                <a:hlinkClick r:id="rId25"/>
              </a:rPr>
              <a:t>Scholars </a:t>
            </a:r>
            <a:r>
              <a:rPr lang="en-US" dirty="0">
                <a:hlinkClick r:id="rId25"/>
              </a:rPr>
              <a:t>Version</a:t>
            </a:r>
            <a:r>
              <a:rPr lang="en-US" dirty="0"/>
              <a:t> - </a:t>
            </a:r>
            <a:r>
              <a:rPr lang="en-US" b="1" dirty="0"/>
              <a:t>SV</a:t>
            </a:r>
            <a:r>
              <a:rPr lang="en-US" dirty="0"/>
              <a:t> - 1993, </a:t>
            </a:r>
            <a:r>
              <a:rPr lang="en-US" dirty="0" smtClean="0"/>
              <a:t>aka </a:t>
            </a:r>
            <a:r>
              <a:rPr lang="en-US" b="1" i="1" dirty="0" smtClean="0"/>
              <a:t>Five </a:t>
            </a:r>
            <a:r>
              <a:rPr lang="en-US" b="1" i="1" dirty="0"/>
              <a:t>Gospels</a:t>
            </a:r>
            <a:r>
              <a:rPr lang="en-US" dirty="0"/>
              <a:t>; </a:t>
            </a:r>
            <a:r>
              <a:rPr lang="en-US" dirty="0" smtClean="0">
                <a:solidFill>
                  <a:srgbClr val="FF0000"/>
                </a:solidFill>
              </a:rPr>
              <a:t>what </a:t>
            </a:r>
            <a:r>
              <a:rPr lang="en-US" dirty="0">
                <a:solidFill>
                  <a:srgbClr val="FF0000"/>
                </a:solidFill>
              </a:rPr>
              <a:t>are, might be, and are not, the words of Jesus</a:t>
            </a:r>
            <a:r>
              <a:rPr lang="en-US" dirty="0"/>
              <a:t>; contains the four gospels and the Gospel of Thomas </a:t>
            </a:r>
          </a:p>
          <a:p>
            <a:r>
              <a:rPr lang="en-US" dirty="0">
                <a:hlinkClick r:id="rId26"/>
              </a:rPr>
              <a:t>Scriptures (ISR)</a:t>
            </a:r>
            <a:r>
              <a:rPr lang="en-US" dirty="0"/>
              <a:t> - </a:t>
            </a:r>
            <a:r>
              <a:rPr lang="en-US" b="1" dirty="0"/>
              <a:t>SISR</a:t>
            </a:r>
            <a:r>
              <a:rPr lang="en-US" dirty="0"/>
              <a:t> - 1998, traditional names replaced by Hebraic ones and words with pagan sources replaced </a:t>
            </a:r>
          </a:p>
          <a:p>
            <a:r>
              <a:rPr lang="en-US" dirty="0">
                <a:hlinkClick r:id="rId27"/>
              </a:rPr>
              <a:t>Septuagint</a:t>
            </a:r>
            <a:r>
              <a:rPr lang="en-US" dirty="0"/>
              <a:t> - </a:t>
            </a:r>
            <a:r>
              <a:rPr lang="en-US" b="1" dirty="0"/>
              <a:t>LXX</a:t>
            </a:r>
            <a:r>
              <a:rPr lang="en-US" dirty="0"/>
              <a:t> - c. 200 BCE, the earliest version of the Old Testament scriptures, includes the Apocrypha </a:t>
            </a:r>
          </a:p>
          <a:p>
            <a:r>
              <a:rPr lang="en-US" dirty="0" smtClean="0">
                <a:hlinkClick r:id="rId28"/>
              </a:rPr>
              <a:t>Word </a:t>
            </a:r>
            <a:r>
              <a:rPr lang="en-US" dirty="0">
                <a:hlinkClick r:id="rId28"/>
              </a:rPr>
              <a:t>Made Fresh</a:t>
            </a:r>
            <a:r>
              <a:rPr lang="en-US" dirty="0"/>
              <a:t> - </a:t>
            </a:r>
            <a:r>
              <a:rPr lang="en-US" b="1" dirty="0"/>
              <a:t>WMF</a:t>
            </a:r>
            <a:r>
              <a:rPr lang="en-US" dirty="0"/>
              <a:t> - </a:t>
            </a:r>
            <a:r>
              <a:rPr lang="en-US" dirty="0">
                <a:solidFill>
                  <a:srgbClr val="FF0000"/>
                </a:solidFill>
              </a:rPr>
              <a:t>1988, a paraphrase with </a:t>
            </a:r>
            <a:r>
              <a:rPr lang="en-US" dirty="0" smtClean="0">
                <a:solidFill>
                  <a:srgbClr val="FF0000"/>
                </a:solidFill>
              </a:rPr>
              <a:t>humor </a:t>
            </a:r>
            <a:r>
              <a:rPr lang="en-US" dirty="0">
                <a:solidFill>
                  <a:srgbClr val="FF0000"/>
                </a:solidFill>
              </a:rPr>
              <a:t>and familiar names and places for those who have no desire to read the </a:t>
            </a:r>
            <a:r>
              <a:rPr lang="en-US" dirty="0" smtClean="0">
                <a:solidFill>
                  <a:srgbClr val="FF0000"/>
                </a:solidFill>
              </a:rPr>
              <a:t>Bible.</a:t>
            </a:r>
          </a:p>
          <a:p>
            <a:endParaRPr lang="en-US" sz="1800" b="1" dirty="0"/>
          </a:p>
          <a:p>
            <a:r>
              <a:rPr lang="en-US" sz="1800" b="1" dirty="0"/>
              <a:t>http://tyndalearchive.com/scriptures/index.htm</a:t>
            </a:r>
          </a:p>
        </p:txBody>
      </p:sp>
      <p:sp>
        <p:nvSpPr>
          <p:cNvPr id="4" name="Slide Number Placeholder 3"/>
          <p:cNvSpPr>
            <a:spLocks noGrp="1"/>
          </p:cNvSpPr>
          <p:nvPr>
            <p:ph type="sldNum" sz="quarter" idx="10"/>
          </p:nvPr>
        </p:nvSpPr>
        <p:spPr/>
        <p:txBody>
          <a:bodyPr/>
          <a:lstStyle/>
          <a:p>
            <a:fld id="{A27DE1CC-DCD0-4303-9440-3345E7913992}" type="slidenum">
              <a:rPr lang="en-US" smtClean="0"/>
              <a:t>3</a:t>
            </a:fld>
            <a:endParaRPr lang="en-US" dirty="0"/>
          </a:p>
        </p:txBody>
      </p:sp>
    </p:spTree>
    <p:extLst>
      <p:ext uri="{BB962C8B-B14F-4D97-AF65-F5344CB8AC3E}">
        <p14:creationId xmlns:p14="http://schemas.microsoft.com/office/powerpoint/2010/main" val="26166122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27DE1CC-DCD0-4303-9440-3345E7913992}" type="slidenum">
              <a:rPr lang="en-US" smtClean="0"/>
              <a:t>4</a:t>
            </a:fld>
            <a:endParaRPr lang="en-US"/>
          </a:p>
        </p:txBody>
      </p:sp>
    </p:spTree>
    <p:extLst>
      <p:ext uri="{BB962C8B-B14F-4D97-AF65-F5344CB8AC3E}">
        <p14:creationId xmlns:p14="http://schemas.microsoft.com/office/powerpoint/2010/main" val="928497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a:prstGeom prst="rect">
            <a:avLst/>
          </a:prstGeo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735330" y="6356351"/>
            <a:ext cx="2057400" cy="365125"/>
          </a:xfrm>
          <a:prstGeom prst="rect">
            <a:avLst/>
          </a:prstGeom>
        </p:spPr>
        <p:txBody>
          <a:bodyPr/>
          <a:lstStyle/>
          <a:p>
            <a:fld id="{2932FB75-FF9D-4B0A-B470-CA0FD5128373}" type="datetime1">
              <a:rPr lang="en-US" smtClean="0"/>
              <a:t>2/1/2016</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25A3760D-4847-430F-84B5-E0151C838CE8}" type="slidenum">
              <a:rPr lang="en-US" smtClean="0"/>
              <a:t>‹#›</a:t>
            </a:fld>
            <a:endParaRPr lang="en-US"/>
          </a:p>
        </p:txBody>
      </p:sp>
    </p:spTree>
    <p:extLst>
      <p:ext uri="{BB962C8B-B14F-4D97-AF65-F5344CB8AC3E}">
        <p14:creationId xmlns:p14="http://schemas.microsoft.com/office/powerpoint/2010/main" val="32569514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735330" y="365126"/>
            <a:ext cx="7886700" cy="1325563"/>
          </a:xfrm>
          <a:prstGeom prst="rect">
            <a:avLst/>
          </a:prstGeo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735330" y="1825625"/>
            <a:ext cx="7886700" cy="4351338"/>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735330" y="6356351"/>
            <a:ext cx="2057400" cy="365125"/>
          </a:xfrm>
          <a:prstGeom prst="rect">
            <a:avLst/>
          </a:prstGeom>
        </p:spPr>
        <p:txBody>
          <a:bodyPr/>
          <a:lstStyle/>
          <a:p>
            <a:fld id="{FA46B21F-1987-4924-8657-12F8FE8E845A}" type="datetime1">
              <a:rPr lang="en-US" smtClean="0"/>
              <a:t>2/1/2016</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25A3760D-4847-430F-84B5-E0151C838CE8}" type="slidenum">
              <a:rPr lang="en-US" smtClean="0"/>
              <a:t>‹#›</a:t>
            </a:fld>
            <a:endParaRPr lang="en-US"/>
          </a:p>
        </p:txBody>
      </p:sp>
    </p:spTree>
    <p:extLst>
      <p:ext uri="{BB962C8B-B14F-4D97-AF65-F5344CB8AC3E}">
        <p14:creationId xmlns:p14="http://schemas.microsoft.com/office/powerpoint/2010/main" val="17241969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a:prstGeom prst="rect">
            <a:avLst/>
          </a:prstGeo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735330" y="6356351"/>
            <a:ext cx="2057400" cy="365125"/>
          </a:xfrm>
          <a:prstGeom prst="rect">
            <a:avLst/>
          </a:prstGeom>
        </p:spPr>
        <p:txBody>
          <a:bodyPr/>
          <a:lstStyle/>
          <a:p>
            <a:fld id="{3CFE1108-BDA9-464A-8178-3264B5F29B42}" type="datetime1">
              <a:rPr lang="en-US" smtClean="0"/>
              <a:t>2/1/2016</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25A3760D-4847-430F-84B5-E0151C838CE8}" type="slidenum">
              <a:rPr lang="en-US" smtClean="0"/>
              <a:t>‹#›</a:t>
            </a:fld>
            <a:endParaRPr lang="en-US"/>
          </a:p>
        </p:txBody>
      </p:sp>
    </p:spTree>
    <p:extLst>
      <p:ext uri="{BB962C8B-B14F-4D97-AF65-F5344CB8AC3E}">
        <p14:creationId xmlns:p14="http://schemas.microsoft.com/office/powerpoint/2010/main" val="7214039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35330" y="365126"/>
            <a:ext cx="7886700" cy="1325563"/>
          </a:xfrm>
          <a:prstGeom prst="rect">
            <a:avLst/>
          </a:prstGeom>
        </p:spPr>
        <p:txBody>
          <a:bodyPr/>
          <a:lstStyle/>
          <a:p>
            <a:r>
              <a:rPr lang="en-US" smtClean="0"/>
              <a:t>Click to edit Master title style</a:t>
            </a:r>
            <a:endParaRPr lang="en-US" dirty="0"/>
          </a:p>
        </p:txBody>
      </p:sp>
      <p:sp>
        <p:nvSpPr>
          <p:cNvPr id="3" name="Content Placeholder 2"/>
          <p:cNvSpPr>
            <a:spLocks noGrp="1"/>
          </p:cNvSpPr>
          <p:nvPr>
            <p:ph idx="1"/>
          </p:nvPr>
        </p:nvSpPr>
        <p:spPr>
          <a:xfrm>
            <a:off x="735330" y="1825625"/>
            <a:ext cx="7886700" cy="43513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735330" y="6356351"/>
            <a:ext cx="2057400" cy="365125"/>
          </a:xfrm>
          <a:prstGeom prst="rect">
            <a:avLst/>
          </a:prstGeom>
        </p:spPr>
        <p:txBody>
          <a:bodyPr/>
          <a:lstStyle/>
          <a:p>
            <a:fld id="{A28216EA-08C5-4AB5-88A1-04D5E30FAFD8}" type="datetime1">
              <a:rPr lang="en-US" smtClean="0"/>
              <a:t>2/1/2016</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25A3760D-4847-430F-84B5-E0151C838CE8}" type="slidenum">
              <a:rPr lang="en-US" smtClean="0"/>
              <a:t>‹#›</a:t>
            </a:fld>
            <a:endParaRPr lang="en-US"/>
          </a:p>
        </p:txBody>
      </p:sp>
    </p:spTree>
    <p:extLst>
      <p:ext uri="{BB962C8B-B14F-4D97-AF65-F5344CB8AC3E}">
        <p14:creationId xmlns:p14="http://schemas.microsoft.com/office/powerpoint/2010/main" val="5930270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a:prstGeom prst="rect">
            <a:avLst/>
          </a:prstGeo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a:prstGeom prst="rect">
            <a:avLst/>
          </a:prstGeo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735330" y="6356351"/>
            <a:ext cx="2057400" cy="365125"/>
          </a:xfrm>
          <a:prstGeom prst="rect">
            <a:avLst/>
          </a:prstGeom>
        </p:spPr>
        <p:txBody>
          <a:bodyPr/>
          <a:lstStyle/>
          <a:p>
            <a:fld id="{9F6EB17D-9FF7-4CB7-AA47-4A35849D9F8B}" type="datetime1">
              <a:rPr lang="en-US" smtClean="0"/>
              <a:t>2/1/2016</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25A3760D-4847-430F-84B5-E0151C838CE8}" type="slidenum">
              <a:rPr lang="en-US" smtClean="0"/>
              <a:t>‹#›</a:t>
            </a:fld>
            <a:endParaRPr lang="en-US"/>
          </a:p>
        </p:txBody>
      </p:sp>
    </p:spTree>
    <p:extLst>
      <p:ext uri="{BB962C8B-B14F-4D97-AF65-F5344CB8AC3E}">
        <p14:creationId xmlns:p14="http://schemas.microsoft.com/office/powerpoint/2010/main" val="7049639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35330" y="365126"/>
            <a:ext cx="7886700" cy="1325563"/>
          </a:xfrm>
          <a:prstGeom prst="rect">
            <a:avLst/>
          </a:prstGeo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a:xfrm>
            <a:off x="735330" y="6356351"/>
            <a:ext cx="2057400" cy="365125"/>
          </a:xfrm>
          <a:prstGeom prst="rect">
            <a:avLst/>
          </a:prstGeom>
        </p:spPr>
        <p:txBody>
          <a:bodyPr/>
          <a:lstStyle/>
          <a:p>
            <a:fld id="{4CAF284F-EE81-4642-86F7-34871996C9DF}" type="datetime1">
              <a:rPr lang="en-US" smtClean="0"/>
              <a:t>2/1/2016</a:t>
            </a:fld>
            <a:endParaRPr 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25A3760D-4847-430F-84B5-E0151C838CE8}" type="slidenum">
              <a:rPr lang="en-US" smtClean="0"/>
              <a:t>‹#›</a:t>
            </a:fld>
            <a:endParaRPr lang="en-US"/>
          </a:p>
        </p:txBody>
      </p:sp>
    </p:spTree>
    <p:extLst>
      <p:ext uri="{BB962C8B-B14F-4D97-AF65-F5344CB8AC3E}">
        <p14:creationId xmlns:p14="http://schemas.microsoft.com/office/powerpoint/2010/main" val="3507636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a:prstGeom prst="rect">
            <a:avLst/>
          </a:prstGeo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a:xfrm>
            <a:off x="735330" y="6356351"/>
            <a:ext cx="2057400" cy="365125"/>
          </a:xfrm>
          <a:prstGeom prst="rect">
            <a:avLst/>
          </a:prstGeom>
        </p:spPr>
        <p:txBody>
          <a:bodyPr/>
          <a:lstStyle/>
          <a:p>
            <a:fld id="{6033A921-FE54-41E3-8091-539551883ADC}" type="datetime1">
              <a:rPr lang="en-US" smtClean="0"/>
              <a:t>2/1/2016</a:t>
            </a:fld>
            <a:endParaRPr lang="en-US"/>
          </a:p>
        </p:txBody>
      </p:sp>
      <p:sp>
        <p:nvSpPr>
          <p:cNvPr id="8" name="Footer Placeholder 7"/>
          <p:cNvSpPr>
            <a:spLocks noGrp="1"/>
          </p:cNvSpPr>
          <p:nvPr>
            <p:ph type="ftr" sz="quarter" idx="11"/>
          </p:nvPr>
        </p:nvSpPr>
        <p:spPr>
          <a:xfrm>
            <a:off x="3028950" y="6356351"/>
            <a:ext cx="3086100" cy="365125"/>
          </a:xfrm>
          <a:prstGeom prst="rect">
            <a:avLst/>
          </a:prstGeom>
        </p:spPr>
        <p:txBody>
          <a:bodyPr/>
          <a:lstStyle/>
          <a:p>
            <a:endParaRPr lang="en-US"/>
          </a:p>
        </p:txBody>
      </p:sp>
      <p:sp>
        <p:nvSpPr>
          <p:cNvPr id="9" name="Slide Number Placeholder 8"/>
          <p:cNvSpPr>
            <a:spLocks noGrp="1"/>
          </p:cNvSpPr>
          <p:nvPr>
            <p:ph type="sldNum" sz="quarter" idx="12"/>
          </p:nvPr>
        </p:nvSpPr>
        <p:spPr/>
        <p:txBody>
          <a:bodyPr/>
          <a:lstStyle/>
          <a:p>
            <a:fld id="{25A3760D-4847-430F-84B5-E0151C838CE8}" type="slidenum">
              <a:rPr lang="en-US" smtClean="0"/>
              <a:t>‹#›</a:t>
            </a:fld>
            <a:endParaRPr lang="en-US"/>
          </a:p>
        </p:txBody>
      </p:sp>
    </p:spTree>
    <p:extLst>
      <p:ext uri="{BB962C8B-B14F-4D97-AF65-F5344CB8AC3E}">
        <p14:creationId xmlns:p14="http://schemas.microsoft.com/office/powerpoint/2010/main" val="10150814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735330" y="365126"/>
            <a:ext cx="7886700" cy="1325563"/>
          </a:xfrm>
          <a:prstGeom prst="rect">
            <a:avLst/>
          </a:prstGeom>
        </p:spPr>
        <p:txBody>
          <a:bodyPr/>
          <a:lstStyle/>
          <a:p>
            <a:r>
              <a:rPr lang="en-US" smtClean="0"/>
              <a:t>Click to edit Master title style</a:t>
            </a:r>
            <a:endParaRPr lang="en-US" dirty="0"/>
          </a:p>
        </p:txBody>
      </p:sp>
      <p:sp>
        <p:nvSpPr>
          <p:cNvPr id="3" name="Date Placeholder 2"/>
          <p:cNvSpPr>
            <a:spLocks noGrp="1"/>
          </p:cNvSpPr>
          <p:nvPr>
            <p:ph type="dt" sz="half" idx="10"/>
          </p:nvPr>
        </p:nvSpPr>
        <p:spPr>
          <a:xfrm>
            <a:off x="735330" y="6356351"/>
            <a:ext cx="2057400" cy="365125"/>
          </a:xfrm>
          <a:prstGeom prst="rect">
            <a:avLst/>
          </a:prstGeom>
        </p:spPr>
        <p:txBody>
          <a:bodyPr/>
          <a:lstStyle/>
          <a:p>
            <a:fld id="{8490522D-7D9D-46EF-A929-3F0ACC9C1711}" type="datetime1">
              <a:rPr lang="en-US" smtClean="0"/>
              <a:t>2/1/2016</a:t>
            </a:fld>
            <a:endParaRPr lang="en-US"/>
          </a:p>
        </p:txBody>
      </p:sp>
      <p:sp>
        <p:nvSpPr>
          <p:cNvPr id="4" name="Footer Placeholder 3"/>
          <p:cNvSpPr>
            <a:spLocks noGrp="1"/>
          </p:cNvSpPr>
          <p:nvPr>
            <p:ph type="ftr" sz="quarter" idx="11"/>
          </p:nvPr>
        </p:nvSpPr>
        <p:spPr>
          <a:xfrm>
            <a:off x="3028950" y="6356351"/>
            <a:ext cx="3086100" cy="365125"/>
          </a:xfrm>
          <a:prstGeom prst="rect">
            <a:avLst/>
          </a:prstGeom>
        </p:spPr>
        <p:txBody>
          <a:bodyPr/>
          <a:lstStyle/>
          <a:p>
            <a:endParaRPr lang="en-US"/>
          </a:p>
        </p:txBody>
      </p:sp>
      <p:sp>
        <p:nvSpPr>
          <p:cNvPr id="5" name="Slide Number Placeholder 4"/>
          <p:cNvSpPr>
            <a:spLocks noGrp="1"/>
          </p:cNvSpPr>
          <p:nvPr>
            <p:ph type="sldNum" sz="quarter" idx="12"/>
          </p:nvPr>
        </p:nvSpPr>
        <p:spPr/>
        <p:txBody>
          <a:bodyPr/>
          <a:lstStyle/>
          <a:p>
            <a:fld id="{25A3760D-4847-430F-84B5-E0151C838CE8}" type="slidenum">
              <a:rPr lang="en-US" smtClean="0"/>
              <a:t>‹#›</a:t>
            </a:fld>
            <a:endParaRPr lang="en-US"/>
          </a:p>
        </p:txBody>
      </p:sp>
    </p:spTree>
    <p:extLst>
      <p:ext uri="{BB962C8B-B14F-4D97-AF65-F5344CB8AC3E}">
        <p14:creationId xmlns:p14="http://schemas.microsoft.com/office/powerpoint/2010/main" val="39627386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735330" y="6356351"/>
            <a:ext cx="2057400" cy="365125"/>
          </a:xfrm>
          <a:prstGeom prst="rect">
            <a:avLst/>
          </a:prstGeom>
        </p:spPr>
        <p:txBody>
          <a:bodyPr/>
          <a:lstStyle/>
          <a:p>
            <a:fld id="{2B776787-E98A-4B0D-B070-DD24F4A28A2A}" type="datetime1">
              <a:rPr lang="en-US" smtClean="0"/>
              <a:t>2/1/2016</a:t>
            </a:fld>
            <a:endParaRPr lang="en-US"/>
          </a:p>
        </p:txBody>
      </p:sp>
      <p:sp>
        <p:nvSpPr>
          <p:cNvPr id="3" name="Footer Placeholder 2"/>
          <p:cNvSpPr>
            <a:spLocks noGrp="1"/>
          </p:cNvSpPr>
          <p:nvPr>
            <p:ph type="ftr" sz="quarter" idx="11"/>
          </p:nvPr>
        </p:nvSpPr>
        <p:spPr>
          <a:xfrm>
            <a:off x="3028950" y="6356351"/>
            <a:ext cx="3086100" cy="365125"/>
          </a:xfrm>
          <a:prstGeom prst="rect">
            <a:avLst/>
          </a:prstGeom>
        </p:spPr>
        <p:txBody>
          <a:bodyPr/>
          <a:lstStyle/>
          <a:p>
            <a:endParaRPr lang="en-US"/>
          </a:p>
        </p:txBody>
      </p:sp>
      <p:sp>
        <p:nvSpPr>
          <p:cNvPr id="4" name="Slide Number Placeholder 3"/>
          <p:cNvSpPr>
            <a:spLocks noGrp="1"/>
          </p:cNvSpPr>
          <p:nvPr>
            <p:ph type="sldNum" sz="quarter" idx="12"/>
          </p:nvPr>
        </p:nvSpPr>
        <p:spPr/>
        <p:txBody>
          <a:bodyPr/>
          <a:lstStyle/>
          <a:p>
            <a:fld id="{25A3760D-4847-430F-84B5-E0151C838CE8}" type="slidenum">
              <a:rPr lang="en-US" smtClean="0"/>
              <a:t>‹#›</a:t>
            </a:fld>
            <a:endParaRPr lang="en-US"/>
          </a:p>
        </p:txBody>
      </p:sp>
    </p:spTree>
    <p:extLst>
      <p:ext uri="{BB962C8B-B14F-4D97-AF65-F5344CB8AC3E}">
        <p14:creationId xmlns:p14="http://schemas.microsoft.com/office/powerpoint/2010/main" val="41144148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a:prstGeom prst="rect">
            <a:avLst/>
          </a:prstGeo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35330" y="6356351"/>
            <a:ext cx="2057400" cy="365125"/>
          </a:xfrm>
          <a:prstGeom prst="rect">
            <a:avLst/>
          </a:prstGeom>
        </p:spPr>
        <p:txBody>
          <a:bodyPr/>
          <a:lstStyle/>
          <a:p>
            <a:fld id="{D468E51D-09D2-439D-9886-19AA99A260B1}" type="datetime1">
              <a:rPr lang="en-US" smtClean="0"/>
              <a:t>2/1/2016</a:t>
            </a:fld>
            <a:endParaRPr 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25A3760D-4847-430F-84B5-E0151C838CE8}" type="slidenum">
              <a:rPr lang="en-US" smtClean="0"/>
              <a:t>‹#›</a:t>
            </a:fld>
            <a:endParaRPr lang="en-US"/>
          </a:p>
        </p:txBody>
      </p:sp>
    </p:spTree>
    <p:extLst>
      <p:ext uri="{BB962C8B-B14F-4D97-AF65-F5344CB8AC3E}">
        <p14:creationId xmlns:p14="http://schemas.microsoft.com/office/powerpoint/2010/main" val="39023139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a:prstGeom prst="rect">
            <a:avLst/>
          </a:prstGeo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a:prstGeom prst="rect">
            <a:avLst/>
          </a:prstGeo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35330" y="6356351"/>
            <a:ext cx="2057400" cy="365125"/>
          </a:xfrm>
          <a:prstGeom prst="rect">
            <a:avLst/>
          </a:prstGeom>
        </p:spPr>
        <p:txBody>
          <a:bodyPr/>
          <a:lstStyle/>
          <a:p>
            <a:fld id="{1DEB2395-2181-4C3E-B0A3-2EE169B15035}" type="datetime1">
              <a:rPr lang="en-US" smtClean="0"/>
              <a:t>2/1/2016</a:t>
            </a:fld>
            <a:endParaRPr 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25A3760D-4847-430F-84B5-E0151C838CE8}" type="slidenum">
              <a:rPr lang="en-US" smtClean="0"/>
              <a:t>‹#›</a:t>
            </a:fld>
            <a:endParaRPr lang="en-US"/>
          </a:p>
        </p:txBody>
      </p:sp>
    </p:spTree>
    <p:extLst>
      <p:ext uri="{BB962C8B-B14F-4D97-AF65-F5344CB8AC3E}">
        <p14:creationId xmlns:p14="http://schemas.microsoft.com/office/powerpoint/2010/main" val="17903304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7052310" y="6432551"/>
            <a:ext cx="2057400" cy="365125"/>
          </a:xfrm>
          <a:prstGeom prst="rect">
            <a:avLst/>
          </a:prstGeom>
        </p:spPr>
        <p:txBody>
          <a:bodyPr vert="horz" lIns="91440" tIns="45720" rIns="91440" bIns="45720" rtlCol="0" anchor="ctr"/>
          <a:lstStyle>
            <a:lvl1pPr algn="r">
              <a:defRPr sz="1600" b="1">
                <a:solidFill>
                  <a:schemeClr val="tx1"/>
                </a:solidFill>
                <a:effectLst>
                  <a:outerShdw blurRad="38100" dist="38100" dir="2700000" algn="tl">
                    <a:srgbClr val="000000">
                      <a:alpha val="43137"/>
                    </a:srgbClr>
                  </a:outerShdw>
                </a:effectLst>
              </a:defRPr>
            </a:lvl1pPr>
          </a:lstStyle>
          <a:p>
            <a:fld id="{25A3760D-4847-430F-84B5-E0151C838CE8}" type="slidenum">
              <a:rPr lang="en-US" smtClean="0"/>
              <a:pPr/>
              <a:t>‹#›</a:t>
            </a:fld>
            <a:endParaRPr lang="en-US"/>
          </a:p>
        </p:txBody>
      </p:sp>
    </p:spTree>
    <p:extLst>
      <p:ext uri="{BB962C8B-B14F-4D97-AF65-F5344CB8AC3E}">
        <p14:creationId xmlns:p14="http://schemas.microsoft.com/office/powerpoint/2010/main" val="139560280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extBox 3"/>
          <p:cNvSpPr txBox="1"/>
          <p:nvPr/>
        </p:nvSpPr>
        <p:spPr>
          <a:xfrm>
            <a:off x="1536700" y="1841500"/>
            <a:ext cx="6667500" cy="1015663"/>
          </a:xfrm>
          <a:prstGeom prst="rect">
            <a:avLst/>
          </a:prstGeom>
          <a:noFill/>
        </p:spPr>
        <p:txBody>
          <a:bodyPr wrap="square" rtlCol="0">
            <a:spAutoFit/>
          </a:bodyPr>
          <a:lstStyle/>
          <a:p>
            <a:r>
              <a:rPr lang="en-US" sz="6000" b="1" dirty="0" smtClean="0">
                <a:solidFill>
                  <a:schemeClr val="bg1"/>
                </a:solidFill>
                <a:effectLst>
                  <a:glow rad="101600">
                    <a:schemeClr val="tx1">
                      <a:alpha val="60000"/>
                    </a:schemeClr>
                  </a:glow>
                  <a:outerShdw blurRad="50800" dist="50800" dir="5400000" algn="ctr" rotWithShape="0">
                    <a:schemeClr val="tx1"/>
                  </a:outerShdw>
                </a:effectLst>
              </a:rPr>
              <a:t>“The Joy of </a:t>
            </a:r>
            <a:r>
              <a:rPr lang="en-US" sz="6000" b="1" dirty="0" smtClean="0">
                <a:solidFill>
                  <a:srgbClr val="FFFF00"/>
                </a:solidFill>
                <a:effectLst>
                  <a:glow rad="101600">
                    <a:schemeClr val="tx1">
                      <a:alpha val="60000"/>
                    </a:schemeClr>
                  </a:glow>
                  <a:outerShdw blurRad="50800" dist="50800" dir="5400000" algn="ctr" rotWithShape="0">
                    <a:schemeClr val="tx1"/>
                  </a:outerShdw>
                </a:effectLst>
              </a:rPr>
              <a:t>Unity</a:t>
            </a:r>
            <a:r>
              <a:rPr lang="en-US" sz="6000" b="1" dirty="0" smtClean="0">
                <a:solidFill>
                  <a:schemeClr val="bg1"/>
                </a:solidFill>
                <a:effectLst>
                  <a:glow rad="101600">
                    <a:schemeClr val="tx1">
                      <a:alpha val="60000"/>
                    </a:schemeClr>
                  </a:glow>
                  <a:outerShdw blurRad="50800" dist="50800" dir="5400000" algn="ctr" rotWithShape="0">
                    <a:schemeClr val="tx1"/>
                  </a:outerShdw>
                </a:effectLst>
              </a:rPr>
              <a:t>”</a:t>
            </a:r>
            <a:endParaRPr lang="en-US" sz="6000" b="1" dirty="0">
              <a:solidFill>
                <a:schemeClr val="bg1"/>
              </a:solidFill>
              <a:effectLst>
                <a:glow rad="101600">
                  <a:schemeClr val="tx1">
                    <a:alpha val="60000"/>
                  </a:schemeClr>
                </a:glow>
                <a:outerShdw blurRad="50800" dist="50800" dir="5400000" algn="ctr" rotWithShape="0">
                  <a:schemeClr val="tx1"/>
                </a:outerShdw>
              </a:effectLst>
            </a:endParaRPr>
          </a:p>
        </p:txBody>
      </p:sp>
    </p:spTree>
    <p:extLst>
      <p:ext uri="{BB962C8B-B14F-4D97-AF65-F5344CB8AC3E}">
        <p14:creationId xmlns:p14="http://schemas.microsoft.com/office/powerpoint/2010/main" val="140539212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0" y="0"/>
            <a:ext cx="9143999" cy="6858000"/>
          </a:xfrm>
          <a:prstGeom prst="rect">
            <a:avLst/>
          </a:prstGeom>
          <a:effectLst>
            <a:softEdge rad="317500"/>
          </a:effectLst>
        </p:spPr>
      </p:pic>
      <p:sp>
        <p:nvSpPr>
          <p:cNvPr id="4" name="TextBox 3"/>
          <p:cNvSpPr txBox="1"/>
          <p:nvPr/>
        </p:nvSpPr>
        <p:spPr>
          <a:xfrm>
            <a:off x="466997" y="287817"/>
            <a:ext cx="7991203" cy="767443"/>
          </a:xfrm>
          <a:prstGeom prst="rect">
            <a:avLst/>
          </a:prstGeom>
          <a:noFill/>
        </p:spPr>
        <p:txBody>
          <a:bodyPr wrap="none" rtlCol="0">
            <a:prstTxWarp prst="textPlain">
              <a:avLst/>
            </a:prstTxWarp>
            <a:spAutoFit/>
          </a:bodyPr>
          <a:lstStyle/>
          <a:p>
            <a:r>
              <a:rPr lang="en-US" sz="6600" b="1" dirty="0" smtClean="0">
                <a:gradFill flip="none" rotWithShape="1">
                  <a:gsLst>
                    <a:gs pos="0">
                      <a:srgbClr val="FF0000"/>
                    </a:gs>
                    <a:gs pos="40000">
                      <a:srgbClr val="FFFF00"/>
                    </a:gs>
                    <a:gs pos="69000">
                      <a:srgbClr val="0000CC"/>
                    </a:gs>
                    <a:gs pos="100000">
                      <a:srgbClr val="33CC33"/>
                    </a:gs>
                  </a:gsLst>
                  <a:lin ang="0" scaled="1"/>
                  <a:tileRect/>
                </a:gradFill>
                <a:effectLst>
                  <a:glow rad="228600">
                    <a:srgbClr val="FFFFFF"/>
                  </a:glow>
                  <a:outerShdw blurRad="38100" dist="88900" dir="2700000" algn="tl">
                    <a:schemeClr val="tx1"/>
                  </a:outerShdw>
                </a:effectLst>
              </a:rPr>
              <a:t>The Joy of Unity</a:t>
            </a:r>
            <a:endParaRPr lang="en-US" sz="6600" b="1" dirty="0">
              <a:gradFill flip="none" rotWithShape="1">
                <a:gsLst>
                  <a:gs pos="0">
                    <a:srgbClr val="FF0000"/>
                  </a:gs>
                  <a:gs pos="40000">
                    <a:srgbClr val="FFFF00"/>
                  </a:gs>
                  <a:gs pos="69000">
                    <a:srgbClr val="0000CC"/>
                  </a:gs>
                  <a:gs pos="100000">
                    <a:srgbClr val="33CC33"/>
                  </a:gs>
                </a:gsLst>
                <a:lin ang="0" scaled="1"/>
                <a:tileRect/>
              </a:gradFill>
              <a:effectLst>
                <a:glow rad="228600">
                  <a:srgbClr val="FFFFFF"/>
                </a:glow>
                <a:outerShdw blurRad="38100" dist="88900" dir="2700000" algn="tl">
                  <a:schemeClr val="tx1"/>
                </a:outerShdw>
              </a:effectLst>
            </a:endParaRPr>
          </a:p>
        </p:txBody>
      </p:sp>
      <p:sp>
        <p:nvSpPr>
          <p:cNvPr id="6" name="Rectangle 5"/>
          <p:cNvSpPr/>
          <p:nvPr/>
        </p:nvSpPr>
        <p:spPr>
          <a:xfrm>
            <a:off x="4261757" y="1443841"/>
            <a:ext cx="4495255" cy="3503523"/>
          </a:xfrm>
          <a:prstGeom prst="rect">
            <a:avLst/>
          </a:prstGeom>
        </p:spPr>
        <p:txBody>
          <a:bodyPr wrap="square">
            <a:spAutoFit/>
          </a:bodyPr>
          <a:lstStyle/>
          <a:p>
            <a:pPr algn="ctr">
              <a:lnSpc>
                <a:spcPts val="3800"/>
              </a:lnSpc>
            </a:pPr>
            <a:r>
              <a:rPr lang="en-US" sz="3600" b="1" dirty="0" smtClean="0">
                <a:effectLst>
                  <a:glow rad="228600">
                    <a:srgbClr val="FFFFFF"/>
                  </a:glow>
                </a:effectLst>
              </a:rPr>
              <a:t>Phil 2:2  “Make my </a:t>
            </a:r>
            <a:r>
              <a:rPr lang="en-US" sz="3600" b="1" i="1" dirty="0" smtClean="0">
                <a:solidFill>
                  <a:srgbClr val="FF0000"/>
                </a:solidFill>
                <a:effectLst>
                  <a:glow rad="228600">
                    <a:srgbClr val="FFFFFF"/>
                  </a:glow>
                </a:effectLst>
              </a:rPr>
              <a:t>joy</a:t>
            </a:r>
            <a:r>
              <a:rPr lang="en-US" sz="3600" b="1" dirty="0" smtClean="0">
                <a:effectLst>
                  <a:glow rad="228600">
                    <a:srgbClr val="FFFFFF"/>
                  </a:glow>
                </a:effectLst>
              </a:rPr>
              <a:t> complete by being </a:t>
            </a:r>
            <a:br>
              <a:rPr lang="en-US" sz="3600" b="1" dirty="0" smtClean="0">
                <a:effectLst>
                  <a:glow rad="228600">
                    <a:srgbClr val="FFFFFF"/>
                  </a:glow>
                </a:effectLst>
              </a:rPr>
            </a:br>
            <a:r>
              <a:rPr lang="en-US" sz="3600" b="1" dirty="0" smtClean="0">
                <a:effectLst>
                  <a:glow rad="228600">
                    <a:srgbClr val="FFFFFF"/>
                  </a:glow>
                </a:effectLst>
              </a:rPr>
              <a:t>of the same mind, maintaining the </a:t>
            </a:r>
            <a:br>
              <a:rPr lang="en-US" sz="3600" b="1" dirty="0" smtClean="0">
                <a:effectLst>
                  <a:glow rad="228600">
                    <a:srgbClr val="FFFFFF"/>
                  </a:glow>
                </a:effectLst>
              </a:rPr>
            </a:br>
            <a:r>
              <a:rPr lang="en-US" sz="3600" b="1" dirty="0" smtClean="0">
                <a:effectLst>
                  <a:glow rad="228600">
                    <a:srgbClr val="FFFFFF"/>
                  </a:glow>
                </a:effectLst>
              </a:rPr>
              <a:t>same love, </a:t>
            </a:r>
            <a:br>
              <a:rPr lang="en-US" sz="3600" b="1" dirty="0" smtClean="0">
                <a:effectLst>
                  <a:glow rad="228600">
                    <a:srgbClr val="FFFFFF"/>
                  </a:glow>
                </a:effectLst>
              </a:rPr>
            </a:br>
            <a:r>
              <a:rPr lang="en-US" sz="3600" b="1" dirty="0" smtClean="0">
                <a:effectLst>
                  <a:glow rad="228600">
                    <a:srgbClr val="FFFFFF"/>
                  </a:glow>
                </a:effectLst>
              </a:rPr>
              <a:t>united in  </a:t>
            </a:r>
            <a:br>
              <a:rPr lang="en-US" sz="3600" b="1" dirty="0" smtClean="0">
                <a:effectLst>
                  <a:glow rad="228600">
                    <a:srgbClr val="FFFFFF"/>
                  </a:glow>
                </a:effectLst>
              </a:rPr>
            </a:br>
            <a:r>
              <a:rPr lang="en-US" sz="3600" b="1" dirty="0" smtClean="0">
                <a:effectLst>
                  <a:glow rad="228600">
                    <a:srgbClr val="FFFFFF"/>
                  </a:glow>
                </a:effectLst>
              </a:rPr>
              <a:t>spirit ..” </a:t>
            </a:r>
            <a:endParaRPr lang="en-US" sz="3600" b="1" dirty="0">
              <a:effectLst>
                <a:glow rad="228600">
                  <a:srgbClr val="FFFFFF"/>
                </a:glow>
              </a:effectLst>
            </a:endParaRPr>
          </a:p>
        </p:txBody>
      </p:sp>
      <p:sp>
        <p:nvSpPr>
          <p:cNvPr id="7" name="Slide Number Placeholder 6"/>
          <p:cNvSpPr>
            <a:spLocks noGrp="1"/>
          </p:cNvSpPr>
          <p:nvPr>
            <p:ph type="sldNum" sz="quarter" idx="12"/>
          </p:nvPr>
        </p:nvSpPr>
        <p:spPr/>
        <p:txBody>
          <a:bodyPr/>
          <a:lstStyle/>
          <a:p>
            <a:fld id="{25A3760D-4847-430F-84B5-E0151C838CE8}" type="slidenum">
              <a:rPr lang="en-US" smtClean="0"/>
              <a:t>2</a:t>
            </a:fld>
            <a:endParaRPr lang="en-US"/>
          </a:p>
        </p:txBody>
      </p:sp>
      <p:sp>
        <p:nvSpPr>
          <p:cNvPr id="8" name="Rectangle 7"/>
          <p:cNvSpPr/>
          <p:nvPr/>
        </p:nvSpPr>
        <p:spPr>
          <a:xfrm>
            <a:off x="252549" y="4538216"/>
            <a:ext cx="5477692" cy="2041585"/>
          </a:xfrm>
          <a:prstGeom prst="rect">
            <a:avLst/>
          </a:prstGeom>
        </p:spPr>
        <p:txBody>
          <a:bodyPr wrap="square">
            <a:spAutoFit/>
          </a:bodyPr>
          <a:lstStyle/>
          <a:p>
            <a:pPr>
              <a:lnSpc>
                <a:spcPts val="3800"/>
              </a:lnSpc>
            </a:pPr>
            <a:r>
              <a:rPr lang="en-US" sz="3600" b="1" dirty="0">
                <a:effectLst>
                  <a:glow rad="228600">
                    <a:srgbClr val="FFFFFF"/>
                  </a:glow>
                </a:effectLst>
              </a:rPr>
              <a:t>Ps </a:t>
            </a:r>
            <a:r>
              <a:rPr lang="en-US" sz="3600" b="1" dirty="0" smtClean="0">
                <a:effectLst>
                  <a:glow rad="228600">
                    <a:srgbClr val="FFFFFF"/>
                  </a:glow>
                </a:effectLst>
              </a:rPr>
              <a:t>133:1</a:t>
            </a:r>
            <a:br>
              <a:rPr lang="en-US" sz="3600" b="1" dirty="0" smtClean="0">
                <a:effectLst>
                  <a:glow rad="228600">
                    <a:srgbClr val="FFFFFF"/>
                  </a:glow>
                </a:effectLst>
              </a:rPr>
            </a:br>
            <a:r>
              <a:rPr lang="en-US" sz="3600" b="1" i="1" dirty="0" smtClean="0">
                <a:effectLst>
                  <a:glow rad="228600">
                    <a:srgbClr val="FFFFFF"/>
                  </a:glow>
                </a:effectLst>
              </a:rPr>
              <a:t>“</a:t>
            </a:r>
            <a:r>
              <a:rPr lang="en-US" sz="3600" b="1" i="1" dirty="0" smtClean="0">
                <a:solidFill>
                  <a:srgbClr val="0000CC"/>
                </a:solidFill>
                <a:effectLst>
                  <a:glow rad="228600">
                    <a:srgbClr val="FFFFFF"/>
                  </a:glow>
                </a:effectLst>
              </a:rPr>
              <a:t>How </a:t>
            </a:r>
            <a:r>
              <a:rPr lang="en-US" sz="3600" b="1" i="1" dirty="0">
                <a:solidFill>
                  <a:srgbClr val="0000CC"/>
                </a:solidFill>
                <a:effectLst>
                  <a:glow rad="228600">
                    <a:srgbClr val="FFFFFF"/>
                  </a:glow>
                </a:effectLst>
              </a:rPr>
              <a:t>good </a:t>
            </a:r>
            <a:r>
              <a:rPr lang="en-US" sz="3600" b="1" i="1" dirty="0" smtClean="0">
                <a:solidFill>
                  <a:srgbClr val="0000CC"/>
                </a:solidFill>
                <a:effectLst>
                  <a:glow rad="228600">
                    <a:srgbClr val="FFFFFF"/>
                  </a:glow>
                </a:effectLst>
              </a:rPr>
              <a:t>and </a:t>
            </a:r>
            <a:r>
              <a:rPr lang="en-US" sz="3600" b="1" i="1" dirty="0">
                <a:solidFill>
                  <a:srgbClr val="0000CC"/>
                </a:solidFill>
                <a:effectLst>
                  <a:glow rad="228600">
                    <a:srgbClr val="FFFFFF"/>
                  </a:glow>
                </a:effectLst>
              </a:rPr>
              <a:t>how </a:t>
            </a:r>
            <a:r>
              <a:rPr lang="en-US" sz="3600" b="1" i="1" dirty="0" smtClean="0">
                <a:solidFill>
                  <a:srgbClr val="0000CC"/>
                </a:solidFill>
                <a:effectLst>
                  <a:glow rad="228600">
                    <a:srgbClr val="FFFFFF"/>
                  </a:glow>
                </a:effectLst>
              </a:rPr>
              <a:t/>
            </a:r>
            <a:br>
              <a:rPr lang="en-US" sz="3600" b="1" i="1" dirty="0" smtClean="0">
                <a:solidFill>
                  <a:srgbClr val="0000CC"/>
                </a:solidFill>
                <a:effectLst>
                  <a:glow rad="228600">
                    <a:srgbClr val="FFFFFF"/>
                  </a:glow>
                </a:effectLst>
              </a:rPr>
            </a:br>
            <a:r>
              <a:rPr lang="en-US" sz="3600" b="1" i="1" dirty="0" smtClean="0">
                <a:solidFill>
                  <a:srgbClr val="0000CC"/>
                </a:solidFill>
                <a:effectLst>
                  <a:glow rad="228600">
                    <a:srgbClr val="FFFFFF"/>
                  </a:glow>
                </a:effectLst>
              </a:rPr>
              <a:t>pleasant </a:t>
            </a:r>
            <a:r>
              <a:rPr lang="en-US" sz="3600" b="1" dirty="0" smtClean="0">
                <a:effectLst>
                  <a:glow rad="228600">
                    <a:srgbClr val="FFFFFF"/>
                  </a:glow>
                </a:effectLst>
              </a:rPr>
              <a:t>it is for brothers </a:t>
            </a:r>
            <a:br>
              <a:rPr lang="en-US" sz="3600" b="1" dirty="0" smtClean="0">
                <a:effectLst>
                  <a:glow rad="228600">
                    <a:srgbClr val="FFFFFF"/>
                  </a:glow>
                </a:effectLst>
              </a:rPr>
            </a:br>
            <a:r>
              <a:rPr lang="en-US" sz="3600" b="1" dirty="0" smtClean="0">
                <a:effectLst>
                  <a:glow rad="228600">
                    <a:srgbClr val="FFFFFF"/>
                  </a:glow>
                </a:effectLst>
              </a:rPr>
              <a:t>to </a:t>
            </a:r>
            <a:r>
              <a:rPr lang="en-US" sz="3600" b="1" dirty="0">
                <a:effectLst>
                  <a:glow rad="228600">
                    <a:srgbClr val="FFFFFF"/>
                  </a:glow>
                </a:effectLst>
              </a:rPr>
              <a:t>dwell </a:t>
            </a:r>
            <a:r>
              <a:rPr lang="en-US" sz="3600" b="1" dirty="0" smtClean="0">
                <a:effectLst>
                  <a:glow rad="228600">
                    <a:srgbClr val="FFFFFF"/>
                  </a:glow>
                </a:effectLst>
              </a:rPr>
              <a:t>together </a:t>
            </a:r>
            <a:r>
              <a:rPr lang="en-US" sz="3600" b="1" dirty="0">
                <a:effectLst>
                  <a:glow rad="228600">
                    <a:srgbClr val="FFFFFF"/>
                  </a:glow>
                </a:effectLst>
              </a:rPr>
              <a:t>in unity</a:t>
            </a:r>
            <a:r>
              <a:rPr lang="en-US" sz="3600" b="1" dirty="0" smtClean="0">
                <a:effectLst>
                  <a:glow rad="228600">
                    <a:srgbClr val="FFFFFF"/>
                  </a:glow>
                </a:effectLst>
              </a:rPr>
              <a:t>!” </a:t>
            </a:r>
            <a:endParaRPr lang="en-US" sz="3600" b="1" dirty="0">
              <a:effectLst>
                <a:glow rad="228600">
                  <a:srgbClr val="FFFFFF"/>
                </a:glow>
              </a:effectLst>
            </a:endParaRPr>
          </a:p>
        </p:txBody>
      </p:sp>
    </p:spTree>
    <p:extLst>
      <p:ext uri="{BB962C8B-B14F-4D97-AF65-F5344CB8AC3E}">
        <p14:creationId xmlns:p14="http://schemas.microsoft.com/office/powerpoint/2010/main" val="3301216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fade">
                                      <p:cBhvr>
                                        <p:cTn id="12"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5A3760D-4847-430F-84B5-E0151C838CE8}" type="slidenum">
              <a:rPr lang="en-US" smtClean="0"/>
              <a:t>3</a:t>
            </a:fld>
            <a:endParaRPr lang="en-US"/>
          </a:p>
        </p:txBody>
      </p:sp>
      <p:sp>
        <p:nvSpPr>
          <p:cNvPr id="3" name="TextBox 2"/>
          <p:cNvSpPr txBox="1"/>
          <p:nvPr/>
        </p:nvSpPr>
        <p:spPr>
          <a:xfrm>
            <a:off x="441960" y="251668"/>
            <a:ext cx="8183880" cy="1708623"/>
          </a:xfrm>
          <a:prstGeom prst="rect">
            <a:avLst/>
          </a:prstGeom>
          <a:noFill/>
        </p:spPr>
        <p:txBody>
          <a:bodyPr wrap="none" rtlCol="0">
            <a:prstTxWarp prst="textPlain">
              <a:avLst/>
            </a:prstTxWarp>
            <a:spAutoFit/>
          </a:bodyPr>
          <a:lstStyle/>
          <a:p>
            <a:pPr algn="ctr"/>
            <a:r>
              <a:rPr lang="en-US" sz="6600" b="1" dirty="0" smtClean="0">
                <a:ln>
                  <a:solidFill>
                    <a:schemeClr val="tx1">
                      <a:lumMod val="95000"/>
                      <a:lumOff val="5000"/>
                    </a:schemeClr>
                  </a:solidFill>
                </a:ln>
                <a:gradFill flip="none" rotWithShape="1">
                  <a:gsLst>
                    <a:gs pos="0">
                      <a:srgbClr val="FF0000"/>
                    </a:gs>
                    <a:gs pos="40000">
                      <a:srgbClr val="FFFF00"/>
                    </a:gs>
                    <a:gs pos="69000">
                      <a:srgbClr val="0000CC"/>
                    </a:gs>
                    <a:gs pos="100000">
                      <a:srgbClr val="33CC33"/>
                    </a:gs>
                  </a:gsLst>
                  <a:lin ang="0" scaled="1"/>
                  <a:tileRect/>
                </a:gradFill>
                <a:effectLst>
                  <a:glow rad="228600">
                    <a:srgbClr val="FFFFFF"/>
                  </a:glow>
                  <a:outerShdw blurRad="38100" dist="88900" dir="2700000" algn="tl">
                    <a:schemeClr val="tx1"/>
                  </a:outerShdw>
                </a:effectLst>
              </a:rPr>
              <a:t>On What Do We Have to Agree  </a:t>
            </a:r>
            <a:br>
              <a:rPr lang="en-US" sz="6600" b="1" dirty="0" smtClean="0">
                <a:ln>
                  <a:solidFill>
                    <a:schemeClr val="tx1">
                      <a:lumMod val="95000"/>
                      <a:lumOff val="5000"/>
                    </a:schemeClr>
                  </a:solidFill>
                </a:ln>
                <a:gradFill flip="none" rotWithShape="1">
                  <a:gsLst>
                    <a:gs pos="0">
                      <a:srgbClr val="FF0000"/>
                    </a:gs>
                    <a:gs pos="40000">
                      <a:srgbClr val="FFFF00"/>
                    </a:gs>
                    <a:gs pos="69000">
                      <a:srgbClr val="0000CC"/>
                    </a:gs>
                    <a:gs pos="100000">
                      <a:srgbClr val="33CC33"/>
                    </a:gs>
                  </a:gsLst>
                  <a:lin ang="0" scaled="1"/>
                  <a:tileRect/>
                </a:gradFill>
                <a:effectLst>
                  <a:glow rad="228600">
                    <a:srgbClr val="FFFFFF"/>
                  </a:glow>
                  <a:outerShdw blurRad="38100" dist="88900" dir="2700000" algn="tl">
                    <a:schemeClr val="tx1"/>
                  </a:outerShdw>
                </a:effectLst>
              </a:rPr>
            </a:br>
            <a:r>
              <a:rPr lang="en-US" sz="6600" b="1" dirty="0" smtClean="0">
                <a:ln>
                  <a:solidFill>
                    <a:schemeClr val="tx1">
                      <a:lumMod val="95000"/>
                      <a:lumOff val="5000"/>
                    </a:schemeClr>
                  </a:solidFill>
                </a:ln>
                <a:gradFill flip="none" rotWithShape="1">
                  <a:gsLst>
                    <a:gs pos="0">
                      <a:srgbClr val="FF0000"/>
                    </a:gs>
                    <a:gs pos="40000">
                      <a:srgbClr val="FFFF00"/>
                    </a:gs>
                    <a:gs pos="69000">
                      <a:srgbClr val="0000CC"/>
                    </a:gs>
                    <a:gs pos="100000">
                      <a:srgbClr val="33CC33"/>
                    </a:gs>
                  </a:gsLst>
                  <a:lin ang="0" scaled="1"/>
                  <a:tileRect/>
                </a:gradFill>
                <a:effectLst>
                  <a:glow rad="228600">
                    <a:srgbClr val="FFFFFF"/>
                  </a:glow>
                  <a:outerShdw blurRad="38100" dist="88900" dir="2700000" algn="tl">
                    <a:schemeClr val="tx1"/>
                  </a:outerShdw>
                </a:effectLst>
              </a:rPr>
              <a:t>to be in Fellowship ?</a:t>
            </a:r>
          </a:p>
        </p:txBody>
      </p:sp>
      <p:sp>
        <p:nvSpPr>
          <p:cNvPr id="5" name="TextBox 4"/>
          <p:cNvSpPr txBox="1"/>
          <p:nvPr/>
        </p:nvSpPr>
        <p:spPr>
          <a:xfrm>
            <a:off x="304801" y="2417103"/>
            <a:ext cx="6610349" cy="646331"/>
          </a:xfrm>
          <a:prstGeom prst="rect">
            <a:avLst/>
          </a:prstGeom>
          <a:noFill/>
        </p:spPr>
        <p:txBody>
          <a:bodyPr wrap="square" rtlCol="0">
            <a:spAutoFit/>
          </a:bodyPr>
          <a:lstStyle/>
          <a:p>
            <a:r>
              <a:rPr lang="en-US" sz="3600" b="1" i="1" dirty="0" smtClean="0">
                <a:solidFill>
                  <a:srgbClr val="C00000"/>
                </a:solidFill>
                <a:effectLst>
                  <a:glow rad="228600">
                    <a:srgbClr val="FFFFFF"/>
                  </a:glow>
                  <a:outerShdw blurRad="38100" dist="38100" dir="2700000" algn="tl">
                    <a:srgbClr val="000000">
                      <a:alpha val="43137"/>
                    </a:srgbClr>
                  </a:outerShdw>
                </a:effectLst>
              </a:rPr>
              <a:t>1. </a:t>
            </a:r>
            <a:r>
              <a:rPr lang="en-US" sz="3600" b="1" i="1" u="sng" dirty="0" smtClean="0">
                <a:solidFill>
                  <a:srgbClr val="C00000"/>
                </a:solidFill>
                <a:effectLst>
                  <a:glow rad="228600">
                    <a:srgbClr val="FFFFFF"/>
                  </a:glow>
                  <a:outerShdw blurRad="38100" dist="38100" dir="2700000" algn="tl">
                    <a:srgbClr val="000000">
                      <a:alpha val="43137"/>
                    </a:srgbClr>
                  </a:outerShdw>
                </a:effectLst>
              </a:rPr>
              <a:t>NOT</a:t>
            </a:r>
            <a:r>
              <a:rPr lang="en-US" sz="3600" b="1" dirty="0" smtClean="0">
                <a:effectLst>
                  <a:glow rad="228600">
                    <a:srgbClr val="FFFFFF"/>
                  </a:glow>
                  <a:outerShdw blurRad="38100" dist="38100" dir="2700000" algn="tl">
                    <a:srgbClr val="000000">
                      <a:alpha val="43137"/>
                    </a:srgbClr>
                  </a:outerShdw>
                </a:effectLst>
              </a:rPr>
              <a:t>  in matters of </a:t>
            </a:r>
            <a:r>
              <a:rPr lang="en-US" sz="3600" b="1" dirty="0" smtClean="0">
                <a:solidFill>
                  <a:srgbClr val="0000CC"/>
                </a:solidFill>
                <a:effectLst>
                  <a:glow rad="228600">
                    <a:srgbClr val="FFFFFF"/>
                  </a:glow>
                  <a:outerShdw blurRad="38100" dist="38100" dir="2700000" algn="tl">
                    <a:srgbClr val="000000">
                      <a:alpha val="43137"/>
                    </a:srgbClr>
                  </a:outerShdw>
                </a:effectLst>
              </a:rPr>
              <a:t>Expediency</a:t>
            </a:r>
            <a:endParaRPr lang="en-US" sz="3600" b="1" dirty="0">
              <a:solidFill>
                <a:srgbClr val="0000CC"/>
              </a:solidFill>
              <a:effectLst>
                <a:glow rad="228600">
                  <a:srgbClr val="FFFFFF"/>
                </a:glow>
                <a:outerShdw blurRad="38100" dist="38100" dir="2700000" algn="tl">
                  <a:srgbClr val="000000">
                    <a:alpha val="43137"/>
                  </a:srgbClr>
                </a:outerShdw>
              </a:effectLst>
            </a:endParaRPr>
          </a:p>
        </p:txBody>
      </p:sp>
      <p:sp>
        <p:nvSpPr>
          <p:cNvPr id="6" name="Rectangle 5"/>
          <p:cNvSpPr/>
          <p:nvPr/>
        </p:nvSpPr>
        <p:spPr>
          <a:xfrm>
            <a:off x="338926" y="3148235"/>
            <a:ext cx="5223674" cy="1015663"/>
          </a:xfrm>
          <a:prstGeom prst="rect">
            <a:avLst/>
          </a:prstGeom>
        </p:spPr>
        <p:txBody>
          <a:bodyPr wrap="square">
            <a:spAutoFit/>
          </a:bodyPr>
          <a:lstStyle/>
          <a:p>
            <a:pPr algn="ctr">
              <a:lnSpc>
                <a:spcPts val="3600"/>
              </a:lnSpc>
            </a:pPr>
            <a:r>
              <a:rPr lang="en-US" sz="3600" b="1" dirty="0" smtClean="0">
                <a:effectLst>
                  <a:outerShdw blurRad="38100" dist="38100" dir="2700000" algn="tl">
                    <a:srgbClr val="000000">
                      <a:alpha val="43137"/>
                    </a:srgbClr>
                  </a:outerShdw>
                </a:effectLst>
              </a:rPr>
              <a:t>Meaning convenient </a:t>
            </a:r>
            <a:br>
              <a:rPr lang="en-US" sz="3600" b="1" dirty="0" smtClean="0">
                <a:effectLst>
                  <a:outerShdw blurRad="38100" dist="38100" dir="2700000" algn="tl">
                    <a:srgbClr val="000000">
                      <a:alpha val="43137"/>
                    </a:srgbClr>
                  </a:outerShdw>
                </a:effectLst>
              </a:rPr>
            </a:br>
            <a:r>
              <a:rPr lang="en-US" sz="3600" b="1" dirty="0" smtClean="0">
                <a:effectLst>
                  <a:outerShdw blurRad="38100" dist="38100" dir="2700000" algn="tl">
                    <a:srgbClr val="000000">
                      <a:alpha val="43137"/>
                    </a:srgbClr>
                  </a:outerShdw>
                </a:effectLst>
              </a:rPr>
              <a:t>or practical. </a:t>
            </a:r>
            <a:endParaRPr lang="en-US" sz="3600" b="1" dirty="0">
              <a:effectLst>
                <a:outerShdw blurRad="38100" dist="38100" dir="2700000" algn="tl">
                  <a:srgbClr val="000000">
                    <a:alpha val="43137"/>
                  </a:srgbClr>
                </a:outerShdw>
              </a:effectLst>
            </a:endParaRPr>
          </a:p>
        </p:txBody>
      </p:sp>
      <p:cxnSp>
        <p:nvCxnSpPr>
          <p:cNvPr id="8" name="Straight Connector 7"/>
          <p:cNvCxnSpPr/>
          <p:nvPr/>
        </p:nvCxnSpPr>
        <p:spPr>
          <a:xfrm>
            <a:off x="441960" y="2286000"/>
            <a:ext cx="8081695" cy="0"/>
          </a:xfrm>
          <a:prstGeom prst="line">
            <a:avLst/>
          </a:prstGeom>
          <a:ln w="76200">
            <a:solidFill>
              <a:srgbClr val="0000CC"/>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p:nvPicPr>
        <p:blipFill>
          <a:blip r:embed="rId3">
            <a:clrChange>
              <a:clrFrom>
                <a:srgbClr val="FFFFFF"/>
              </a:clrFrom>
              <a:clrTo>
                <a:srgbClr val="FFFFFF">
                  <a:alpha val="0"/>
                </a:srgbClr>
              </a:clrTo>
            </a:clrChange>
            <a:lum bright="-10000" contrast="20000"/>
          </a:blip>
          <a:stretch>
            <a:fillRect/>
          </a:stretch>
        </p:blipFill>
        <p:spPr>
          <a:xfrm flipH="1">
            <a:off x="5403265" y="2272828"/>
            <a:ext cx="3120390" cy="3120390"/>
          </a:xfrm>
          <a:prstGeom prst="rect">
            <a:avLst/>
          </a:prstGeom>
        </p:spPr>
      </p:pic>
      <p:sp>
        <p:nvSpPr>
          <p:cNvPr id="10" name="TextBox 9"/>
          <p:cNvSpPr txBox="1"/>
          <p:nvPr/>
        </p:nvSpPr>
        <p:spPr>
          <a:xfrm>
            <a:off x="354166" y="5172028"/>
            <a:ext cx="8271674" cy="1554272"/>
          </a:xfrm>
          <a:prstGeom prst="rect">
            <a:avLst/>
          </a:prstGeom>
          <a:noFill/>
          <a:ln w="57150">
            <a:solidFill>
              <a:srgbClr val="0000CC"/>
            </a:solidFill>
          </a:ln>
        </p:spPr>
        <p:txBody>
          <a:bodyPr wrap="square" rtlCol="0">
            <a:spAutoFit/>
          </a:bodyPr>
          <a:lstStyle/>
          <a:p>
            <a:pPr>
              <a:lnSpc>
                <a:spcPts val="3800"/>
              </a:lnSpc>
            </a:pPr>
            <a:r>
              <a:rPr lang="en-US" sz="3600" b="1" dirty="0" smtClean="0">
                <a:effectLst>
                  <a:outerShdw blurRad="38100" dist="38100" dir="2700000" algn="tl">
                    <a:srgbClr val="000000">
                      <a:alpha val="43137"/>
                    </a:srgbClr>
                  </a:outerShdw>
                </a:effectLst>
              </a:rPr>
              <a:t>KJV Bible?  Carpet/color?  Number songs?</a:t>
            </a:r>
          </a:p>
          <a:p>
            <a:pPr algn="ctr">
              <a:lnSpc>
                <a:spcPts val="3800"/>
              </a:lnSpc>
            </a:pPr>
            <a:r>
              <a:rPr lang="en-US" sz="3600" b="1" dirty="0" smtClean="0">
                <a:effectLst>
                  <a:outerShdw blurRad="38100" dist="38100" dir="2700000" algn="tl">
                    <a:srgbClr val="000000">
                      <a:alpha val="43137"/>
                    </a:srgbClr>
                  </a:outerShdw>
                </a:effectLst>
              </a:rPr>
              <a:t>New songs? PowerPoint? Sermon length? A/C ? Rest on Sunday?  Stained glass?   </a:t>
            </a:r>
            <a:endParaRPr lang="en-US" sz="3600" b="1" dirty="0">
              <a:effectLst>
                <a:outerShdw blurRad="38100" dist="38100" dir="2700000" algn="tl">
                  <a:srgbClr val="000000">
                    <a:alpha val="43137"/>
                  </a:srgbClr>
                </a:outerShdw>
              </a:effectLst>
            </a:endParaRPr>
          </a:p>
        </p:txBody>
      </p:sp>
      <p:sp>
        <p:nvSpPr>
          <p:cNvPr id="11" name="Rectangle 10"/>
          <p:cNvSpPr/>
          <p:nvPr/>
        </p:nvSpPr>
        <p:spPr>
          <a:xfrm>
            <a:off x="655320" y="4064169"/>
            <a:ext cx="4572000" cy="1015663"/>
          </a:xfrm>
          <a:prstGeom prst="rect">
            <a:avLst/>
          </a:prstGeom>
        </p:spPr>
        <p:txBody>
          <a:bodyPr>
            <a:spAutoFit/>
          </a:bodyPr>
          <a:lstStyle/>
          <a:p>
            <a:pPr lvl="0" algn="ctr">
              <a:lnSpc>
                <a:spcPts val="3600"/>
              </a:lnSpc>
            </a:pPr>
            <a:r>
              <a:rPr lang="en-US" sz="3600" b="1" dirty="0">
                <a:solidFill>
                  <a:prstClr val="black"/>
                </a:solidFill>
                <a:effectLst>
                  <a:outerShdw blurRad="38100" dist="38100" dir="2700000" algn="tl">
                    <a:srgbClr val="000000">
                      <a:alpha val="43137"/>
                    </a:srgbClr>
                  </a:outerShdw>
                </a:effectLst>
              </a:rPr>
              <a:t>(1 Cor 6:12) “Not all </a:t>
            </a:r>
            <a:br>
              <a:rPr lang="en-US" sz="3600" b="1" dirty="0">
                <a:solidFill>
                  <a:prstClr val="black"/>
                </a:solidFill>
                <a:effectLst>
                  <a:outerShdw blurRad="38100" dist="38100" dir="2700000" algn="tl">
                    <a:srgbClr val="000000">
                      <a:alpha val="43137"/>
                    </a:srgbClr>
                  </a:outerShdw>
                </a:effectLst>
              </a:rPr>
            </a:br>
            <a:r>
              <a:rPr lang="en-US" sz="3600" b="1" dirty="0">
                <a:solidFill>
                  <a:prstClr val="black"/>
                </a:solidFill>
                <a:effectLst>
                  <a:outerShdw blurRad="38100" dist="38100" dir="2700000" algn="tl">
                    <a:srgbClr val="000000">
                      <a:alpha val="43137"/>
                    </a:srgbClr>
                  </a:outerShdw>
                </a:effectLst>
              </a:rPr>
              <a:t>things are </a:t>
            </a:r>
            <a:r>
              <a:rPr lang="en-US" sz="3600" b="1" i="1" u="sng" dirty="0">
                <a:solidFill>
                  <a:srgbClr val="0000CC"/>
                </a:solidFill>
                <a:effectLst>
                  <a:outerShdw blurRad="38100" dist="38100" dir="2700000" algn="tl">
                    <a:srgbClr val="000000">
                      <a:alpha val="43137"/>
                    </a:srgbClr>
                  </a:outerShdw>
                </a:effectLst>
              </a:rPr>
              <a:t>profitable</a:t>
            </a:r>
            <a:r>
              <a:rPr lang="en-US" sz="3600" b="1" dirty="0">
                <a:solidFill>
                  <a:prstClr val="black"/>
                </a:solidFill>
                <a:effectLst>
                  <a:outerShdw blurRad="38100" dist="38100" dir="2700000" algn="tl">
                    <a:srgbClr val="000000">
                      <a:alpha val="43137"/>
                    </a:srgbClr>
                  </a:outerShdw>
                </a:effectLst>
              </a:rPr>
              <a:t>.”</a:t>
            </a:r>
          </a:p>
        </p:txBody>
      </p:sp>
    </p:spTree>
    <p:extLst>
      <p:ext uri="{BB962C8B-B14F-4D97-AF65-F5344CB8AC3E}">
        <p14:creationId xmlns:p14="http://schemas.microsoft.com/office/powerpoint/2010/main" val="4261838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ppt_x</p:attrName>
                                        </p:attrNameLst>
                                      </p:cBhvr>
                                      <p:tavLst>
                                        <p:tav tm="0">
                                          <p:val>
                                            <p:strVal val="#ppt_x-#ppt_w/2"/>
                                          </p:val>
                                        </p:tav>
                                        <p:tav tm="100000">
                                          <p:val>
                                            <p:strVal val="#ppt_x"/>
                                          </p:val>
                                        </p:tav>
                                      </p:tavLst>
                                    </p:anim>
                                    <p:anim calcmode="lin" valueType="num">
                                      <p:cBhvr>
                                        <p:cTn id="8" dur="500" fill="hold"/>
                                        <p:tgtEl>
                                          <p:spTgt spid="5"/>
                                        </p:tgtEl>
                                        <p:attrNameLst>
                                          <p:attrName>ppt_y</p:attrName>
                                        </p:attrNameLst>
                                      </p:cBhvr>
                                      <p:tavLst>
                                        <p:tav tm="0">
                                          <p:val>
                                            <p:strVal val="#ppt_y"/>
                                          </p:val>
                                        </p:tav>
                                        <p:tav tm="100000">
                                          <p:val>
                                            <p:strVal val="#ppt_y"/>
                                          </p:val>
                                        </p:tav>
                                      </p:tavLst>
                                    </p:anim>
                                    <p:anim calcmode="lin" valueType="num">
                                      <p:cBhvr>
                                        <p:cTn id="9" dur="500" fill="hold"/>
                                        <p:tgtEl>
                                          <p:spTgt spid="5"/>
                                        </p:tgtEl>
                                        <p:attrNameLst>
                                          <p:attrName>ppt_w</p:attrName>
                                        </p:attrNameLst>
                                      </p:cBhvr>
                                      <p:tavLst>
                                        <p:tav tm="0">
                                          <p:val>
                                            <p:fltVal val="0"/>
                                          </p:val>
                                        </p:tav>
                                        <p:tav tm="100000">
                                          <p:val>
                                            <p:strVal val="#ppt_w"/>
                                          </p:val>
                                        </p:tav>
                                      </p:tavLst>
                                    </p:anim>
                                    <p:anim calcmode="lin" valueType="num">
                                      <p:cBhvr>
                                        <p:cTn id="10" dur="500" fill="hold"/>
                                        <p:tgtEl>
                                          <p:spTgt spid="5"/>
                                        </p:tgtEl>
                                        <p:attrNameLst>
                                          <p:attrName>ppt_h</p:attrName>
                                        </p:attrNameLst>
                                      </p:cBhvr>
                                      <p:tavLst>
                                        <p:tav tm="0">
                                          <p:val>
                                            <p:strVal val="#ppt_h"/>
                                          </p:val>
                                        </p:tav>
                                        <p:tav tm="100000">
                                          <p:val>
                                            <p:strVal val="#ppt_h"/>
                                          </p:val>
                                        </p:tav>
                                      </p:tavLst>
                                    </p:anim>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500"/>
                                        <p:tgtEl>
                                          <p:spTgt spid="9"/>
                                        </p:tgtEl>
                                      </p:cBhvr>
                                    </p:animEffect>
                                  </p:childTnLst>
                                </p:cTn>
                              </p:par>
                            </p:childTnLst>
                          </p:cTn>
                        </p:par>
                        <p:par>
                          <p:cTn id="15" fill="hold">
                            <p:stCondLst>
                              <p:cond delay="1000"/>
                            </p:stCondLst>
                            <p:childTnLst>
                              <p:par>
                                <p:cTn id="16" presetID="22" presetClass="entr" presetSubtype="1" fill="hold" nodeType="afterEffect">
                                  <p:stCondLst>
                                    <p:cond delay="0"/>
                                  </p:stCondLst>
                                  <p:childTnLst>
                                    <p:set>
                                      <p:cBhvr>
                                        <p:cTn id="17" dur="1" fill="hold">
                                          <p:stCondLst>
                                            <p:cond delay="0"/>
                                          </p:stCondLst>
                                        </p:cTn>
                                        <p:tgtEl>
                                          <p:spTgt spid="6">
                                            <p:txEl>
                                              <p:pRg st="0" end="0"/>
                                            </p:txEl>
                                          </p:spTgt>
                                        </p:tgtEl>
                                        <p:attrNameLst>
                                          <p:attrName>style.visibility</p:attrName>
                                        </p:attrNameLst>
                                      </p:cBhvr>
                                      <p:to>
                                        <p:strVal val="visible"/>
                                      </p:to>
                                    </p:set>
                                    <p:animEffect transition="in" filter="wipe(up)">
                                      <p:cBhvr>
                                        <p:cTn id="18" dur="500"/>
                                        <p:tgtEl>
                                          <p:spTgt spid="6">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11">
                                            <p:txEl>
                                              <p:pRg st="0" end="0"/>
                                            </p:txEl>
                                          </p:spTgt>
                                        </p:tgtEl>
                                        <p:attrNameLst>
                                          <p:attrName>style.visibility</p:attrName>
                                        </p:attrNameLst>
                                      </p:cBhvr>
                                      <p:to>
                                        <p:strVal val="visible"/>
                                      </p:to>
                                    </p:set>
                                    <p:animEffect transition="in" filter="fade">
                                      <p:cBhvr>
                                        <p:cTn id="23" dur="1000"/>
                                        <p:tgtEl>
                                          <p:spTgt spid="11">
                                            <p:txEl>
                                              <p:pRg st="0" end="0"/>
                                            </p:txEl>
                                          </p:spTgt>
                                        </p:tgtEl>
                                      </p:cBhvr>
                                    </p:animEffect>
                                    <p:anim calcmode="lin" valueType="num">
                                      <p:cBhvr>
                                        <p:cTn id="24" dur="10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1">
                                            <p:txEl>
                                              <p:pRg st="0" end="0"/>
                                            </p:txEl>
                                          </p:spTgt>
                                        </p:tgtEl>
                                        <p:attrNameLst>
                                          <p:attrName>ppt_y</p:attrName>
                                        </p:attrNameLst>
                                      </p:cBhvr>
                                      <p:tavLst>
                                        <p:tav tm="0">
                                          <p:val>
                                            <p:strVal val="#ppt_y+.1"/>
                                          </p:val>
                                        </p:tav>
                                        <p:tav tm="100000">
                                          <p:val>
                                            <p:strVal val="#ppt_y"/>
                                          </p:val>
                                        </p:tav>
                                      </p:tavLst>
                                    </p:anim>
                                  </p:childTnLst>
                                </p:cTn>
                              </p:par>
                              <p:par>
                                <p:cTn id="26" presetID="9" presetClass="emph" presetSubtype="0" grpId="0" nodeType="withEffect">
                                  <p:stCondLst>
                                    <p:cond delay="0"/>
                                  </p:stCondLst>
                                  <p:childTnLst>
                                    <p:set>
                                      <p:cBhvr rctx="PPT">
                                        <p:cTn id="27" dur="indefinite"/>
                                        <p:tgtEl>
                                          <p:spTgt spid="6">
                                            <p:txEl>
                                              <p:pRg st="0" end="0"/>
                                            </p:txEl>
                                          </p:spTgt>
                                        </p:tgtEl>
                                        <p:attrNameLst>
                                          <p:attrName>style.opacity</p:attrName>
                                        </p:attrNameLst>
                                      </p:cBhvr>
                                      <p:to>
                                        <p:strVal val="0.5"/>
                                      </p:to>
                                    </p:set>
                                    <p:animEffect filter="image" prLst="opacity: 0.5">
                                      <p:cBhvr rctx="IE">
                                        <p:cTn id="28" dur="indefinite"/>
                                        <p:tgtEl>
                                          <p:spTgt spid="6">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barn(inVertical)">
                                      <p:cBhvr>
                                        <p:cTn id="33" dur="500"/>
                                        <p:tgtEl>
                                          <p:spTgt spid="10"/>
                                        </p:tgtEl>
                                      </p:cBhvr>
                                    </p:animEffect>
                                  </p:childTnLst>
                                </p:cTn>
                              </p:par>
                              <p:par>
                                <p:cTn id="34" presetID="9" presetClass="emph" presetSubtype="0" grpId="0" nodeType="withEffect">
                                  <p:stCondLst>
                                    <p:cond delay="0"/>
                                  </p:stCondLst>
                                  <p:childTnLst>
                                    <p:set>
                                      <p:cBhvr rctx="PPT">
                                        <p:cTn id="35" dur="indefinite"/>
                                        <p:tgtEl>
                                          <p:spTgt spid="11">
                                            <p:txEl>
                                              <p:pRg st="0" end="0"/>
                                            </p:txEl>
                                          </p:spTgt>
                                        </p:tgtEl>
                                        <p:attrNameLst>
                                          <p:attrName>style.opacity</p:attrName>
                                        </p:attrNameLst>
                                      </p:cBhvr>
                                      <p:to>
                                        <p:strVal val="0.5"/>
                                      </p:to>
                                    </p:set>
                                    <p:animEffect filter="image" prLst="opacity: 0.5">
                                      <p:cBhvr rctx="IE">
                                        <p:cTn id="36" dur="indefinite"/>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build="allAtOnce"/>
      <p:bldP spid="10" grpId="0" animBg="1"/>
      <p:bldP spid="11" grpId="0" build="allAtOnce"/>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5A3760D-4847-430F-84B5-E0151C838CE8}" type="slidenum">
              <a:rPr lang="en-US" smtClean="0"/>
              <a:t>4</a:t>
            </a:fld>
            <a:endParaRPr lang="en-US"/>
          </a:p>
        </p:txBody>
      </p:sp>
      <p:sp>
        <p:nvSpPr>
          <p:cNvPr id="6" name="TextBox 5"/>
          <p:cNvSpPr txBox="1"/>
          <p:nvPr/>
        </p:nvSpPr>
        <p:spPr>
          <a:xfrm>
            <a:off x="441960" y="251668"/>
            <a:ext cx="8183880" cy="1708623"/>
          </a:xfrm>
          <a:prstGeom prst="rect">
            <a:avLst/>
          </a:prstGeom>
          <a:noFill/>
        </p:spPr>
        <p:txBody>
          <a:bodyPr wrap="none" rtlCol="0">
            <a:prstTxWarp prst="textPlain">
              <a:avLst/>
            </a:prstTxWarp>
            <a:spAutoFit/>
          </a:bodyPr>
          <a:lstStyle/>
          <a:p>
            <a:pPr algn="ctr"/>
            <a:r>
              <a:rPr lang="en-US" sz="6600" b="1" dirty="0" smtClean="0">
                <a:ln>
                  <a:solidFill>
                    <a:schemeClr val="tx1">
                      <a:lumMod val="95000"/>
                      <a:lumOff val="5000"/>
                    </a:schemeClr>
                  </a:solidFill>
                </a:ln>
                <a:gradFill flip="none" rotWithShape="1">
                  <a:gsLst>
                    <a:gs pos="0">
                      <a:srgbClr val="FF0000"/>
                    </a:gs>
                    <a:gs pos="40000">
                      <a:srgbClr val="FFFF00"/>
                    </a:gs>
                    <a:gs pos="69000">
                      <a:srgbClr val="0000CC"/>
                    </a:gs>
                    <a:gs pos="100000">
                      <a:srgbClr val="33CC33"/>
                    </a:gs>
                  </a:gsLst>
                  <a:lin ang="0" scaled="1"/>
                  <a:tileRect/>
                </a:gradFill>
                <a:effectLst>
                  <a:glow rad="228600">
                    <a:srgbClr val="FFFFFF"/>
                  </a:glow>
                  <a:outerShdw blurRad="38100" dist="88900" dir="2700000" algn="tl">
                    <a:schemeClr val="tx1"/>
                  </a:outerShdw>
                </a:effectLst>
              </a:rPr>
              <a:t>On What Do We Have to Agree  </a:t>
            </a:r>
            <a:br>
              <a:rPr lang="en-US" sz="6600" b="1" dirty="0" smtClean="0">
                <a:ln>
                  <a:solidFill>
                    <a:schemeClr val="tx1">
                      <a:lumMod val="95000"/>
                      <a:lumOff val="5000"/>
                    </a:schemeClr>
                  </a:solidFill>
                </a:ln>
                <a:gradFill flip="none" rotWithShape="1">
                  <a:gsLst>
                    <a:gs pos="0">
                      <a:srgbClr val="FF0000"/>
                    </a:gs>
                    <a:gs pos="40000">
                      <a:srgbClr val="FFFF00"/>
                    </a:gs>
                    <a:gs pos="69000">
                      <a:srgbClr val="0000CC"/>
                    </a:gs>
                    <a:gs pos="100000">
                      <a:srgbClr val="33CC33"/>
                    </a:gs>
                  </a:gsLst>
                  <a:lin ang="0" scaled="1"/>
                  <a:tileRect/>
                </a:gradFill>
                <a:effectLst>
                  <a:glow rad="228600">
                    <a:srgbClr val="FFFFFF"/>
                  </a:glow>
                  <a:outerShdw blurRad="38100" dist="88900" dir="2700000" algn="tl">
                    <a:schemeClr val="tx1"/>
                  </a:outerShdw>
                </a:effectLst>
              </a:rPr>
            </a:br>
            <a:r>
              <a:rPr lang="en-US" sz="6600" b="1" dirty="0" smtClean="0">
                <a:ln>
                  <a:solidFill>
                    <a:schemeClr val="tx1">
                      <a:lumMod val="95000"/>
                      <a:lumOff val="5000"/>
                    </a:schemeClr>
                  </a:solidFill>
                </a:ln>
                <a:gradFill flip="none" rotWithShape="1">
                  <a:gsLst>
                    <a:gs pos="0">
                      <a:srgbClr val="FF0000"/>
                    </a:gs>
                    <a:gs pos="40000">
                      <a:srgbClr val="FFFF00"/>
                    </a:gs>
                    <a:gs pos="69000">
                      <a:srgbClr val="0000CC"/>
                    </a:gs>
                    <a:gs pos="100000">
                      <a:srgbClr val="33CC33"/>
                    </a:gs>
                  </a:gsLst>
                  <a:lin ang="0" scaled="1"/>
                  <a:tileRect/>
                </a:gradFill>
                <a:effectLst>
                  <a:glow rad="228600">
                    <a:srgbClr val="FFFFFF"/>
                  </a:glow>
                  <a:outerShdw blurRad="38100" dist="88900" dir="2700000" algn="tl">
                    <a:schemeClr val="tx1"/>
                  </a:outerShdw>
                </a:effectLst>
              </a:rPr>
              <a:t>to be in Fellowship ?</a:t>
            </a:r>
          </a:p>
        </p:txBody>
      </p:sp>
      <p:sp>
        <p:nvSpPr>
          <p:cNvPr id="7" name="TextBox 6"/>
          <p:cNvSpPr txBox="1"/>
          <p:nvPr/>
        </p:nvSpPr>
        <p:spPr>
          <a:xfrm>
            <a:off x="441960" y="2417103"/>
            <a:ext cx="8488679" cy="1200329"/>
          </a:xfrm>
          <a:prstGeom prst="rect">
            <a:avLst/>
          </a:prstGeom>
          <a:noFill/>
        </p:spPr>
        <p:txBody>
          <a:bodyPr wrap="square" rtlCol="0">
            <a:spAutoFit/>
          </a:bodyPr>
          <a:lstStyle/>
          <a:p>
            <a:r>
              <a:rPr lang="en-US" sz="3600" b="1" i="1" dirty="0" smtClean="0">
                <a:solidFill>
                  <a:srgbClr val="C00000"/>
                </a:solidFill>
                <a:effectLst>
                  <a:glow rad="228600">
                    <a:srgbClr val="FFFFFF"/>
                  </a:glow>
                  <a:outerShdw blurRad="38100" dist="38100" dir="2700000" algn="tl">
                    <a:srgbClr val="000000">
                      <a:alpha val="43137"/>
                    </a:srgbClr>
                  </a:outerShdw>
                </a:effectLst>
              </a:rPr>
              <a:t>2. </a:t>
            </a:r>
            <a:r>
              <a:rPr lang="en-US" sz="3600" b="1" i="1" u="sng" dirty="0" smtClean="0">
                <a:solidFill>
                  <a:srgbClr val="C00000"/>
                </a:solidFill>
                <a:effectLst>
                  <a:glow rad="228600">
                    <a:srgbClr val="FFFFFF"/>
                  </a:glow>
                  <a:outerShdw blurRad="38100" dist="38100" dir="2700000" algn="tl">
                    <a:srgbClr val="000000">
                      <a:alpha val="43137"/>
                    </a:srgbClr>
                  </a:outerShdw>
                </a:effectLst>
              </a:rPr>
              <a:t>NOT</a:t>
            </a:r>
            <a:r>
              <a:rPr lang="en-US" sz="3600" b="1" dirty="0" smtClean="0">
                <a:effectLst>
                  <a:glow rad="228600">
                    <a:srgbClr val="FFFFFF"/>
                  </a:glow>
                  <a:outerShdw blurRad="38100" dist="38100" dir="2700000" algn="tl">
                    <a:srgbClr val="000000">
                      <a:alpha val="43137"/>
                    </a:srgbClr>
                  </a:outerShdw>
                </a:effectLst>
              </a:rPr>
              <a:t>  in doctrinal matters </a:t>
            </a:r>
            <a:r>
              <a:rPr lang="en-US" sz="3600" b="1" i="1" dirty="0" smtClean="0">
                <a:solidFill>
                  <a:srgbClr val="C00000"/>
                </a:solidFill>
                <a:effectLst>
                  <a:glow rad="228600">
                    <a:srgbClr val="FFFFFF"/>
                  </a:glow>
                  <a:outerShdw blurRad="38100" dist="38100" dir="2700000" algn="tl">
                    <a:srgbClr val="000000">
                      <a:alpha val="43137"/>
                    </a:srgbClr>
                  </a:outerShdw>
                </a:effectLst>
              </a:rPr>
              <a:t>NOT</a:t>
            </a:r>
            <a:r>
              <a:rPr lang="en-US" sz="3600" b="1" dirty="0" smtClean="0">
                <a:effectLst>
                  <a:glow rad="228600">
                    <a:srgbClr val="FFFFFF"/>
                  </a:glow>
                  <a:outerShdw blurRad="38100" dist="38100" dir="2700000" algn="tl">
                    <a:srgbClr val="000000">
                      <a:alpha val="43137"/>
                    </a:srgbClr>
                  </a:outerShdw>
                </a:effectLst>
              </a:rPr>
              <a:t> affecting</a:t>
            </a:r>
            <a:br>
              <a:rPr lang="en-US" sz="3600" b="1" dirty="0" smtClean="0">
                <a:effectLst>
                  <a:glow rad="228600">
                    <a:srgbClr val="FFFFFF"/>
                  </a:glow>
                  <a:outerShdw blurRad="38100" dist="38100" dir="2700000" algn="tl">
                    <a:srgbClr val="000000">
                      <a:alpha val="43137"/>
                    </a:srgbClr>
                  </a:outerShdw>
                </a:effectLst>
              </a:rPr>
            </a:br>
            <a:r>
              <a:rPr lang="en-US" sz="3600" b="1" dirty="0" smtClean="0">
                <a:effectLst>
                  <a:glow rad="228600">
                    <a:srgbClr val="FFFFFF"/>
                  </a:glow>
                  <a:outerShdw blurRad="38100" dist="38100" dir="2700000" algn="tl">
                    <a:srgbClr val="000000">
                      <a:alpha val="43137"/>
                    </a:srgbClr>
                  </a:outerShdw>
                </a:effectLst>
              </a:rPr>
              <a:t>       </a:t>
            </a:r>
            <a:r>
              <a:rPr lang="en-US" sz="3600" b="1" dirty="0" smtClean="0">
                <a:solidFill>
                  <a:srgbClr val="0000CC"/>
                </a:solidFill>
                <a:effectLst>
                  <a:glow rad="228600">
                    <a:srgbClr val="FFFFFF"/>
                  </a:glow>
                  <a:outerShdw blurRad="38100" dist="38100" dir="2700000" algn="tl">
                    <a:srgbClr val="000000">
                      <a:alpha val="43137"/>
                    </a:srgbClr>
                  </a:outerShdw>
                </a:effectLst>
              </a:rPr>
              <a:t>collective action.</a:t>
            </a:r>
            <a:endParaRPr lang="en-US" sz="3600" b="1" dirty="0">
              <a:solidFill>
                <a:srgbClr val="0000CC"/>
              </a:solidFill>
              <a:effectLst>
                <a:glow rad="228600">
                  <a:srgbClr val="FFFFFF"/>
                </a:glow>
                <a:outerShdw blurRad="38100" dist="38100" dir="2700000" algn="tl">
                  <a:srgbClr val="000000">
                    <a:alpha val="43137"/>
                  </a:srgbClr>
                </a:outerShdw>
              </a:effectLst>
            </a:endParaRPr>
          </a:p>
        </p:txBody>
      </p:sp>
      <p:cxnSp>
        <p:nvCxnSpPr>
          <p:cNvPr id="9" name="Straight Connector 8"/>
          <p:cNvCxnSpPr/>
          <p:nvPr/>
        </p:nvCxnSpPr>
        <p:spPr>
          <a:xfrm>
            <a:off x="441960" y="2286000"/>
            <a:ext cx="8081695" cy="0"/>
          </a:xfrm>
          <a:prstGeom prst="line">
            <a:avLst/>
          </a:prstGeom>
          <a:ln w="76200">
            <a:solidFill>
              <a:srgbClr val="0000CC"/>
            </a:solidFill>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243783" y="3617432"/>
            <a:ext cx="4855616" cy="1015663"/>
          </a:xfrm>
          <a:prstGeom prst="rect">
            <a:avLst/>
          </a:prstGeom>
        </p:spPr>
        <p:txBody>
          <a:bodyPr wrap="square">
            <a:spAutoFit/>
          </a:bodyPr>
          <a:lstStyle/>
          <a:p>
            <a:pPr algn="ctr">
              <a:lnSpc>
                <a:spcPts val="3600"/>
              </a:lnSpc>
            </a:pPr>
            <a:r>
              <a:rPr lang="en-US" sz="3600" b="1" dirty="0" smtClean="0">
                <a:effectLst>
                  <a:outerShdw blurRad="38100" dist="38100" dir="2700000" algn="tl">
                    <a:srgbClr val="000000">
                      <a:alpha val="43137"/>
                    </a:srgbClr>
                  </a:outerShdw>
                </a:effectLst>
              </a:rPr>
              <a:t>Individual belief, </a:t>
            </a:r>
            <a:r>
              <a:rPr lang="en-US" sz="3600" b="1" i="1" u="sng" dirty="0" smtClean="0">
                <a:solidFill>
                  <a:srgbClr val="C00000"/>
                </a:solidFill>
                <a:effectLst>
                  <a:outerShdw blurRad="38100" dist="38100" dir="2700000" algn="tl">
                    <a:srgbClr val="000000">
                      <a:alpha val="43137"/>
                    </a:srgbClr>
                  </a:outerShdw>
                </a:effectLst>
              </a:rPr>
              <a:t>not</a:t>
            </a:r>
            <a:r>
              <a:rPr lang="en-US" sz="3600" b="1" dirty="0" smtClean="0">
                <a:effectLst>
                  <a:outerShdw blurRad="38100" dist="38100" dir="2700000" algn="tl">
                    <a:srgbClr val="000000">
                      <a:alpha val="43137"/>
                    </a:srgbClr>
                  </a:outerShdw>
                </a:effectLst>
              </a:rPr>
              <a:t> affecting others.</a:t>
            </a:r>
            <a:endParaRPr lang="en-US" sz="3600" b="1" dirty="0">
              <a:effectLst>
                <a:outerShdw blurRad="38100" dist="38100" dir="2700000" algn="tl">
                  <a:srgbClr val="000000">
                    <a:alpha val="43137"/>
                  </a:srgbClr>
                </a:outerShdw>
              </a:effectLst>
            </a:endParaRPr>
          </a:p>
        </p:txBody>
      </p:sp>
      <p:sp>
        <p:nvSpPr>
          <p:cNvPr id="11" name="Rectangle 10"/>
          <p:cNvSpPr/>
          <p:nvPr/>
        </p:nvSpPr>
        <p:spPr>
          <a:xfrm>
            <a:off x="243783" y="4662769"/>
            <a:ext cx="4855616" cy="1015663"/>
          </a:xfrm>
          <a:prstGeom prst="rect">
            <a:avLst/>
          </a:prstGeom>
        </p:spPr>
        <p:txBody>
          <a:bodyPr wrap="square">
            <a:spAutoFit/>
          </a:bodyPr>
          <a:lstStyle/>
          <a:p>
            <a:pPr lvl="0" algn="ctr">
              <a:lnSpc>
                <a:spcPts val="3600"/>
              </a:lnSpc>
            </a:pPr>
            <a:r>
              <a:rPr lang="en-US" sz="3600" b="1" dirty="0" smtClean="0">
                <a:solidFill>
                  <a:prstClr val="black"/>
                </a:solidFill>
                <a:effectLst>
                  <a:outerShdw blurRad="38100" dist="38100" dir="2700000" algn="tl">
                    <a:srgbClr val="000000">
                      <a:alpha val="43137"/>
                    </a:srgbClr>
                  </a:outerShdw>
                </a:effectLst>
              </a:rPr>
              <a:t>(2 Cor 5:10;  Rom 14:2) “Each </a:t>
            </a:r>
            <a:r>
              <a:rPr lang="en-US" sz="3600" b="1" i="1" u="sng" dirty="0" smtClean="0">
                <a:solidFill>
                  <a:srgbClr val="0000CC"/>
                </a:solidFill>
                <a:effectLst>
                  <a:outerShdw blurRad="38100" dist="38100" dir="2700000" algn="tl">
                    <a:srgbClr val="000000">
                      <a:alpha val="43137"/>
                    </a:srgbClr>
                  </a:outerShdw>
                </a:effectLst>
              </a:rPr>
              <a:t>one</a:t>
            </a:r>
            <a:r>
              <a:rPr lang="en-US" sz="3600" b="1" dirty="0" smtClean="0">
                <a:solidFill>
                  <a:prstClr val="black"/>
                </a:solidFill>
                <a:effectLst>
                  <a:outerShdw blurRad="38100" dist="38100" dir="2700000" algn="tl">
                    <a:srgbClr val="000000">
                      <a:alpha val="43137"/>
                    </a:srgbClr>
                  </a:outerShdw>
                </a:effectLst>
              </a:rPr>
              <a:t> receive..”</a:t>
            </a:r>
            <a:endParaRPr lang="en-US" sz="3600" b="1" dirty="0">
              <a:solidFill>
                <a:prstClr val="black"/>
              </a:solidFill>
              <a:effectLst>
                <a:outerShdw blurRad="38100" dist="38100" dir="2700000" algn="tl">
                  <a:srgbClr val="000000">
                    <a:alpha val="43137"/>
                  </a:srgbClr>
                </a:outerShdw>
              </a:effectLst>
            </a:endParaRPr>
          </a:p>
        </p:txBody>
      </p:sp>
      <p:pic>
        <p:nvPicPr>
          <p:cNvPr id="12" name="Picture 11"/>
          <p:cNvPicPr>
            <a:picLocks noChangeAspect="1"/>
          </p:cNvPicPr>
          <p:nvPr/>
        </p:nvPicPr>
        <p:blipFill>
          <a:blip r:embed="rId3"/>
          <a:stretch>
            <a:fillRect/>
          </a:stretch>
        </p:blipFill>
        <p:spPr>
          <a:xfrm>
            <a:off x="4998721" y="3185160"/>
            <a:ext cx="3838880" cy="3247391"/>
          </a:xfrm>
          <a:prstGeom prst="rect">
            <a:avLst/>
          </a:prstGeom>
        </p:spPr>
      </p:pic>
      <p:sp>
        <p:nvSpPr>
          <p:cNvPr id="13" name="TextBox 12"/>
          <p:cNvSpPr txBox="1"/>
          <p:nvPr/>
        </p:nvSpPr>
        <p:spPr>
          <a:xfrm>
            <a:off x="5807509" y="4205394"/>
            <a:ext cx="2051074" cy="1200329"/>
          </a:xfrm>
          <a:prstGeom prst="rect">
            <a:avLst/>
          </a:prstGeom>
          <a:noFill/>
        </p:spPr>
        <p:txBody>
          <a:bodyPr wrap="none" rtlCol="0">
            <a:spAutoFit/>
          </a:bodyPr>
          <a:lstStyle/>
          <a:p>
            <a:pPr algn="ctr"/>
            <a:r>
              <a:rPr lang="en-US" sz="3600" b="1" dirty="0" smtClean="0">
                <a:solidFill>
                  <a:schemeClr val="bg1"/>
                </a:solidFill>
                <a:effectLst>
                  <a:glow rad="228600">
                    <a:srgbClr val="000204"/>
                  </a:glow>
                </a:effectLst>
              </a:rPr>
              <a:t>Collective</a:t>
            </a:r>
            <a:br>
              <a:rPr lang="en-US" sz="3600" b="1" dirty="0" smtClean="0">
                <a:solidFill>
                  <a:schemeClr val="bg1"/>
                </a:solidFill>
                <a:effectLst>
                  <a:glow rad="228600">
                    <a:srgbClr val="000204"/>
                  </a:glow>
                </a:effectLst>
              </a:rPr>
            </a:br>
            <a:r>
              <a:rPr lang="en-US" sz="3600" b="1" dirty="0" smtClean="0">
                <a:solidFill>
                  <a:schemeClr val="bg1"/>
                </a:solidFill>
                <a:effectLst>
                  <a:glow rad="228600">
                    <a:srgbClr val="000204"/>
                  </a:glow>
                </a:effectLst>
              </a:rPr>
              <a:t>Action</a:t>
            </a:r>
            <a:endParaRPr lang="en-US" sz="3600" b="1" dirty="0">
              <a:solidFill>
                <a:schemeClr val="bg1"/>
              </a:solidFill>
              <a:effectLst>
                <a:glow rad="228600">
                  <a:srgbClr val="000204"/>
                </a:glow>
              </a:effectLst>
            </a:endParaRPr>
          </a:p>
        </p:txBody>
      </p:sp>
      <p:sp>
        <p:nvSpPr>
          <p:cNvPr id="15" name="Rectangle 14"/>
          <p:cNvSpPr/>
          <p:nvPr/>
        </p:nvSpPr>
        <p:spPr>
          <a:xfrm>
            <a:off x="213303" y="5751533"/>
            <a:ext cx="8654721" cy="1015663"/>
          </a:xfrm>
          <a:prstGeom prst="rect">
            <a:avLst/>
          </a:prstGeom>
          <a:gradFill flip="none" rotWithShape="1">
            <a:gsLst>
              <a:gs pos="0">
                <a:schemeClr val="tx1"/>
              </a:gs>
              <a:gs pos="50000">
                <a:srgbClr val="0000CC">
                  <a:shade val="67500"/>
                  <a:satMod val="115000"/>
                </a:srgbClr>
              </a:gs>
              <a:gs pos="100000">
                <a:srgbClr val="0066FF"/>
              </a:gs>
            </a:gsLst>
            <a:lin ang="5400000" scaled="1"/>
            <a:tileRect/>
          </a:gradFill>
          <a:ln w="38100">
            <a:solidFill>
              <a:srgbClr val="00FFFF"/>
            </a:solidFill>
          </a:ln>
        </p:spPr>
        <p:txBody>
          <a:bodyPr wrap="square">
            <a:spAutoFit/>
          </a:bodyPr>
          <a:lstStyle/>
          <a:p>
            <a:pPr lvl="0" algn="ctr">
              <a:lnSpc>
                <a:spcPts val="3600"/>
              </a:lnSpc>
            </a:pPr>
            <a:r>
              <a:rPr lang="en-US" sz="3600" b="1" dirty="0" smtClean="0">
                <a:ln>
                  <a:solidFill>
                    <a:srgbClr val="000000"/>
                  </a:solidFill>
                </a:ln>
                <a:solidFill>
                  <a:schemeClr val="bg1"/>
                </a:solidFill>
                <a:effectLst>
                  <a:outerShdw blurRad="38100" dist="38100" dir="2700000" algn="tl">
                    <a:srgbClr val="000000">
                      <a:alpha val="43137"/>
                    </a:srgbClr>
                  </a:outerShdw>
                </a:effectLst>
              </a:rPr>
              <a:t>Military combat? Veils?  Nature of Heaven?</a:t>
            </a:r>
            <a:br>
              <a:rPr lang="en-US" sz="3600" b="1" dirty="0" smtClean="0">
                <a:ln>
                  <a:solidFill>
                    <a:srgbClr val="000000"/>
                  </a:solidFill>
                </a:ln>
                <a:solidFill>
                  <a:schemeClr val="bg1"/>
                </a:solidFill>
                <a:effectLst>
                  <a:outerShdw blurRad="38100" dist="38100" dir="2700000" algn="tl">
                    <a:srgbClr val="000000">
                      <a:alpha val="43137"/>
                    </a:srgbClr>
                  </a:outerShdw>
                </a:effectLst>
              </a:rPr>
            </a:br>
            <a:r>
              <a:rPr lang="en-US" sz="3600" b="1" dirty="0" smtClean="0">
                <a:ln>
                  <a:solidFill>
                    <a:srgbClr val="000000"/>
                  </a:solidFill>
                </a:ln>
                <a:solidFill>
                  <a:schemeClr val="bg1"/>
                </a:solidFill>
                <a:effectLst>
                  <a:outerShdw blurRad="38100" dist="38100" dir="2700000" algn="tl">
                    <a:srgbClr val="000000">
                      <a:alpha val="43137"/>
                    </a:srgbClr>
                  </a:outerShdw>
                </a:effectLst>
              </a:rPr>
              <a:t>Degrees of Hell? Purpose of Hades?</a:t>
            </a:r>
            <a:endParaRPr lang="en-US" sz="3600" b="1" dirty="0">
              <a:ln>
                <a:solidFill>
                  <a:srgbClr val="000000"/>
                </a:solidFill>
              </a:ln>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254029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strips(downLef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Effect transition="in" filter="wipe(up)">
                                      <p:cBhvr>
                                        <p:cTn id="12" dur="500"/>
                                        <p:tgtEl>
                                          <p:spTgt spid="1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11">
                                            <p:txEl>
                                              <p:pRg st="0" end="0"/>
                                            </p:txEl>
                                          </p:spTgt>
                                        </p:tgtEl>
                                        <p:attrNameLst>
                                          <p:attrName>style.visibility</p:attrName>
                                        </p:attrNameLst>
                                      </p:cBhvr>
                                      <p:to>
                                        <p:strVal val="visible"/>
                                      </p:to>
                                    </p:set>
                                    <p:animEffect transition="in" filter="fade">
                                      <p:cBhvr>
                                        <p:cTn id="17" dur="1000"/>
                                        <p:tgtEl>
                                          <p:spTgt spid="11">
                                            <p:txEl>
                                              <p:pRg st="0" end="0"/>
                                            </p:txEl>
                                          </p:spTgt>
                                        </p:tgtEl>
                                      </p:cBhvr>
                                    </p:animEffect>
                                    <p:anim calcmode="lin" valueType="num">
                                      <p:cBhvr>
                                        <p:cTn id="18" dur="10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19" dur="1000" fill="hold"/>
                                        <p:tgtEl>
                                          <p:spTgt spid="11">
                                            <p:txEl>
                                              <p:pRg st="0" end="0"/>
                                            </p:txEl>
                                          </p:spTgt>
                                        </p:tgtEl>
                                        <p:attrNameLst>
                                          <p:attrName>ppt_y</p:attrName>
                                        </p:attrNameLst>
                                      </p:cBhvr>
                                      <p:tavLst>
                                        <p:tav tm="0">
                                          <p:val>
                                            <p:strVal val="#ppt_y+.1"/>
                                          </p:val>
                                        </p:tav>
                                        <p:tav tm="100000">
                                          <p:val>
                                            <p:strVal val="#ppt_y"/>
                                          </p:val>
                                        </p:tav>
                                      </p:tavLst>
                                    </p:anim>
                                  </p:childTnLst>
                                </p:cTn>
                              </p:par>
                              <p:par>
                                <p:cTn id="20" presetID="9" presetClass="emph" presetSubtype="0" grpId="0" nodeType="withEffect">
                                  <p:stCondLst>
                                    <p:cond delay="0"/>
                                  </p:stCondLst>
                                  <p:childTnLst>
                                    <p:set>
                                      <p:cBhvr rctx="PPT">
                                        <p:cTn id="21" dur="indefinite"/>
                                        <p:tgtEl>
                                          <p:spTgt spid="10">
                                            <p:txEl>
                                              <p:pRg st="0" end="0"/>
                                            </p:txEl>
                                          </p:spTgt>
                                        </p:tgtEl>
                                        <p:attrNameLst>
                                          <p:attrName>style.opacity</p:attrName>
                                        </p:attrNameLst>
                                      </p:cBhvr>
                                      <p:to>
                                        <p:strVal val="0.5"/>
                                      </p:to>
                                    </p:set>
                                    <p:animEffect filter="image" prLst="opacity: 0.5">
                                      <p:cBhvr rctx="IE">
                                        <p:cTn id="22" dur="indefinite"/>
                                        <p:tgtEl>
                                          <p:spTgt spid="10">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checkerboard(across)">
                                      <p:cBhvr>
                                        <p:cTn id="27" dur="500"/>
                                        <p:tgtEl>
                                          <p:spTgt spid="15"/>
                                        </p:tgtEl>
                                      </p:cBhvr>
                                    </p:animEffect>
                                  </p:childTnLst>
                                </p:cTn>
                              </p:par>
                              <p:par>
                                <p:cTn id="28" presetID="9" presetClass="emph" presetSubtype="0" grpId="0" nodeType="withEffect">
                                  <p:stCondLst>
                                    <p:cond delay="0"/>
                                  </p:stCondLst>
                                  <p:childTnLst>
                                    <p:set>
                                      <p:cBhvr rctx="PPT">
                                        <p:cTn id="29" dur="indefinite"/>
                                        <p:tgtEl>
                                          <p:spTgt spid="11">
                                            <p:txEl>
                                              <p:pRg st="0" end="0"/>
                                            </p:txEl>
                                          </p:spTgt>
                                        </p:tgtEl>
                                        <p:attrNameLst>
                                          <p:attrName>style.opacity</p:attrName>
                                        </p:attrNameLst>
                                      </p:cBhvr>
                                      <p:to>
                                        <p:strVal val="0.5"/>
                                      </p:to>
                                    </p:set>
                                    <p:animEffect filter="image" prLst="opacity: 0.5">
                                      <p:cBhvr rctx="IE">
                                        <p:cTn id="30" dur="indefinite"/>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build="allAtOnce"/>
      <p:bldP spid="11" grpId="0" build="allAtOnce"/>
      <p:bldP spid="1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lum contrast="20000"/>
          </a:blip>
          <a:srcRect l="2799" t="3721" r="2641" b="7281"/>
          <a:stretch/>
        </p:blipFill>
        <p:spPr>
          <a:xfrm>
            <a:off x="34290" y="3316044"/>
            <a:ext cx="9109710" cy="3337560"/>
          </a:xfrm>
          <a:prstGeom prst="rect">
            <a:avLst/>
          </a:prstGeom>
          <a:effectLst>
            <a:softEdge rad="317500"/>
          </a:effectLst>
        </p:spPr>
      </p:pic>
      <p:sp>
        <p:nvSpPr>
          <p:cNvPr id="2" name="Slide Number Placeholder 1"/>
          <p:cNvSpPr>
            <a:spLocks noGrp="1"/>
          </p:cNvSpPr>
          <p:nvPr>
            <p:ph type="sldNum" sz="quarter" idx="12"/>
          </p:nvPr>
        </p:nvSpPr>
        <p:spPr/>
        <p:txBody>
          <a:bodyPr/>
          <a:lstStyle/>
          <a:p>
            <a:fld id="{25A3760D-4847-430F-84B5-E0151C838CE8}" type="slidenum">
              <a:rPr lang="en-US" smtClean="0"/>
              <a:t>5</a:t>
            </a:fld>
            <a:endParaRPr lang="en-US"/>
          </a:p>
        </p:txBody>
      </p:sp>
      <p:sp>
        <p:nvSpPr>
          <p:cNvPr id="3" name="TextBox 2"/>
          <p:cNvSpPr txBox="1"/>
          <p:nvPr/>
        </p:nvSpPr>
        <p:spPr>
          <a:xfrm>
            <a:off x="441960" y="251668"/>
            <a:ext cx="8183880" cy="1708623"/>
          </a:xfrm>
          <a:prstGeom prst="rect">
            <a:avLst/>
          </a:prstGeom>
          <a:noFill/>
        </p:spPr>
        <p:txBody>
          <a:bodyPr wrap="none" rtlCol="0">
            <a:prstTxWarp prst="textPlain">
              <a:avLst/>
            </a:prstTxWarp>
            <a:spAutoFit/>
          </a:bodyPr>
          <a:lstStyle/>
          <a:p>
            <a:pPr algn="ctr"/>
            <a:r>
              <a:rPr lang="en-US" sz="6600" b="1" dirty="0" smtClean="0">
                <a:ln>
                  <a:solidFill>
                    <a:schemeClr val="tx1">
                      <a:lumMod val="95000"/>
                      <a:lumOff val="5000"/>
                    </a:schemeClr>
                  </a:solidFill>
                </a:ln>
                <a:gradFill flip="none" rotWithShape="1">
                  <a:gsLst>
                    <a:gs pos="0">
                      <a:srgbClr val="FF0000"/>
                    </a:gs>
                    <a:gs pos="40000">
                      <a:srgbClr val="FFFF00"/>
                    </a:gs>
                    <a:gs pos="69000">
                      <a:srgbClr val="0000CC"/>
                    </a:gs>
                    <a:gs pos="100000">
                      <a:srgbClr val="33CC33"/>
                    </a:gs>
                  </a:gsLst>
                  <a:lin ang="0" scaled="1"/>
                  <a:tileRect/>
                </a:gradFill>
                <a:effectLst>
                  <a:glow rad="228600">
                    <a:srgbClr val="FFFFFF"/>
                  </a:glow>
                  <a:outerShdw blurRad="38100" dist="88900" dir="2700000" algn="tl">
                    <a:schemeClr val="tx1"/>
                  </a:outerShdw>
                </a:effectLst>
              </a:rPr>
              <a:t>On What Do We Have to Agree  </a:t>
            </a:r>
            <a:br>
              <a:rPr lang="en-US" sz="6600" b="1" dirty="0" smtClean="0">
                <a:ln>
                  <a:solidFill>
                    <a:schemeClr val="tx1">
                      <a:lumMod val="95000"/>
                      <a:lumOff val="5000"/>
                    </a:schemeClr>
                  </a:solidFill>
                </a:ln>
                <a:gradFill flip="none" rotWithShape="1">
                  <a:gsLst>
                    <a:gs pos="0">
                      <a:srgbClr val="FF0000"/>
                    </a:gs>
                    <a:gs pos="40000">
                      <a:srgbClr val="FFFF00"/>
                    </a:gs>
                    <a:gs pos="69000">
                      <a:srgbClr val="0000CC"/>
                    </a:gs>
                    <a:gs pos="100000">
                      <a:srgbClr val="33CC33"/>
                    </a:gs>
                  </a:gsLst>
                  <a:lin ang="0" scaled="1"/>
                  <a:tileRect/>
                </a:gradFill>
                <a:effectLst>
                  <a:glow rad="228600">
                    <a:srgbClr val="FFFFFF"/>
                  </a:glow>
                  <a:outerShdw blurRad="38100" dist="88900" dir="2700000" algn="tl">
                    <a:schemeClr val="tx1"/>
                  </a:outerShdw>
                </a:effectLst>
              </a:rPr>
            </a:br>
            <a:r>
              <a:rPr lang="en-US" sz="6600" b="1" dirty="0" smtClean="0">
                <a:ln>
                  <a:solidFill>
                    <a:schemeClr val="tx1">
                      <a:lumMod val="95000"/>
                      <a:lumOff val="5000"/>
                    </a:schemeClr>
                  </a:solidFill>
                </a:ln>
                <a:gradFill flip="none" rotWithShape="1">
                  <a:gsLst>
                    <a:gs pos="0">
                      <a:srgbClr val="FF0000"/>
                    </a:gs>
                    <a:gs pos="40000">
                      <a:srgbClr val="FFFF00"/>
                    </a:gs>
                    <a:gs pos="69000">
                      <a:srgbClr val="0000CC"/>
                    </a:gs>
                    <a:gs pos="100000">
                      <a:srgbClr val="33CC33"/>
                    </a:gs>
                  </a:gsLst>
                  <a:lin ang="0" scaled="1"/>
                  <a:tileRect/>
                </a:gradFill>
                <a:effectLst>
                  <a:glow rad="228600">
                    <a:srgbClr val="FFFFFF"/>
                  </a:glow>
                  <a:outerShdw blurRad="38100" dist="88900" dir="2700000" algn="tl">
                    <a:schemeClr val="tx1"/>
                  </a:outerShdw>
                </a:effectLst>
              </a:rPr>
              <a:t>to be in Fellowship ?</a:t>
            </a:r>
          </a:p>
        </p:txBody>
      </p:sp>
      <p:sp>
        <p:nvSpPr>
          <p:cNvPr id="4" name="TextBox 3"/>
          <p:cNvSpPr txBox="1"/>
          <p:nvPr/>
        </p:nvSpPr>
        <p:spPr>
          <a:xfrm>
            <a:off x="426720" y="2325663"/>
            <a:ext cx="8081695" cy="1200329"/>
          </a:xfrm>
          <a:prstGeom prst="rect">
            <a:avLst/>
          </a:prstGeom>
          <a:noFill/>
        </p:spPr>
        <p:txBody>
          <a:bodyPr wrap="square" rtlCol="0">
            <a:spAutoFit/>
          </a:bodyPr>
          <a:lstStyle/>
          <a:p>
            <a:pPr algn="ctr"/>
            <a:r>
              <a:rPr lang="en-US" sz="3600" b="1" i="1" dirty="0" smtClean="0">
                <a:solidFill>
                  <a:srgbClr val="C00000"/>
                </a:solidFill>
                <a:effectLst>
                  <a:glow rad="228600">
                    <a:srgbClr val="FFFFFF"/>
                  </a:glow>
                  <a:outerShdw blurRad="38100" dist="38100" dir="2700000" algn="tl">
                    <a:srgbClr val="000000">
                      <a:alpha val="43137"/>
                    </a:srgbClr>
                  </a:outerShdw>
                </a:effectLst>
              </a:rPr>
              <a:t>3. </a:t>
            </a:r>
            <a:r>
              <a:rPr lang="en-US" sz="3600" b="1" i="1" u="sng" dirty="0" smtClean="0">
                <a:solidFill>
                  <a:srgbClr val="C00000"/>
                </a:solidFill>
                <a:effectLst>
                  <a:glow rad="228600">
                    <a:srgbClr val="FFFFFF"/>
                  </a:glow>
                  <a:outerShdw blurRad="38100" dist="38100" dir="2700000" algn="tl">
                    <a:srgbClr val="000000">
                      <a:alpha val="43137"/>
                    </a:srgbClr>
                  </a:outerShdw>
                </a:effectLst>
              </a:rPr>
              <a:t>NOT</a:t>
            </a:r>
            <a:r>
              <a:rPr lang="en-US" sz="3600" b="1" dirty="0" smtClean="0">
                <a:effectLst>
                  <a:glow rad="228600">
                    <a:srgbClr val="FFFFFF"/>
                  </a:glow>
                  <a:outerShdw blurRad="38100" dist="38100" dir="2700000" algn="tl">
                    <a:srgbClr val="000000">
                      <a:alpha val="43137"/>
                    </a:srgbClr>
                  </a:outerShdw>
                </a:effectLst>
              </a:rPr>
              <a:t>  in doctrinal matters that </a:t>
            </a:r>
            <a:r>
              <a:rPr lang="en-US" sz="3600" b="1" i="1" dirty="0" smtClean="0">
                <a:solidFill>
                  <a:srgbClr val="C00000"/>
                </a:solidFill>
                <a:effectLst>
                  <a:glow rad="228600">
                    <a:srgbClr val="FFFFFF"/>
                  </a:glow>
                  <a:outerShdw blurRad="38100" dist="38100" dir="2700000" algn="tl">
                    <a:srgbClr val="000000">
                      <a:alpha val="43137"/>
                    </a:srgbClr>
                  </a:outerShdw>
                </a:effectLst>
              </a:rPr>
              <a:t>COULD</a:t>
            </a:r>
            <a:r>
              <a:rPr lang="en-US" sz="3600" b="1" dirty="0" smtClean="0">
                <a:effectLst>
                  <a:glow rad="228600">
                    <a:srgbClr val="FFFFFF"/>
                  </a:glow>
                  <a:outerShdw blurRad="38100" dist="38100" dir="2700000" algn="tl">
                    <a:srgbClr val="000000">
                      <a:alpha val="43137"/>
                    </a:srgbClr>
                  </a:outerShdw>
                </a:effectLst>
              </a:rPr>
              <a:t> affect</a:t>
            </a:r>
            <a:r>
              <a:rPr lang="en-US" sz="3600" b="1" dirty="0" smtClean="0">
                <a:solidFill>
                  <a:srgbClr val="000000"/>
                </a:solidFill>
                <a:effectLst>
                  <a:glow rad="228600">
                    <a:srgbClr val="FFFFFF"/>
                  </a:glow>
                  <a:outerShdw blurRad="38100" dist="38100" dir="2700000" algn="tl">
                    <a:srgbClr val="000000">
                      <a:alpha val="43137"/>
                    </a:srgbClr>
                  </a:outerShdw>
                </a:effectLst>
              </a:rPr>
              <a:t> collective action, </a:t>
            </a:r>
            <a:r>
              <a:rPr lang="en-US" sz="3600" b="1" u="sng" dirty="0" smtClean="0">
                <a:solidFill>
                  <a:srgbClr val="0000CC"/>
                </a:solidFill>
                <a:effectLst>
                  <a:glow rad="228600">
                    <a:srgbClr val="FFFFFF"/>
                  </a:glow>
                  <a:outerShdw blurRad="38100" dist="38100" dir="2700000" algn="tl">
                    <a:srgbClr val="000000">
                      <a:alpha val="43137"/>
                    </a:srgbClr>
                  </a:outerShdw>
                </a:effectLst>
              </a:rPr>
              <a:t>but Don’t</a:t>
            </a:r>
            <a:r>
              <a:rPr lang="en-US" sz="3600" b="1" dirty="0" smtClean="0">
                <a:solidFill>
                  <a:srgbClr val="0000CC"/>
                </a:solidFill>
                <a:effectLst>
                  <a:glow rad="228600">
                    <a:srgbClr val="FFFFFF"/>
                  </a:glow>
                  <a:outerShdw blurRad="38100" dist="38100" dir="2700000" algn="tl">
                    <a:srgbClr val="000000">
                      <a:alpha val="43137"/>
                    </a:srgbClr>
                  </a:outerShdw>
                </a:effectLst>
              </a:rPr>
              <a:t>.</a:t>
            </a:r>
            <a:endParaRPr lang="en-US" sz="3600" b="1" dirty="0">
              <a:solidFill>
                <a:srgbClr val="0000CC"/>
              </a:solidFill>
              <a:effectLst>
                <a:glow rad="228600">
                  <a:srgbClr val="FFFFFF"/>
                </a:glow>
                <a:outerShdw blurRad="38100" dist="38100" dir="2700000" algn="tl">
                  <a:srgbClr val="000000">
                    <a:alpha val="43137"/>
                  </a:srgbClr>
                </a:outerShdw>
              </a:effectLst>
            </a:endParaRPr>
          </a:p>
        </p:txBody>
      </p:sp>
      <p:cxnSp>
        <p:nvCxnSpPr>
          <p:cNvPr id="5" name="Straight Connector 4"/>
          <p:cNvCxnSpPr/>
          <p:nvPr/>
        </p:nvCxnSpPr>
        <p:spPr>
          <a:xfrm>
            <a:off x="441960" y="2286000"/>
            <a:ext cx="8081695" cy="0"/>
          </a:xfrm>
          <a:prstGeom prst="line">
            <a:avLst/>
          </a:prstGeom>
          <a:ln w="76200">
            <a:solidFill>
              <a:srgbClr val="0000CC"/>
            </a:solidFill>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152400" y="3748534"/>
            <a:ext cx="8763000" cy="560474"/>
          </a:xfrm>
          <a:prstGeom prst="rect">
            <a:avLst/>
          </a:prstGeom>
        </p:spPr>
        <p:txBody>
          <a:bodyPr wrap="square">
            <a:spAutoFit/>
          </a:bodyPr>
          <a:lstStyle/>
          <a:p>
            <a:pPr algn="ctr">
              <a:lnSpc>
                <a:spcPts val="3600"/>
              </a:lnSpc>
            </a:pPr>
            <a:r>
              <a:rPr lang="en-US" sz="3600" b="1" dirty="0" err="1" smtClean="0">
                <a:solidFill>
                  <a:srgbClr val="000000"/>
                </a:solidFill>
                <a:effectLst>
                  <a:glow rad="228600">
                    <a:srgbClr val="FFFFFF"/>
                  </a:glow>
                  <a:outerShdw blurRad="38100" dist="38100" dir="2700000" algn="tl">
                    <a:srgbClr val="000000">
                      <a:alpha val="43137"/>
                    </a:srgbClr>
                  </a:outerShdw>
                </a:effectLst>
              </a:rPr>
              <a:t>Eg</a:t>
            </a:r>
            <a:r>
              <a:rPr lang="en-US" sz="3600" b="1" dirty="0" smtClean="0">
                <a:solidFill>
                  <a:srgbClr val="000000"/>
                </a:solidFill>
                <a:effectLst>
                  <a:glow rad="228600">
                    <a:srgbClr val="FFFFFF"/>
                  </a:glow>
                  <a:outerShdw blurRad="38100" dist="38100" dir="2700000" algn="tl">
                    <a:srgbClr val="000000">
                      <a:alpha val="43137"/>
                    </a:srgbClr>
                  </a:outerShdw>
                </a:effectLst>
              </a:rPr>
              <a:t>. </a:t>
            </a:r>
            <a:r>
              <a:rPr lang="en-US" sz="3600" b="1" dirty="0" smtClean="0">
                <a:solidFill>
                  <a:srgbClr val="0000CC"/>
                </a:solidFill>
                <a:effectLst>
                  <a:glow rad="228600">
                    <a:srgbClr val="FFFFFF"/>
                  </a:glow>
                  <a:outerShdw blurRad="38100" dist="38100" dir="2700000" algn="tl">
                    <a:srgbClr val="000000">
                      <a:alpha val="43137"/>
                    </a:srgbClr>
                  </a:outerShdw>
                </a:effectLst>
              </a:rPr>
              <a:t>instrumental music </a:t>
            </a:r>
            <a:r>
              <a:rPr lang="en-US" sz="3600" b="1" dirty="0" smtClean="0">
                <a:solidFill>
                  <a:srgbClr val="000000"/>
                </a:solidFill>
                <a:effectLst>
                  <a:glow rad="228600">
                    <a:srgbClr val="FFFFFF"/>
                  </a:glow>
                  <a:outerShdw blurRad="38100" dist="38100" dir="2700000" algn="tl">
                    <a:srgbClr val="000000">
                      <a:alpha val="43137"/>
                    </a:srgbClr>
                  </a:outerShdw>
                </a:effectLst>
              </a:rPr>
              <a:t>or</a:t>
            </a:r>
            <a:r>
              <a:rPr lang="en-US" sz="3600" b="1" dirty="0" smtClean="0">
                <a:solidFill>
                  <a:srgbClr val="0000CC"/>
                </a:solidFill>
                <a:effectLst>
                  <a:glow rad="228600">
                    <a:srgbClr val="FFFFFF"/>
                  </a:glow>
                  <a:outerShdw blurRad="38100" dist="38100" dir="2700000" algn="tl">
                    <a:srgbClr val="000000">
                      <a:alpha val="43137"/>
                    </a:srgbClr>
                  </a:outerShdw>
                </a:effectLst>
              </a:rPr>
              <a:t> recreation in </a:t>
            </a:r>
            <a:r>
              <a:rPr lang="en-US" sz="3600" b="1" dirty="0" err="1" smtClean="0">
                <a:solidFill>
                  <a:srgbClr val="0000CC"/>
                </a:solidFill>
                <a:effectLst>
                  <a:glow rad="228600">
                    <a:srgbClr val="FFFFFF"/>
                  </a:glow>
                  <a:outerShdw blurRad="38100" dist="38100" dir="2700000" algn="tl">
                    <a:srgbClr val="000000">
                      <a:alpha val="43137"/>
                    </a:srgbClr>
                  </a:outerShdw>
                </a:effectLst>
              </a:rPr>
              <a:t>bldg</a:t>
            </a:r>
            <a:r>
              <a:rPr lang="en-US" sz="3600" b="1" dirty="0" smtClean="0">
                <a:solidFill>
                  <a:srgbClr val="0000CC"/>
                </a:solidFill>
                <a:effectLst>
                  <a:glow rad="228600">
                    <a:srgbClr val="FFFFFF"/>
                  </a:glow>
                  <a:outerShdw blurRad="38100" dist="38100" dir="2700000" algn="tl">
                    <a:srgbClr val="000000">
                      <a:alpha val="43137"/>
                    </a:srgbClr>
                  </a:outerShdw>
                </a:effectLst>
              </a:rPr>
              <a:t> </a:t>
            </a:r>
            <a:endParaRPr lang="en-US" sz="3600" b="1" dirty="0">
              <a:solidFill>
                <a:srgbClr val="0000CC"/>
              </a:solidFill>
              <a:effectLst>
                <a:glow rad="228600">
                  <a:srgbClr val="FFFFFF"/>
                </a:glow>
                <a:outerShdw blurRad="38100" dist="38100" dir="2700000" algn="tl">
                  <a:srgbClr val="000000">
                    <a:alpha val="43137"/>
                  </a:srgbClr>
                </a:outerShdw>
              </a:effectLst>
            </a:endParaRPr>
          </a:p>
        </p:txBody>
      </p:sp>
      <p:sp>
        <p:nvSpPr>
          <p:cNvPr id="8" name="Rectangle 7"/>
          <p:cNvSpPr/>
          <p:nvPr/>
        </p:nvSpPr>
        <p:spPr>
          <a:xfrm>
            <a:off x="198120" y="4536947"/>
            <a:ext cx="8911590" cy="1477328"/>
          </a:xfrm>
          <a:prstGeom prst="rect">
            <a:avLst/>
          </a:prstGeom>
        </p:spPr>
        <p:txBody>
          <a:bodyPr wrap="square">
            <a:spAutoFit/>
          </a:bodyPr>
          <a:lstStyle/>
          <a:p>
            <a:pPr>
              <a:lnSpc>
                <a:spcPts val="3600"/>
              </a:lnSpc>
            </a:pPr>
            <a:r>
              <a:rPr lang="en-US" sz="3600" b="1" dirty="0" smtClean="0">
                <a:solidFill>
                  <a:srgbClr val="000000"/>
                </a:solidFill>
                <a:effectLst>
                  <a:glow rad="228600">
                    <a:srgbClr val="FFFFFF"/>
                  </a:glow>
                  <a:outerShdw blurRad="38100" dist="38100" dir="2700000" algn="tl">
                    <a:srgbClr val="000000">
                      <a:alpha val="43137"/>
                    </a:srgbClr>
                  </a:outerShdw>
                </a:effectLst>
              </a:rPr>
              <a:t>A persuasion that is </a:t>
            </a:r>
            <a:r>
              <a:rPr lang="en-US" sz="3600" b="1" i="1" dirty="0" smtClean="0">
                <a:solidFill>
                  <a:srgbClr val="C00000"/>
                </a:solidFill>
                <a:effectLst>
                  <a:glow rad="228600">
                    <a:srgbClr val="FFFFFF"/>
                  </a:glow>
                  <a:outerShdw blurRad="38100" dist="38100" dir="2700000" algn="tl">
                    <a:srgbClr val="000000">
                      <a:alpha val="43137"/>
                    </a:srgbClr>
                  </a:outerShdw>
                </a:effectLst>
              </a:rPr>
              <a:t>not taught       </a:t>
            </a:r>
            <a:r>
              <a:rPr lang="en-US" sz="3600" b="1" dirty="0" smtClean="0">
                <a:solidFill>
                  <a:srgbClr val="000000"/>
                </a:solidFill>
                <a:effectLst>
                  <a:glow rad="228600">
                    <a:srgbClr val="FFFFFF"/>
                  </a:glow>
                  <a:outerShdw blurRad="38100" dist="38100" dir="2700000" algn="tl">
                    <a:srgbClr val="000000">
                      <a:alpha val="43137"/>
                    </a:srgbClr>
                  </a:outerShdw>
                </a:effectLst>
              </a:rPr>
              <a:t>James 3:1</a:t>
            </a:r>
          </a:p>
          <a:p>
            <a:pPr>
              <a:lnSpc>
                <a:spcPts val="3600"/>
              </a:lnSpc>
            </a:pPr>
            <a:r>
              <a:rPr lang="en-US" sz="3600" b="1" dirty="0" smtClean="0">
                <a:solidFill>
                  <a:srgbClr val="000000"/>
                </a:solidFill>
                <a:effectLst>
                  <a:glow rad="228600">
                    <a:srgbClr val="FFFFFF"/>
                  </a:glow>
                  <a:outerShdw blurRad="38100" dist="38100" dir="2700000" algn="tl">
                    <a:srgbClr val="000000">
                      <a:alpha val="43137"/>
                    </a:srgbClr>
                  </a:outerShdw>
                </a:effectLst>
              </a:rPr>
              <a:t>One sees it as just </a:t>
            </a:r>
            <a:r>
              <a:rPr lang="en-US" sz="3600" b="1" i="1" dirty="0">
                <a:solidFill>
                  <a:srgbClr val="C00000"/>
                </a:solidFill>
                <a:effectLst>
                  <a:glow rad="228600">
                    <a:srgbClr val="FFFFFF"/>
                  </a:glow>
                  <a:outerShdw blurRad="38100" dist="38100" dir="2700000" algn="tl">
                    <a:srgbClr val="000000">
                      <a:alpha val="43137"/>
                    </a:srgbClr>
                  </a:outerShdw>
                </a:effectLst>
              </a:rPr>
              <a:t>expedient</a:t>
            </a:r>
            <a:r>
              <a:rPr lang="en-US" sz="3600" b="1" dirty="0" smtClean="0">
                <a:solidFill>
                  <a:srgbClr val="000000"/>
                </a:solidFill>
                <a:effectLst>
                  <a:glow rad="228600">
                    <a:srgbClr val="FFFFFF"/>
                  </a:glow>
                  <a:outerShdw blurRad="38100" dist="38100" dir="2700000" algn="tl">
                    <a:srgbClr val="000000">
                      <a:alpha val="43137"/>
                    </a:srgbClr>
                  </a:outerShdw>
                </a:effectLst>
              </a:rPr>
              <a:t>   1 Cor 10:24, 32</a:t>
            </a:r>
          </a:p>
          <a:p>
            <a:pPr>
              <a:lnSpc>
                <a:spcPts val="3600"/>
              </a:lnSpc>
            </a:pPr>
            <a:r>
              <a:rPr lang="en-US" sz="3600" b="1" dirty="0" smtClean="0">
                <a:solidFill>
                  <a:srgbClr val="000000"/>
                </a:solidFill>
                <a:effectLst>
                  <a:glow rad="228600">
                    <a:srgbClr val="FFFFFF"/>
                  </a:glow>
                  <a:outerShdw blurRad="38100" dist="38100" dir="2700000" algn="tl">
                    <a:srgbClr val="000000">
                      <a:alpha val="43137"/>
                    </a:srgbClr>
                  </a:outerShdw>
                </a:effectLst>
              </a:rPr>
              <a:t>Or one may have a little </a:t>
            </a:r>
            <a:r>
              <a:rPr lang="en-US" sz="3600" b="1" i="1" dirty="0">
                <a:solidFill>
                  <a:srgbClr val="C00000"/>
                </a:solidFill>
                <a:effectLst>
                  <a:glow rad="228600">
                    <a:srgbClr val="FFFFFF"/>
                  </a:glow>
                  <a:outerShdw blurRad="38100" dist="38100" dir="2700000" algn="tl">
                    <a:srgbClr val="000000">
                      <a:alpha val="43137"/>
                    </a:srgbClr>
                  </a:outerShdw>
                </a:effectLst>
              </a:rPr>
              <a:t>doubt</a:t>
            </a:r>
            <a:r>
              <a:rPr lang="en-US" sz="3600" b="1" dirty="0" smtClean="0">
                <a:solidFill>
                  <a:srgbClr val="000000"/>
                </a:solidFill>
                <a:effectLst>
                  <a:glow rad="228600">
                    <a:srgbClr val="FFFFFF"/>
                  </a:glow>
                  <a:outerShdw blurRad="38100" dist="38100" dir="2700000" algn="tl">
                    <a:srgbClr val="000000">
                      <a:alpha val="43137"/>
                    </a:srgbClr>
                  </a:outerShdw>
                </a:effectLst>
              </a:rPr>
              <a:t>       Ps 131:1</a:t>
            </a:r>
            <a:endParaRPr lang="en-US" sz="3600" b="1" dirty="0">
              <a:solidFill>
                <a:srgbClr val="0000CC"/>
              </a:solidFill>
              <a:effectLst>
                <a:glow rad="228600">
                  <a:srgbClr val="FFFFFF"/>
                </a:glow>
                <a:outerShdw blurRad="38100" dist="38100" dir="2700000" algn="tl">
                  <a:srgbClr val="000000">
                    <a:alpha val="43137"/>
                  </a:srgbClr>
                </a:outerShdw>
              </a:effectLst>
            </a:endParaRPr>
          </a:p>
        </p:txBody>
      </p:sp>
      <p:sp>
        <p:nvSpPr>
          <p:cNvPr id="9" name="Rectangle 8"/>
          <p:cNvSpPr/>
          <p:nvPr/>
        </p:nvSpPr>
        <p:spPr>
          <a:xfrm>
            <a:off x="45720" y="6156454"/>
            <a:ext cx="8869680" cy="560474"/>
          </a:xfrm>
          <a:prstGeom prst="rect">
            <a:avLst/>
          </a:prstGeom>
        </p:spPr>
        <p:txBody>
          <a:bodyPr wrap="square">
            <a:spAutoFit/>
          </a:bodyPr>
          <a:lstStyle/>
          <a:p>
            <a:pPr>
              <a:lnSpc>
                <a:spcPts val="3600"/>
              </a:lnSpc>
            </a:pPr>
            <a:r>
              <a:rPr lang="en-US" sz="3600" b="1" dirty="0">
                <a:solidFill>
                  <a:srgbClr val="000000"/>
                </a:solidFill>
                <a:effectLst>
                  <a:glow rad="228600">
                    <a:srgbClr val="FFFFFF"/>
                  </a:glow>
                  <a:outerShdw blurRad="38100" dist="38100" dir="2700000" algn="tl">
                    <a:srgbClr val="000000">
                      <a:alpha val="43137"/>
                    </a:srgbClr>
                  </a:outerShdw>
                </a:effectLst>
              </a:rPr>
              <a:t>D</a:t>
            </a:r>
            <a:r>
              <a:rPr lang="en-US" sz="3600" b="1" dirty="0" smtClean="0">
                <a:solidFill>
                  <a:srgbClr val="000000"/>
                </a:solidFill>
                <a:effectLst>
                  <a:glow rad="228600">
                    <a:srgbClr val="FFFFFF"/>
                  </a:glow>
                  <a:outerShdw blurRad="38100" dist="38100" dir="2700000" algn="tl">
                    <a:srgbClr val="000000">
                      <a:alpha val="43137"/>
                    </a:srgbClr>
                  </a:outerShdw>
                </a:effectLst>
              </a:rPr>
              <a:t>iligent to preserve the </a:t>
            </a:r>
            <a:r>
              <a:rPr lang="en-US" sz="3600" b="1" i="1" dirty="0" smtClean="0">
                <a:solidFill>
                  <a:srgbClr val="C00000"/>
                </a:solidFill>
                <a:effectLst>
                  <a:glow rad="228600">
                    <a:srgbClr val="FFFFFF"/>
                  </a:glow>
                  <a:outerShdw blurRad="38100" dist="38100" dir="2700000" algn="tl">
                    <a:srgbClr val="000000">
                      <a:alpha val="43137"/>
                    </a:srgbClr>
                  </a:outerShdw>
                </a:effectLst>
              </a:rPr>
              <a:t>unity</a:t>
            </a:r>
            <a:r>
              <a:rPr lang="en-US" sz="3600" b="1" dirty="0" smtClean="0">
                <a:solidFill>
                  <a:srgbClr val="000000"/>
                </a:solidFill>
                <a:effectLst>
                  <a:glow rad="228600">
                    <a:srgbClr val="FFFFFF"/>
                  </a:glow>
                  <a:outerShdw blurRad="38100" dist="38100" dir="2700000" algn="tl">
                    <a:srgbClr val="000000">
                      <a:alpha val="43137"/>
                    </a:srgbClr>
                  </a:outerShdw>
                </a:effectLst>
              </a:rPr>
              <a:t> of Spirit Eph 4:3</a:t>
            </a:r>
            <a:endParaRPr lang="en-US" sz="3600" b="1" dirty="0">
              <a:solidFill>
                <a:srgbClr val="0000CC"/>
              </a:solidFill>
              <a:effectLst>
                <a:glow rad="228600">
                  <a:srgbClr val="FFFFFF"/>
                </a:glow>
                <a:outerShdw blurRad="38100" dist="38100" dir="2700000" algn="tl">
                  <a:srgbClr val="000000">
                    <a:alpha val="43137"/>
                  </a:srgbClr>
                </a:outerShdw>
              </a:effectLst>
            </a:endParaRPr>
          </a:p>
        </p:txBody>
      </p:sp>
    </p:spTree>
    <p:extLst>
      <p:ext uri="{BB962C8B-B14F-4D97-AF65-F5344CB8AC3E}">
        <p14:creationId xmlns:p14="http://schemas.microsoft.com/office/powerpoint/2010/main" val="411216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trips(down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par>
                          <p:cTn id="13" fill="hold">
                            <p:stCondLst>
                              <p:cond delay="500"/>
                            </p:stCondLst>
                            <p:childTnLst>
                              <p:par>
                                <p:cTn id="14" presetID="22" presetClass="entr" presetSubtype="1" fill="hold" nodeType="afterEffect">
                                  <p:stCondLst>
                                    <p:cond delay="0"/>
                                  </p:stCondLst>
                                  <p:childTnLst>
                                    <p:set>
                                      <p:cBhvr>
                                        <p:cTn id="15" dur="1" fill="hold">
                                          <p:stCondLst>
                                            <p:cond delay="0"/>
                                          </p:stCondLst>
                                        </p:cTn>
                                        <p:tgtEl>
                                          <p:spTgt spid="7">
                                            <p:txEl>
                                              <p:pRg st="0" end="0"/>
                                            </p:txEl>
                                          </p:spTgt>
                                        </p:tgtEl>
                                        <p:attrNameLst>
                                          <p:attrName>style.visibility</p:attrName>
                                        </p:attrNameLst>
                                      </p:cBhvr>
                                      <p:to>
                                        <p:strVal val="visible"/>
                                      </p:to>
                                    </p:set>
                                    <p:animEffect transition="in" filter="wipe(up)">
                                      <p:cBhvr>
                                        <p:cTn id="16" dur="500"/>
                                        <p:tgtEl>
                                          <p:spTgt spid="7">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nodeType="clickEffect">
                                  <p:stCondLst>
                                    <p:cond delay="0"/>
                                  </p:stCondLst>
                                  <p:childTnLst>
                                    <p:set>
                                      <p:cBhvr>
                                        <p:cTn id="20" dur="1" fill="hold">
                                          <p:stCondLst>
                                            <p:cond delay="0"/>
                                          </p:stCondLst>
                                        </p:cTn>
                                        <p:tgtEl>
                                          <p:spTgt spid="8">
                                            <p:txEl>
                                              <p:pRg st="0" end="0"/>
                                            </p:txEl>
                                          </p:spTgt>
                                        </p:tgtEl>
                                        <p:attrNameLst>
                                          <p:attrName>style.visibility</p:attrName>
                                        </p:attrNameLst>
                                      </p:cBhvr>
                                      <p:to>
                                        <p:strVal val="visible"/>
                                      </p:to>
                                    </p:set>
                                    <p:animEffect transition="in" filter="wipe(up)">
                                      <p:cBhvr>
                                        <p:cTn id="21" dur="500"/>
                                        <p:tgtEl>
                                          <p:spTgt spid="8">
                                            <p:txEl>
                                              <p:pRg st="0" end="0"/>
                                            </p:txEl>
                                          </p:spTgt>
                                        </p:tgtEl>
                                      </p:cBhvr>
                                    </p:animEffect>
                                  </p:childTnLst>
                                </p:cTn>
                              </p:par>
                              <p:par>
                                <p:cTn id="22" presetID="9" presetClass="emph" presetSubtype="0" grpId="0" nodeType="withEffect">
                                  <p:stCondLst>
                                    <p:cond delay="0"/>
                                  </p:stCondLst>
                                  <p:childTnLst>
                                    <p:set>
                                      <p:cBhvr rctx="PPT">
                                        <p:cTn id="23" dur="indefinite"/>
                                        <p:tgtEl>
                                          <p:spTgt spid="7">
                                            <p:txEl>
                                              <p:pRg st="0" end="0"/>
                                            </p:txEl>
                                          </p:spTgt>
                                        </p:tgtEl>
                                        <p:attrNameLst>
                                          <p:attrName>style.opacity</p:attrName>
                                        </p:attrNameLst>
                                      </p:cBhvr>
                                      <p:to>
                                        <p:strVal val="0.5"/>
                                      </p:to>
                                    </p:set>
                                    <p:animEffect filter="image" prLst="opacity: 0.5">
                                      <p:cBhvr rctx="IE">
                                        <p:cTn id="24" dur="indefinite"/>
                                        <p:tgtEl>
                                          <p:spTgt spid="7">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1" fill="hold" nodeType="clickEffect">
                                  <p:stCondLst>
                                    <p:cond delay="0"/>
                                  </p:stCondLst>
                                  <p:childTnLst>
                                    <p:set>
                                      <p:cBhvr>
                                        <p:cTn id="28" dur="1" fill="hold">
                                          <p:stCondLst>
                                            <p:cond delay="0"/>
                                          </p:stCondLst>
                                        </p:cTn>
                                        <p:tgtEl>
                                          <p:spTgt spid="8">
                                            <p:txEl>
                                              <p:pRg st="1" end="1"/>
                                            </p:txEl>
                                          </p:spTgt>
                                        </p:tgtEl>
                                        <p:attrNameLst>
                                          <p:attrName>style.visibility</p:attrName>
                                        </p:attrNameLst>
                                      </p:cBhvr>
                                      <p:to>
                                        <p:strVal val="visible"/>
                                      </p:to>
                                    </p:set>
                                    <p:animEffect transition="in" filter="wipe(up)">
                                      <p:cBhvr>
                                        <p:cTn id="29" dur="500"/>
                                        <p:tgtEl>
                                          <p:spTgt spid="8">
                                            <p:txEl>
                                              <p:pRg st="1" end="1"/>
                                            </p:txEl>
                                          </p:spTgt>
                                        </p:tgtEl>
                                      </p:cBhvr>
                                    </p:animEffect>
                                  </p:childTnLst>
                                </p:cTn>
                              </p:par>
                              <p:par>
                                <p:cTn id="30" presetID="9" presetClass="emph" presetSubtype="0" nodeType="withEffect">
                                  <p:stCondLst>
                                    <p:cond delay="0"/>
                                  </p:stCondLst>
                                  <p:childTnLst>
                                    <p:set>
                                      <p:cBhvr rctx="PPT">
                                        <p:cTn id="31" dur="indefinite"/>
                                        <p:tgtEl>
                                          <p:spTgt spid="8">
                                            <p:txEl>
                                              <p:pRg st="0" end="0"/>
                                            </p:txEl>
                                          </p:spTgt>
                                        </p:tgtEl>
                                        <p:attrNameLst>
                                          <p:attrName>style.opacity</p:attrName>
                                        </p:attrNameLst>
                                      </p:cBhvr>
                                      <p:to>
                                        <p:strVal val="0.5"/>
                                      </p:to>
                                    </p:set>
                                    <p:animEffect filter="image" prLst="opacity: 0.5">
                                      <p:cBhvr rctx="IE">
                                        <p:cTn id="32" dur="indefinite"/>
                                        <p:tgtEl>
                                          <p:spTgt spid="8">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nodeType="clickEffect">
                                  <p:stCondLst>
                                    <p:cond delay="0"/>
                                  </p:stCondLst>
                                  <p:childTnLst>
                                    <p:set>
                                      <p:cBhvr>
                                        <p:cTn id="36" dur="1" fill="hold">
                                          <p:stCondLst>
                                            <p:cond delay="0"/>
                                          </p:stCondLst>
                                        </p:cTn>
                                        <p:tgtEl>
                                          <p:spTgt spid="8">
                                            <p:txEl>
                                              <p:pRg st="2" end="2"/>
                                            </p:txEl>
                                          </p:spTgt>
                                        </p:tgtEl>
                                        <p:attrNameLst>
                                          <p:attrName>style.visibility</p:attrName>
                                        </p:attrNameLst>
                                      </p:cBhvr>
                                      <p:to>
                                        <p:strVal val="visible"/>
                                      </p:to>
                                    </p:set>
                                    <p:animEffect transition="in" filter="wipe(up)">
                                      <p:cBhvr>
                                        <p:cTn id="37" dur="500"/>
                                        <p:tgtEl>
                                          <p:spTgt spid="8">
                                            <p:txEl>
                                              <p:pRg st="2" end="2"/>
                                            </p:txEl>
                                          </p:spTgt>
                                        </p:tgtEl>
                                      </p:cBhvr>
                                    </p:animEffect>
                                  </p:childTnLst>
                                </p:cTn>
                              </p:par>
                              <p:par>
                                <p:cTn id="38" presetID="9" presetClass="emph" presetSubtype="0" grpId="0" nodeType="withEffect">
                                  <p:stCondLst>
                                    <p:cond delay="0"/>
                                  </p:stCondLst>
                                  <p:childTnLst>
                                    <p:set>
                                      <p:cBhvr rctx="PPT">
                                        <p:cTn id="39" dur="indefinite"/>
                                        <p:tgtEl>
                                          <p:spTgt spid="8">
                                            <p:txEl>
                                              <p:pRg st="1" end="1"/>
                                            </p:txEl>
                                          </p:spTgt>
                                        </p:tgtEl>
                                        <p:attrNameLst>
                                          <p:attrName>style.opacity</p:attrName>
                                        </p:attrNameLst>
                                      </p:cBhvr>
                                      <p:to>
                                        <p:strVal val="0.5"/>
                                      </p:to>
                                    </p:set>
                                    <p:animEffect filter="image" prLst="opacity: 0.5">
                                      <p:cBhvr rctx="IE">
                                        <p:cTn id="40" dur="indefinite"/>
                                        <p:tgtEl>
                                          <p:spTgt spid="8">
                                            <p:txEl>
                                              <p:pRg st="1" end="1"/>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1" fill="hold" nodeType="clickEffect">
                                  <p:stCondLst>
                                    <p:cond delay="0"/>
                                  </p:stCondLst>
                                  <p:childTnLst>
                                    <p:set>
                                      <p:cBhvr>
                                        <p:cTn id="44" dur="1" fill="hold">
                                          <p:stCondLst>
                                            <p:cond delay="0"/>
                                          </p:stCondLst>
                                        </p:cTn>
                                        <p:tgtEl>
                                          <p:spTgt spid="9">
                                            <p:txEl>
                                              <p:pRg st="0" end="0"/>
                                            </p:txEl>
                                          </p:spTgt>
                                        </p:tgtEl>
                                        <p:attrNameLst>
                                          <p:attrName>style.visibility</p:attrName>
                                        </p:attrNameLst>
                                      </p:cBhvr>
                                      <p:to>
                                        <p:strVal val="visible"/>
                                      </p:to>
                                    </p:set>
                                    <p:animEffect transition="in" filter="wipe(up)">
                                      <p:cBhvr>
                                        <p:cTn id="45" dur="500"/>
                                        <p:tgtEl>
                                          <p:spTgt spid="9">
                                            <p:txEl>
                                              <p:pRg st="0" end="0"/>
                                            </p:txEl>
                                          </p:spTgt>
                                        </p:tgtEl>
                                      </p:cBhvr>
                                    </p:animEffect>
                                  </p:childTnLst>
                                </p:cTn>
                              </p:par>
                              <p:par>
                                <p:cTn id="46" presetID="9" presetClass="emph" presetSubtype="0" grpId="0" nodeType="withEffect">
                                  <p:stCondLst>
                                    <p:cond delay="0"/>
                                  </p:stCondLst>
                                  <p:childTnLst>
                                    <p:set>
                                      <p:cBhvr rctx="PPT">
                                        <p:cTn id="47" dur="indefinite"/>
                                        <p:tgtEl>
                                          <p:spTgt spid="8">
                                            <p:txEl>
                                              <p:pRg st="2" end="2"/>
                                            </p:txEl>
                                          </p:spTgt>
                                        </p:tgtEl>
                                        <p:attrNameLst>
                                          <p:attrName>style.opacity</p:attrName>
                                        </p:attrNameLst>
                                      </p:cBhvr>
                                      <p:to>
                                        <p:strVal val="0.5"/>
                                      </p:to>
                                    </p:set>
                                    <p:animEffect filter="image" prLst="opacity: 0.5">
                                      <p:cBhvr rctx="IE">
                                        <p:cTn id="48" dur="indefinite"/>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build="allAtOnce"/>
      <p:bldP spid="8" grpId="0" uiExpand="1" build="allAtOnce"/>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5A3760D-4847-430F-84B5-E0151C838CE8}" type="slidenum">
              <a:rPr lang="en-US" smtClean="0"/>
              <a:t>6</a:t>
            </a:fld>
            <a:endParaRPr lang="en-US"/>
          </a:p>
        </p:txBody>
      </p:sp>
      <p:sp>
        <p:nvSpPr>
          <p:cNvPr id="3" name="TextBox 2"/>
          <p:cNvSpPr txBox="1"/>
          <p:nvPr/>
        </p:nvSpPr>
        <p:spPr>
          <a:xfrm>
            <a:off x="441960" y="251668"/>
            <a:ext cx="8183880" cy="1708623"/>
          </a:xfrm>
          <a:prstGeom prst="rect">
            <a:avLst/>
          </a:prstGeom>
          <a:noFill/>
        </p:spPr>
        <p:txBody>
          <a:bodyPr wrap="none" rtlCol="0">
            <a:prstTxWarp prst="textPlain">
              <a:avLst/>
            </a:prstTxWarp>
            <a:spAutoFit/>
          </a:bodyPr>
          <a:lstStyle/>
          <a:p>
            <a:pPr algn="ctr"/>
            <a:r>
              <a:rPr lang="en-US" sz="6600" b="1" dirty="0" smtClean="0">
                <a:ln>
                  <a:solidFill>
                    <a:schemeClr val="tx1">
                      <a:lumMod val="95000"/>
                      <a:lumOff val="5000"/>
                    </a:schemeClr>
                  </a:solidFill>
                </a:ln>
                <a:gradFill flip="none" rotWithShape="1">
                  <a:gsLst>
                    <a:gs pos="0">
                      <a:srgbClr val="FF0000"/>
                    </a:gs>
                    <a:gs pos="40000">
                      <a:srgbClr val="FFFF00"/>
                    </a:gs>
                    <a:gs pos="69000">
                      <a:srgbClr val="0000CC"/>
                    </a:gs>
                    <a:gs pos="100000">
                      <a:srgbClr val="33CC33"/>
                    </a:gs>
                  </a:gsLst>
                  <a:lin ang="0" scaled="1"/>
                  <a:tileRect/>
                </a:gradFill>
                <a:effectLst>
                  <a:glow rad="228600">
                    <a:srgbClr val="FFFFFF"/>
                  </a:glow>
                  <a:outerShdw blurRad="38100" dist="88900" dir="2700000" algn="tl">
                    <a:schemeClr val="tx1"/>
                  </a:outerShdw>
                </a:effectLst>
              </a:rPr>
              <a:t>On What Do We Have to Agree  </a:t>
            </a:r>
            <a:br>
              <a:rPr lang="en-US" sz="6600" b="1" dirty="0" smtClean="0">
                <a:ln>
                  <a:solidFill>
                    <a:schemeClr val="tx1">
                      <a:lumMod val="95000"/>
                      <a:lumOff val="5000"/>
                    </a:schemeClr>
                  </a:solidFill>
                </a:ln>
                <a:gradFill flip="none" rotWithShape="1">
                  <a:gsLst>
                    <a:gs pos="0">
                      <a:srgbClr val="FF0000"/>
                    </a:gs>
                    <a:gs pos="40000">
                      <a:srgbClr val="FFFF00"/>
                    </a:gs>
                    <a:gs pos="69000">
                      <a:srgbClr val="0000CC"/>
                    </a:gs>
                    <a:gs pos="100000">
                      <a:srgbClr val="33CC33"/>
                    </a:gs>
                  </a:gsLst>
                  <a:lin ang="0" scaled="1"/>
                  <a:tileRect/>
                </a:gradFill>
                <a:effectLst>
                  <a:glow rad="228600">
                    <a:srgbClr val="FFFFFF"/>
                  </a:glow>
                  <a:outerShdw blurRad="38100" dist="88900" dir="2700000" algn="tl">
                    <a:schemeClr val="tx1"/>
                  </a:outerShdw>
                </a:effectLst>
              </a:rPr>
            </a:br>
            <a:r>
              <a:rPr lang="en-US" sz="6600" b="1" dirty="0" smtClean="0">
                <a:ln>
                  <a:solidFill>
                    <a:schemeClr val="tx1">
                      <a:lumMod val="95000"/>
                      <a:lumOff val="5000"/>
                    </a:schemeClr>
                  </a:solidFill>
                </a:ln>
                <a:gradFill flip="none" rotWithShape="1">
                  <a:gsLst>
                    <a:gs pos="0">
                      <a:srgbClr val="FF0000"/>
                    </a:gs>
                    <a:gs pos="40000">
                      <a:srgbClr val="FFFF00"/>
                    </a:gs>
                    <a:gs pos="69000">
                      <a:srgbClr val="0000CC"/>
                    </a:gs>
                    <a:gs pos="100000">
                      <a:srgbClr val="33CC33"/>
                    </a:gs>
                  </a:gsLst>
                  <a:lin ang="0" scaled="1"/>
                  <a:tileRect/>
                </a:gradFill>
                <a:effectLst>
                  <a:glow rad="228600">
                    <a:srgbClr val="FFFFFF"/>
                  </a:glow>
                  <a:outerShdw blurRad="38100" dist="88900" dir="2700000" algn="tl">
                    <a:schemeClr val="tx1"/>
                  </a:outerShdw>
                </a:effectLst>
              </a:rPr>
              <a:t>to be in Fellowship ?</a:t>
            </a:r>
          </a:p>
        </p:txBody>
      </p:sp>
      <p:sp>
        <p:nvSpPr>
          <p:cNvPr id="4" name="TextBox 3"/>
          <p:cNvSpPr txBox="1"/>
          <p:nvPr/>
        </p:nvSpPr>
        <p:spPr>
          <a:xfrm>
            <a:off x="426720" y="2325663"/>
            <a:ext cx="8081695" cy="1067023"/>
          </a:xfrm>
          <a:prstGeom prst="rect">
            <a:avLst/>
          </a:prstGeom>
          <a:noFill/>
        </p:spPr>
        <p:txBody>
          <a:bodyPr wrap="square" rtlCol="0">
            <a:spAutoFit/>
          </a:bodyPr>
          <a:lstStyle/>
          <a:p>
            <a:pPr algn="ctr">
              <a:lnSpc>
                <a:spcPts val="3800"/>
              </a:lnSpc>
            </a:pPr>
            <a:r>
              <a:rPr lang="en-US" sz="3600" b="1" i="1" dirty="0" smtClean="0">
                <a:solidFill>
                  <a:srgbClr val="C00000"/>
                </a:solidFill>
                <a:effectLst>
                  <a:glow rad="228600">
                    <a:srgbClr val="FFFFFF"/>
                  </a:glow>
                  <a:outerShdw blurRad="38100" dist="38100" dir="2700000" algn="tl">
                    <a:srgbClr val="000000">
                      <a:alpha val="43137"/>
                    </a:srgbClr>
                  </a:outerShdw>
                </a:effectLst>
              </a:rPr>
              <a:t>4. </a:t>
            </a:r>
            <a:r>
              <a:rPr lang="en-US" sz="3600" b="1" i="1" u="sng" dirty="0" smtClean="0">
                <a:solidFill>
                  <a:srgbClr val="C00000"/>
                </a:solidFill>
                <a:effectLst>
                  <a:glow rad="228600">
                    <a:srgbClr val="FFFFFF"/>
                  </a:glow>
                  <a:outerShdw blurRad="38100" dist="38100" dir="2700000" algn="tl">
                    <a:srgbClr val="000000">
                      <a:alpha val="43137"/>
                    </a:srgbClr>
                  </a:outerShdw>
                </a:effectLst>
              </a:rPr>
              <a:t>BUT</a:t>
            </a:r>
            <a:r>
              <a:rPr lang="en-US" sz="3600" b="1" i="1" dirty="0" smtClean="0">
                <a:solidFill>
                  <a:srgbClr val="C00000"/>
                </a:solidFill>
                <a:effectLst>
                  <a:glow rad="228600">
                    <a:srgbClr val="FFFFFF"/>
                  </a:glow>
                  <a:outerShdw blurRad="38100" dist="38100" dir="2700000" algn="tl">
                    <a:srgbClr val="000000">
                      <a:alpha val="43137"/>
                    </a:srgbClr>
                  </a:outerShdw>
                </a:effectLst>
              </a:rPr>
              <a:t> </a:t>
            </a:r>
            <a:r>
              <a:rPr lang="en-US" sz="3600" b="1" dirty="0" smtClean="0">
                <a:effectLst>
                  <a:glow rad="228600">
                    <a:srgbClr val="FFFFFF"/>
                  </a:glow>
                  <a:outerShdw blurRad="38100" dist="38100" dir="2700000" algn="tl">
                    <a:srgbClr val="000000">
                      <a:alpha val="43137"/>
                    </a:srgbClr>
                  </a:outerShdw>
                </a:effectLst>
              </a:rPr>
              <a:t>in doctrinal matters both see as </a:t>
            </a:r>
            <a:r>
              <a:rPr lang="en-US" sz="3600" b="1" i="1" u="sng" dirty="0" smtClean="0">
                <a:solidFill>
                  <a:srgbClr val="C00000"/>
                </a:solidFill>
                <a:effectLst>
                  <a:glow rad="228600">
                    <a:srgbClr val="FFFFFF"/>
                  </a:glow>
                  <a:outerShdw blurRad="38100" dist="38100" dir="2700000" algn="tl">
                    <a:srgbClr val="000000">
                      <a:alpha val="43137"/>
                    </a:srgbClr>
                  </a:outerShdw>
                </a:effectLst>
              </a:rPr>
              <a:t>Essential</a:t>
            </a:r>
            <a:r>
              <a:rPr lang="en-US" sz="3600" b="1" i="1" dirty="0" smtClean="0">
                <a:solidFill>
                  <a:srgbClr val="C00000"/>
                </a:solidFill>
                <a:effectLst>
                  <a:glow rad="228600">
                    <a:srgbClr val="FFFFFF"/>
                  </a:glow>
                  <a:outerShdw blurRad="38100" dist="38100" dir="2700000" algn="tl">
                    <a:srgbClr val="000000">
                      <a:alpha val="43137"/>
                    </a:srgbClr>
                  </a:outerShdw>
                </a:effectLst>
              </a:rPr>
              <a:t> </a:t>
            </a:r>
            <a:r>
              <a:rPr lang="en-US" sz="3600" b="1" dirty="0" smtClean="0">
                <a:effectLst>
                  <a:glow rad="228600">
                    <a:srgbClr val="FFFFFF"/>
                  </a:glow>
                  <a:outerShdw blurRad="38100" dist="38100" dir="2700000" algn="tl">
                    <a:srgbClr val="000000">
                      <a:alpha val="43137"/>
                    </a:srgbClr>
                  </a:outerShdw>
                </a:effectLst>
              </a:rPr>
              <a:t>and</a:t>
            </a:r>
            <a:r>
              <a:rPr lang="en-US" sz="3600" b="1" dirty="0" smtClean="0">
                <a:solidFill>
                  <a:srgbClr val="000000"/>
                </a:solidFill>
                <a:effectLst>
                  <a:glow rad="228600">
                    <a:srgbClr val="FFFFFF"/>
                  </a:glow>
                  <a:outerShdw blurRad="38100" dist="38100" dir="2700000" algn="tl">
                    <a:srgbClr val="000000">
                      <a:alpha val="43137"/>
                    </a:srgbClr>
                  </a:outerShdw>
                </a:effectLst>
              </a:rPr>
              <a:t> </a:t>
            </a:r>
            <a:r>
              <a:rPr lang="en-US" sz="3600" b="1" i="1" u="sng" dirty="0" smtClean="0">
                <a:solidFill>
                  <a:srgbClr val="0000CC"/>
                </a:solidFill>
                <a:effectLst>
                  <a:glow rad="228600">
                    <a:srgbClr val="FFFFFF"/>
                  </a:glow>
                  <a:outerShdw blurRad="38100" dist="38100" dir="2700000" algn="tl">
                    <a:srgbClr val="000000">
                      <a:alpha val="43137"/>
                    </a:srgbClr>
                  </a:outerShdw>
                </a:effectLst>
              </a:rPr>
              <a:t>Irreconcilable</a:t>
            </a:r>
            <a:r>
              <a:rPr lang="en-US" sz="3600" b="1" dirty="0" smtClean="0">
                <a:solidFill>
                  <a:srgbClr val="0000CC"/>
                </a:solidFill>
                <a:effectLst>
                  <a:glow rad="228600">
                    <a:srgbClr val="FFFFFF"/>
                  </a:glow>
                  <a:outerShdw blurRad="38100" dist="38100" dir="2700000" algn="tl">
                    <a:srgbClr val="000000">
                      <a:alpha val="43137"/>
                    </a:srgbClr>
                  </a:outerShdw>
                </a:effectLst>
              </a:rPr>
              <a:t>.</a:t>
            </a:r>
            <a:endParaRPr lang="en-US" sz="3600" b="1" dirty="0">
              <a:solidFill>
                <a:srgbClr val="0000CC"/>
              </a:solidFill>
              <a:effectLst>
                <a:glow rad="228600">
                  <a:srgbClr val="FFFFFF"/>
                </a:glow>
                <a:outerShdw blurRad="38100" dist="38100" dir="2700000" algn="tl">
                  <a:srgbClr val="000000">
                    <a:alpha val="43137"/>
                  </a:srgbClr>
                </a:outerShdw>
              </a:effectLst>
            </a:endParaRPr>
          </a:p>
        </p:txBody>
      </p:sp>
      <p:cxnSp>
        <p:nvCxnSpPr>
          <p:cNvPr id="5" name="Straight Connector 4"/>
          <p:cNvCxnSpPr/>
          <p:nvPr/>
        </p:nvCxnSpPr>
        <p:spPr>
          <a:xfrm>
            <a:off x="441960" y="2209800"/>
            <a:ext cx="8081695" cy="0"/>
          </a:xfrm>
          <a:prstGeom prst="line">
            <a:avLst/>
          </a:prstGeom>
          <a:ln w="76200">
            <a:solidFill>
              <a:srgbClr val="0000CC"/>
            </a:solidFill>
          </a:ln>
        </p:spPr>
        <p:style>
          <a:lnRef idx="1">
            <a:schemeClr val="accent1"/>
          </a:lnRef>
          <a:fillRef idx="0">
            <a:schemeClr val="accent1"/>
          </a:fillRef>
          <a:effectRef idx="0">
            <a:schemeClr val="accent1"/>
          </a:effectRef>
          <a:fontRef idx="minor">
            <a:schemeClr val="tx1"/>
          </a:fontRef>
        </p:style>
      </p:cxnSp>
      <p:pic>
        <p:nvPicPr>
          <p:cNvPr id="3074" name="Picture 2" descr="http://old.sprout.nl/migrate/generated/o1024x1024_8b9a599cbfeda6e90936bfc6a14381f4-1339065324.jpg/office-argument.jpg"/>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217795" y="3327511"/>
            <a:ext cx="3669030" cy="2206907"/>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146294" y="3445791"/>
            <a:ext cx="5675386" cy="1022139"/>
          </a:xfrm>
          <a:prstGeom prst="rect">
            <a:avLst/>
          </a:prstGeom>
        </p:spPr>
        <p:txBody>
          <a:bodyPr wrap="square">
            <a:spAutoFit/>
          </a:bodyPr>
          <a:lstStyle/>
          <a:p>
            <a:pPr algn="ctr">
              <a:lnSpc>
                <a:spcPts val="3600"/>
              </a:lnSpc>
            </a:pPr>
            <a:r>
              <a:rPr lang="en-US" sz="3600" b="1" i="1" dirty="0" smtClean="0">
                <a:effectLst>
                  <a:glow rad="228600">
                    <a:srgbClr val="FFFFFF"/>
                  </a:glow>
                  <a:outerShdw blurRad="38100" dist="38100" dir="2700000" algn="tl">
                    <a:srgbClr val="000000">
                      <a:alpha val="43137"/>
                    </a:srgbClr>
                  </a:outerShdw>
                </a:effectLst>
              </a:rPr>
              <a:t>Jesus is </a:t>
            </a:r>
            <a:r>
              <a:rPr lang="en-US" sz="3600" b="1" i="1" dirty="0" smtClean="0">
                <a:solidFill>
                  <a:srgbClr val="0000CC"/>
                </a:solidFill>
                <a:effectLst>
                  <a:glow rad="228600">
                    <a:srgbClr val="FFFFFF"/>
                  </a:glow>
                  <a:outerShdw blurRad="38100" dist="38100" dir="2700000" algn="tl">
                    <a:srgbClr val="000000">
                      <a:alpha val="43137"/>
                    </a:srgbClr>
                  </a:outerShdw>
                </a:effectLst>
              </a:rPr>
              <a:t>Deity</a:t>
            </a:r>
            <a:r>
              <a:rPr lang="en-US" sz="3600" b="1" dirty="0" smtClean="0">
                <a:solidFill>
                  <a:srgbClr val="000000"/>
                </a:solidFill>
                <a:effectLst>
                  <a:glow rad="228600">
                    <a:srgbClr val="FFFFFF"/>
                  </a:glow>
                  <a:outerShdw blurRad="38100" dist="38100" dir="2700000" algn="tl">
                    <a:srgbClr val="000000">
                      <a:alpha val="43137"/>
                    </a:srgbClr>
                  </a:outerShdw>
                </a:effectLst>
              </a:rPr>
              <a:t> (John 1:1) and </a:t>
            </a:r>
            <a:r>
              <a:rPr lang="en-US" sz="3600" b="1" i="1" dirty="0" smtClean="0">
                <a:solidFill>
                  <a:srgbClr val="0000CC"/>
                </a:solidFill>
                <a:effectLst>
                  <a:glow rad="228600">
                    <a:srgbClr val="FFFFFF"/>
                  </a:glow>
                  <a:outerShdw blurRad="38100" dist="38100" dir="2700000" algn="tl">
                    <a:srgbClr val="000000">
                      <a:alpha val="43137"/>
                    </a:srgbClr>
                  </a:outerShdw>
                </a:effectLst>
              </a:rPr>
              <a:t>Resurrected </a:t>
            </a:r>
            <a:r>
              <a:rPr lang="en-US" sz="3600" b="1" dirty="0" smtClean="0">
                <a:solidFill>
                  <a:srgbClr val="000000"/>
                </a:solidFill>
                <a:effectLst>
                  <a:glow rad="228600">
                    <a:srgbClr val="FFFFFF"/>
                  </a:glow>
                  <a:outerShdw blurRad="38100" dist="38100" dir="2700000" algn="tl">
                    <a:srgbClr val="000000">
                      <a:alpha val="43137"/>
                    </a:srgbClr>
                  </a:outerShdw>
                </a:effectLst>
              </a:rPr>
              <a:t>(1 Cor 15:3).</a:t>
            </a:r>
            <a:r>
              <a:rPr lang="en-US" sz="3600" b="1" dirty="0" smtClean="0">
                <a:solidFill>
                  <a:schemeClr val="bg1"/>
                </a:solidFill>
                <a:effectLst>
                  <a:outerShdw blurRad="38100" dist="38100" dir="2700000" algn="tl">
                    <a:srgbClr val="000000">
                      <a:alpha val="43137"/>
                    </a:srgbClr>
                  </a:outerShdw>
                </a:effectLst>
              </a:rPr>
              <a:t> .</a:t>
            </a:r>
            <a:endParaRPr lang="en-US" sz="3600" b="1" dirty="0">
              <a:solidFill>
                <a:schemeClr val="bg1"/>
              </a:solidFill>
              <a:effectLst>
                <a:outerShdw blurRad="38100" dist="38100" dir="2700000" algn="tl">
                  <a:srgbClr val="000000">
                    <a:alpha val="43137"/>
                  </a:srgbClr>
                </a:outerShdw>
              </a:effectLst>
            </a:endParaRPr>
          </a:p>
        </p:txBody>
      </p:sp>
      <p:sp>
        <p:nvSpPr>
          <p:cNvPr id="8" name="Rectangle 7"/>
          <p:cNvSpPr/>
          <p:nvPr/>
        </p:nvSpPr>
        <p:spPr>
          <a:xfrm>
            <a:off x="146295" y="4461454"/>
            <a:ext cx="4724400" cy="1022139"/>
          </a:xfrm>
          <a:prstGeom prst="rect">
            <a:avLst/>
          </a:prstGeom>
        </p:spPr>
        <p:txBody>
          <a:bodyPr wrap="square">
            <a:spAutoFit/>
          </a:bodyPr>
          <a:lstStyle/>
          <a:p>
            <a:pPr algn="ctr">
              <a:lnSpc>
                <a:spcPts val="3600"/>
              </a:lnSpc>
            </a:pPr>
            <a:r>
              <a:rPr lang="en-US" sz="3600" b="1" dirty="0" smtClean="0">
                <a:solidFill>
                  <a:srgbClr val="000000"/>
                </a:solidFill>
                <a:effectLst>
                  <a:glow rad="228600">
                    <a:srgbClr val="FFFFFF"/>
                  </a:glow>
                  <a:outerShdw blurRad="38100" dist="38100" dir="2700000" algn="tl">
                    <a:srgbClr val="000000">
                      <a:alpha val="43137"/>
                    </a:srgbClr>
                  </a:outerShdw>
                </a:effectLst>
              </a:rPr>
              <a:t>Necessity of </a:t>
            </a:r>
            <a:r>
              <a:rPr lang="en-US" sz="3600" b="1" i="1" dirty="0" smtClean="0">
                <a:solidFill>
                  <a:srgbClr val="0000CC"/>
                </a:solidFill>
                <a:effectLst>
                  <a:glow rad="228600">
                    <a:srgbClr val="FFFFFF"/>
                  </a:glow>
                  <a:outerShdw blurRad="38100" dist="38100" dir="2700000" algn="tl">
                    <a:srgbClr val="000000">
                      <a:alpha val="43137"/>
                    </a:srgbClr>
                  </a:outerShdw>
                </a:effectLst>
              </a:rPr>
              <a:t>Baptism.</a:t>
            </a:r>
            <a:r>
              <a:rPr lang="en-US" sz="3600" b="1" dirty="0" smtClean="0">
                <a:solidFill>
                  <a:srgbClr val="000000"/>
                </a:solidFill>
                <a:effectLst>
                  <a:glow rad="228600">
                    <a:srgbClr val="FFFFFF"/>
                  </a:glow>
                  <a:outerShdw blurRad="38100" dist="38100" dir="2700000" algn="tl">
                    <a:srgbClr val="000000">
                      <a:alpha val="43137"/>
                    </a:srgbClr>
                  </a:outerShdw>
                </a:effectLst>
              </a:rPr>
              <a:t/>
            </a:r>
            <a:br>
              <a:rPr lang="en-US" sz="3600" b="1" dirty="0" smtClean="0">
                <a:solidFill>
                  <a:srgbClr val="000000"/>
                </a:solidFill>
                <a:effectLst>
                  <a:glow rad="228600">
                    <a:srgbClr val="FFFFFF"/>
                  </a:glow>
                  <a:outerShdw blurRad="38100" dist="38100" dir="2700000" algn="tl">
                    <a:srgbClr val="000000">
                      <a:alpha val="43137"/>
                    </a:srgbClr>
                  </a:outerShdw>
                </a:effectLst>
              </a:rPr>
            </a:br>
            <a:r>
              <a:rPr lang="en-US" sz="3600" b="1" dirty="0" smtClean="0">
                <a:solidFill>
                  <a:srgbClr val="000000"/>
                </a:solidFill>
                <a:effectLst>
                  <a:glow rad="228600">
                    <a:srgbClr val="FFFFFF"/>
                  </a:glow>
                  <a:outerShdw blurRad="38100" dist="38100" dir="2700000" algn="tl">
                    <a:srgbClr val="000000">
                      <a:alpha val="43137"/>
                    </a:srgbClr>
                  </a:outerShdw>
                </a:effectLst>
              </a:rPr>
              <a:t>(Acts 2:38; 1 Pet 3:21)</a:t>
            </a:r>
            <a:endParaRPr lang="en-US" sz="3600" b="1" dirty="0">
              <a:solidFill>
                <a:srgbClr val="000000"/>
              </a:solidFill>
              <a:effectLst>
                <a:glow rad="228600">
                  <a:srgbClr val="FFFFFF"/>
                </a:glow>
                <a:outerShdw blurRad="38100" dist="38100" dir="2700000" algn="tl">
                  <a:srgbClr val="000000">
                    <a:alpha val="43137"/>
                  </a:srgbClr>
                </a:outerShdw>
              </a:effectLst>
            </a:endParaRPr>
          </a:p>
        </p:txBody>
      </p:sp>
      <p:sp>
        <p:nvSpPr>
          <p:cNvPr id="9" name="Rectangle 8"/>
          <p:cNvSpPr/>
          <p:nvPr/>
        </p:nvSpPr>
        <p:spPr>
          <a:xfrm>
            <a:off x="426720" y="5579164"/>
            <a:ext cx="7437120" cy="560474"/>
          </a:xfrm>
          <a:prstGeom prst="rect">
            <a:avLst/>
          </a:prstGeom>
        </p:spPr>
        <p:txBody>
          <a:bodyPr wrap="square">
            <a:spAutoFit/>
          </a:bodyPr>
          <a:lstStyle/>
          <a:p>
            <a:pPr>
              <a:lnSpc>
                <a:spcPts val="3600"/>
              </a:lnSpc>
            </a:pPr>
            <a:r>
              <a:rPr lang="en-US" sz="3600" b="1" dirty="0" smtClean="0">
                <a:solidFill>
                  <a:srgbClr val="000000"/>
                </a:solidFill>
                <a:effectLst>
                  <a:glow rad="228600">
                    <a:srgbClr val="FFFFFF"/>
                  </a:glow>
                  <a:outerShdw blurRad="38100" dist="38100" dir="2700000" algn="tl">
                    <a:srgbClr val="000000">
                      <a:alpha val="43137"/>
                    </a:srgbClr>
                  </a:outerShdw>
                </a:effectLst>
              </a:rPr>
              <a:t>The Bible is </a:t>
            </a:r>
            <a:r>
              <a:rPr lang="en-US" sz="3600" b="1" i="1" dirty="0" smtClean="0">
                <a:solidFill>
                  <a:srgbClr val="0000CC"/>
                </a:solidFill>
                <a:effectLst>
                  <a:glow rad="228600">
                    <a:srgbClr val="FFFFFF"/>
                  </a:glow>
                  <a:outerShdw blurRad="38100" dist="38100" dir="2700000" algn="tl">
                    <a:srgbClr val="000000">
                      <a:alpha val="43137"/>
                    </a:srgbClr>
                  </a:outerShdw>
                </a:effectLst>
              </a:rPr>
              <a:t>Inspired.  </a:t>
            </a:r>
            <a:r>
              <a:rPr lang="en-US" sz="3600" b="1" dirty="0" smtClean="0">
                <a:solidFill>
                  <a:srgbClr val="000000"/>
                </a:solidFill>
                <a:effectLst>
                  <a:glow rad="228600">
                    <a:srgbClr val="FFFFFF"/>
                  </a:glow>
                  <a:outerShdw blurRad="38100" dist="38100" dir="2700000" algn="tl">
                    <a:srgbClr val="000000">
                      <a:alpha val="43137"/>
                    </a:srgbClr>
                  </a:outerShdw>
                </a:effectLst>
              </a:rPr>
              <a:t>(2 Tim 3:16)</a:t>
            </a:r>
            <a:endParaRPr lang="en-US" sz="3600" b="1" dirty="0">
              <a:solidFill>
                <a:srgbClr val="000000"/>
              </a:solidFill>
              <a:effectLst>
                <a:glow rad="228600">
                  <a:srgbClr val="FFFFFF"/>
                </a:glow>
                <a:outerShdw blurRad="38100" dist="38100" dir="2700000" algn="tl">
                  <a:srgbClr val="000000">
                    <a:alpha val="43137"/>
                  </a:srgbClr>
                </a:outerShdw>
              </a:effectLst>
            </a:endParaRPr>
          </a:p>
        </p:txBody>
      </p:sp>
      <p:sp>
        <p:nvSpPr>
          <p:cNvPr id="10" name="Rectangle 9"/>
          <p:cNvSpPr/>
          <p:nvPr/>
        </p:nvSpPr>
        <p:spPr>
          <a:xfrm>
            <a:off x="426720" y="6152314"/>
            <a:ext cx="8351520" cy="560474"/>
          </a:xfrm>
          <a:prstGeom prst="rect">
            <a:avLst/>
          </a:prstGeom>
        </p:spPr>
        <p:txBody>
          <a:bodyPr wrap="square">
            <a:spAutoFit/>
          </a:bodyPr>
          <a:lstStyle/>
          <a:p>
            <a:pPr>
              <a:lnSpc>
                <a:spcPts val="3600"/>
              </a:lnSpc>
            </a:pPr>
            <a:r>
              <a:rPr lang="en-US" sz="3600" b="1" dirty="0" smtClean="0">
                <a:solidFill>
                  <a:srgbClr val="000000"/>
                </a:solidFill>
                <a:effectLst>
                  <a:glow rad="228600">
                    <a:srgbClr val="FFFFFF"/>
                  </a:glow>
                  <a:outerShdw blurRad="38100" dist="38100" dir="2700000" algn="tl">
                    <a:srgbClr val="000000">
                      <a:alpha val="43137"/>
                    </a:srgbClr>
                  </a:outerShdw>
                </a:effectLst>
              </a:rPr>
              <a:t>Prophets spoke by </a:t>
            </a:r>
            <a:r>
              <a:rPr lang="en-US" sz="3600" b="1" i="1" dirty="0" smtClean="0">
                <a:solidFill>
                  <a:srgbClr val="0000CC"/>
                </a:solidFill>
                <a:effectLst>
                  <a:glow rad="228600">
                    <a:srgbClr val="FFFFFF"/>
                  </a:glow>
                  <a:outerShdw blurRad="38100" dist="38100" dir="2700000" algn="tl">
                    <a:srgbClr val="000000">
                      <a:alpha val="43137"/>
                    </a:srgbClr>
                  </a:outerShdw>
                </a:effectLst>
              </a:rPr>
              <a:t>Holy Spirit.  </a:t>
            </a:r>
            <a:r>
              <a:rPr lang="en-US" sz="3600" b="1" dirty="0" smtClean="0">
                <a:solidFill>
                  <a:srgbClr val="000000"/>
                </a:solidFill>
                <a:effectLst>
                  <a:glow rad="228600">
                    <a:srgbClr val="FFFFFF"/>
                  </a:glow>
                  <a:outerShdw blurRad="38100" dist="38100" dir="2700000" algn="tl">
                    <a:srgbClr val="000000">
                      <a:alpha val="43137"/>
                    </a:srgbClr>
                  </a:outerShdw>
                </a:effectLst>
              </a:rPr>
              <a:t>(2 Pet 1:21)</a:t>
            </a:r>
            <a:endParaRPr lang="en-US" sz="3600" b="1" dirty="0">
              <a:solidFill>
                <a:srgbClr val="000000"/>
              </a:solidFill>
              <a:effectLst>
                <a:glow rad="228600">
                  <a:srgbClr val="FFFFFF"/>
                </a:glow>
                <a:outerShdw blurRad="38100" dist="38100" dir="2700000" algn="tl">
                  <a:srgbClr val="000000">
                    <a:alpha val="43137"/>
                  </a:srgbClr>
                </a:outerShdw>
              </a:effectLst>
            </a:endParaRPr>
          </a:p>
        </p:txBody>
      </p:sp>
    </p:spTree>
    <p:extLst>
      <p:ext uri="{BB962C8B-B14F-4D97-AF65-F5344CB8AC3E}">
        <p14:creationId xmlns:p14="http://schemas.microsoft.com/office/powerpoint/2010/main" val="1185907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trips(down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wipe(up)">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8">
                                            <p:txEl>
                                              <p:pRg st="0" end="0"/>
                                            </p:txEl>
                                          </p:spTgt>
                                        </p:tgtEl>
                                        <p:attrNameLst>
                                          <p:attrName>style.visibility</p:attrName>
                                        </p:attrNameLst>
                                      </p:cBhvr>
                                      <p:to>
                                        <p:strVal val="visible"/>
                                      </p:to>
                                    </p:set>
                                    <p:animEffect transition="in" filter="wipe(up)">
                                      <p:cBhvr>
                                        <p:cTn id="17" dur="500"/>
                                        <p:tgtEl>
                                          <p:spTgt spid="8">
                                            <p:txEl>
                                              <p:pRg st="0" end="0"/>
                                            </p:txEl>
                                          </p:spTgt>
                                        </p:tgtEl>
                                      </p:cBhvr>
                                    </p:animEffect>
                                  </p:childTnLst>
                                </p:cTn>
                              </p:par>
                              <p:par>
                                <p:cTn id="18" presetID="9" presetClass="emph" presetSubtype="0" grpId="0" nodeType="withEffect">
                                  <p:stCondLst>
                                    <p:cond delay="0"/>
                                  </p:stCondLst>
                                  <p:childTnLst>
                                    <p:set>
                                      <p:cBhvr rctx="PPT">
                                        <p:cTn id="19" dur="indefinite"/>
                                        <p:tgtEl>
                                          <p:spTgt spid="7">
                                            <p:txEl>
                                              <p:pRg st="0" end="0"/>
                                            </p:txEl>
                                          </p:spTgt>
                                        </p:tgtEl>
                                        <p:attrNameLst>
                                          <p:attrName>style.opacity</p:attrName>
                                        </p:attrNameLst>
                                      </p:cBhvr>
                                      <p:to>
                                        <p:strVal val="0.5"/>
                                      </p:to>
                                    </p:set>
                                    <p:animEffect filter="image" prLst="opacity: 0.5">
                                      <p:cBhvr rctx="IE">
                                        <p:cTn id="20" dur="indefinite"/>
                                        <p:tgtEl>
                                          <p:spTgt spid="7">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nodeType="clickEffect">
                                  <p:stCondLst>
                                    <p:cond delay="0"/>
                                  </p:stCondLst>
                                  <p:childTnLst>
                                    <p:set>
                                      <p:cBhvr>
                                        <p:cTn id="24" dur="1" fill="hold">
                                          <p:stCondLst>
                                            <p:cond delay="0"/>
                                          </p:stCondLst>
                                        </p:cTn>
                                        <p:tgtEl>
                                          <p:spTgt spid="9">
                                            <p:txEl>
                                              <p:pRg st="0" end="0"/>
                                            </p:txEl>
                                          </p:spTgt>
                                        </p:tgtEl>
                                        <p:attrNameLst>
                                          <p:attrName>style.visibility</p:attrName>
                                        </p:attrNameLst>
                                      </p:cBhvr>
                                      <p:to>
                                        <p:strVal val="visible"/>
                                      </p:to>
                                    </p:set>
                                    <p:animEffect transition="in" filter="wipe(up)">
                                      <p:cBhvr>
                                        <p:cTn id="25" dur="500"/>
                                        <p:tgtEl>
                                          <p:spTgt spid="9">
                                            <p:txEl>
                                              <p:pRg st="0" end="0"/>
                                            </p:txEl>
                                          </p:spTgt>
                                        </p:tgtEl>
                                      </p:cBhvr>
                                    </p:animEffect>
                                  </p:childTnLst>
                                </p:cTn>
                              </p:par>
                              <p:par>
                                <p:cTn id="26" presetID="9" presetClass="emph" presetSubtype="0" grpId="0" nodeType="withEffect">
                                  <p:stCondLst>
                                    <p:cond delay="0"/>
                                  </p:stCondLst>
                                  <p:childTnLst>
                                    <p:set>
                                      <p:cBhvr rctx="PPT">
                                        <p:cTn id="27" dur="indefinite"/>
                                        <p:tgtEl>
                                          <p:spTgt spid="8">
                                            <p:txEl>
                                              <p:pRg st="0" end="0"/>
                                            </p:txEl>
                                          </p:spTgt>
                                        </p:tgtEl>
                                        <p:attrNameLst>
                                          <p:attrName>style.opacity</p:attrName>
                                        </p:attrNameLst>
                                      </p:cBhvr>
                                      <p:to>
                                        <p:strVal val="0.5"/>
                                      </p:to>
                                    </p:set>
                                    <p:animEffect filter="image" prLst="opacity: 0.5">
                                      <p:cBhvr rctx="IE">
                                        <p:cTn id="28" dur="indefinite"/>
                                        <p:tgtEl>
                                          <p:spTgt spid="8">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1" fill="hold" nodeType="clickEffect">
                                  <p:stCondLst>
                                    <p:cond delay="0"/>
                                  </p:stCondLst>
                                  <p:childTnLst>
                                    <p:set>
                                      <p:cBhvr>
                                        <p:cTn id="32" dur="1" fill="hold">
                                          <p:stCondLst>
                                            <p:cond delay="0"/>
                                          </p:stCondLst>
                                        </p:cTn>
                                        <p:tgtEl>
                                          <p:spTgt spid="10">
                                            <p:txEl>
                                              <p:pRg st="0" end="0"/>
                                            </p:txEl>
                                          </p:spTgt>
                                        </p:tgtEl>
                                        <p:attrNameLst>
                                          <p:attrName>style.visibility</p:attrName>
                                        </p:attrNameLst>
                                      </p:cBhvr>
                                      <p:to>
                                        <p:strVal val="visible"/>
                                      </p:to>
                                    </p:set>
                                    <p:animEffect transition="in" filter="wipe(up)">
                                      <p:cBhvr>
                                        <p:cTn id="33" dur="500"/>
                                        <p:tgtEl>
                                          <p:spTgt spid="10">
                                            <p:txEl>
                                              <p:pRg st="0" end="0"/>
                                            </p:txEl>
                                          </p:spTgt>
                                        </p:tgtEl>
                                      </p:cBhvr>
                                    </p:animEffect>
                                  </p:childTnLst>
                                </p:cTn>
                              </p:par>
                              <p:par>
                                <p:cTn id="34" presetID="9" presetClass="emph" presetSubtype="0" grpId="0" nodeType="withEffect">
                                  <p:stCondLst>
                                    <p:cond delay="0"/>
                                  </p:stCondLst>
                                  <p:childTnLst>
                                    <p:set>
                                      <p:cBhvr rctx="PPT">
                                        <p:cTn id="35" dur="indefinite"/>
                                        <p:tgtEl>
                                          <p:spTgt spid="9">
                                            <p:txEl>
                                              <p:pRg st="0" end="0"/>
                                            </p:txEl>
                                          </p:spTgt>
                                        </p:tgtEl>
                                        <p:attrNameLst>
                                          <p:attrName>style.opacity</p:attrName>
                                        </p:attrNameLst>
                                      </p:cBhvr>
                                      <p:to>
                                        <p:strVal val="0.5"/>
                                      </p:to>
                                    </p:set>
                                    <p:animEffect filter="image" prLst="opacity: 0.5">
                                      <p:cBhvr rctx="IE">
                                        <p:cTn id="36" dur="indefinite"/>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build="allAtOnce"/>
      <p:bldP spid="8" grpId="0" build="allAtOnce"/>
      <p:bldP spid="9" grpId="0" build="allAtOnce"/>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441960" y="1615441"/>
            <a:ext cx="8081695" cy="0"/>
          </a:xfrm>
          <a:prstGeom prst="line">
            <a:avLst/>
          </a:prstGeom>
          <a:ln w="76200">
            <a:solidFill>
              <a:srgbClr val="0000CC"/>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2"/>
          </p:nvPr>
        </p:nvSpPr>
        <p:spPr/>
        <p:txBody>
          <a:bodyPr/>
          <a:lstStyle/>
          <a:p>
            <a:fld id="{25A3760D-4847-430F-84B5-E0151C838CE8}" type="slidenum">
              <a:rPr lang="en-US" smtClean="0"/>
              <a:t>7</a:t>
            </a:fld>
            <a:endParaRPr lang="en-US"/>
          </a:p>
        </p:txBody>
      </p:sp>
      <p:sp>
        <p:nvSpPr>
          <p:cNvPr id="3" name="TextBox 2"/>
          <p:cNvSpPr txBox="1"/>
          <p:nvPr/>
        </p:nvSpPr>
        <p:spPr>
          <a:xfrm>
            <a:off x="441960" y="251669"/>
            <a:ext cx="8122920" cy="1363772"/>
          </a:xfrm>
          <a:prstGeom prst="rect">
            <a:avLst/>
          </a:prstGeom>
          <a:noFill/>
        </p:spPr>
        <p:txBody>
          <a:bodyPr wrap="none" rtlCol="0">
            <a:prstTxWarp prst="textPlain">
              <a:avLst/>
            </a:prstTxWarp>
            <a:spAutoFit/>
          </a:bodyPr>
          <a:lstStyle/>
          <a:p>
            <a:pPr algn="ctr"/>
            <a:r>
              <a:rPr lang="en-US" sz="6600" b="1" dirty="0" smtClean="0">
                <a:ln>
                  <a:solidFill>
                    <a:schemeClr val="tx1">
                      <a:lumMod val="95000"/>
                      <a:lumOff val="5000"/>
                    </a:schemeClr>
                  </a:solidFill>
                </a:ln>
                <a:gradFill flip="none" rotWithShape="1">
                  <a:gsLst>
                    <a:gs pos="0">
                      <a:srgbClr val="FF0000"/>
                    </a:gs>
                    <a:gs pos="40000">
                      <a:srgbClr val="FFFF00"/>
                    </a:gs>
                    <a:gs pos="69000">
                      <a:srgbClr val="0000CC"/>
                    </a:gs>
                    <a:gs pos="100000">
                      <a:srgbClr val="33CC33"/>
                    </a:gs>
                  </a:gsLst>
                  <a:lin ang="0" scaled="1"/>
                  <a:tileRect/>
                </a:gradFill>
                <a:effectLst>
                  <a:glow rad="228600">
                    <a:srgbClr val="FFFFFF"/>
                  </a:glow>
                  <a:outerShdw blurRad="38100" dist="88900" dir="2700000" algn="tl">
                    <a:schemeClr val="tx1"/>
                  </a:outerShdw>
                </a:effectLst>
              </a:rPr>
              <a:t>Attitudes that Support Unity</a:t>
            </a:r>
          </a:p>
        </p:txBody>
      </p:sp>
      <p:sp>
        <p:nvSpPr>
          <p:cNvPr id="4" name="TextBox 3"/>
          <p:cNvSpPr txBox="1"/>
          <p:nvPr/>
        </p:nvSpPr>
        <p:spPr>
          <a:xfrm>
            <a:off x="241300" y="1736210"/>
            <a:ext cx="8260080" cy="1066959"/>
          </a:xfrm>
          <a:prstGeom prst="rect">
            <a:avLst/>
          </a:prstGeom>
          <a:noFill/>
        </p:spPr>
        <p:txBody>
          <a:bodyPr wrap="square" rtlCol="0">
            <a:spAutoFit/>
          </a:bodyPr>
          <a:lstStyle/>
          <a:p>
            <a:pPr>
              <a:lnSpc>
                <a:spcPts val="3800"/>
              </a:lnSpc>
            </a:pPr>
            <a:r>
              <a:rPr lang="en-US" sz="3600" b="1" i="1" dirty="0" smtClean="0">
                <a:effectLst>
                  <a:glow rad="228600">
                    <a:srgbClr val="FFFFFF"/>
                  </a:glow>
                  <a:outerShdw blurRad="38100" dist="38100" dir="2700000" algn="tl">
                    <a:srgbClr val="000000">
                      <a:alpha val="43137"/>
                    </a:srgbClr>
                  </a:outerShdw>
                </a:effectLst>
              </a:rPr>
              <a:t>A. Could </a:t>
            </a:r>
            <a:r>
              <a:rPr lang="en-US" sz="3600" b="1" dirty="0" smtClean="0">
                <a:effectLst>
                  <a:glow rad="228600">
                    <a:srgbClr val="FFFFFF"/>
                  </a:glow>
                  <a:outerShdw blurRad="38100" dist="38100" dir="2700000" algn="tl">
                    <a:srgbClr val="000000">
                      <a:alpha val="43137"/>
                    </a:srgbClr>
                  </a:outerShdw>
                </a:effectLst>
              </a:rPr>
              <a:t>it be that they </a:t>
            </a:r>
            <a:r>
              <a:rPr lang="en-US" sz="3600" b="1" i="1" u="sng" dirty="0" smtClean="0">
                <a:solidFill>
                  <a:srgbClr val="C00000"/>
                </a:solidFill>
                <a:effectLst>
                  <a:glow rad="228600">
                    <a:srgbClr val="FFFFFF"/>
                  </a:glow>
                  <a:outerShdw blurRad="38100" dist="38100" dir="2700000" algn="tl">
                    <a:srgbClr val="000000">
                      <a:alpha val="43137"/>
                    </a:srgbClr>
                  </a:outerShdw>
                </a:effectLst>
              </a:rPr>
              <a:t>Love</a:t>
            </a:r>
            <a:r>
              <a:rPr lang="en-US" sz="3600" b="1" dirty="0" smtClean="0">
                <a:effectLst>
                  <a:glow rad="228600">
                    <a:srgbClr val="FFFFFF"/>
                  </a:glow>
                  <a:outerShdw blurRad="38100" dist="38100" dir="2700000" algn="tl">
                    <a:srgbClr val="000000">
                      <a:alpha val="43137"/>
                    </a:srgbClr>
                  </a:outerShdw>
                </a:effectLst>
              </a:rPr>
              <a:t> the Lord</a:t>
            </a:r>
            <a:br>
              <a:rPr lang="en-US" sz="3600" b="1" dirty="0" smtClean="0">
                <a:effectLst>
                  <a:glow rad="228600">
                    <a:srgbClr val="FFFFFF"/>
                  </a:glow>
                  <a:outerShdw blurRad="38100" dist="38100" dir="2700000" algn="tl">
                    <a:srgbClr val="000000">
                      <a:alpha val="43137"/>
                    </a:srgbClr>
                  </a:outerShdw>
                </a:effectLst>
              </a:rPr>
            </a:br>
            <a:r>
              <a:rPr lang="en-US" sz="3600" b="1" dirty="0" smtClean="0">
                <a:effectLst>
                  <a:glow rad="228600">
                    <a:srgbClr val="FFFFFF"/>
                  </a:glow>
                  <a:outerShdw blurRad="38100" dist="38100" dir="2700000" algn="tl">
                    <a:srgbClr val="000000">
                      <a:alpha val="43137"/>
                    </a:srgbClr>
                  </a:outerShdw>
                </a:effectLst>
              </a:rPr>
              <a:t>     as</a:t>
            </a:r>
            <a:r>
              <a:rPr lang="en-US" sz="3600" b="1" dirty="0" smtClean="0">
                <a:solidFill>
                  <a:srgbClr val="000000"/>
                </a:solidFill>
                <a:effectLst>
                  <a:glow rad="228600">
                    <a:srgbClr val="FFFFFF"/>
                  </a:glow>
                  <a:outerShdw blurRad="38100" dist="38100" dir="2700000" algn="tl">
                    <a:srgbClr val="000000">
                      <a:alpha val="43137"/>
                    </a:srgbClr>
                  </a:outerShdw>
                </a:effectLst>
              </a:rPr>
              <a:t> </a:t>
            </a:r>
            <a:r>
              <a:rPr lang="en-US" sz="3600" b="1" i="1" u="sng" dirty="0" smtClean="0">
                <a:solidFill>
                  <a:srgbClr val="0000CC"/>
                </a:solidFill>
                <a:effectLst>
                  <a:glow rad="228600">
                    <a:srgbClr val="FFFFFF"/>
                  </a:glow>
                  <a:outerShdw blurRad="38100" dist="38100" dir="2700000" algn="tl">
                    <a:srgbClr val="000000">
                      <a:alpha val="43137"/>
                    </a:srgbClr>
                  </a:outerShdw>
                </a:effectLst>
              </a:rPr>
              <a:t>much as I</a:t>
            </a:r>
            <a:r>
              <a:rPr lang="en-US" sz="3600" b="1" i="1" dirty="0" smtClean="0">
                <a:solidFill>
                  <a:srgbClr val="0000CC"/>
                </a:solidFill>
                <a:effectLst>
                  <a:glow rad="228600">
                    <a:srgbClr val="FFFFFF"/>
                  </a:glow>
                  <a:outerShdw blurRad="38100" dist="38100" dir="2700000" algn="tl">
                    <a:srgbClr val="000000">
                      <a:alpha val="43137"/>
                    </a:srgbClr>
                  </a:outerShdw>
                </a:effectLst>
              </a:rPr>
              <a:t> ? </a:t>
            </a:r>
            <a:r>
              <a:rPr lang="en-US" sz="3600" b="1" i="1" dirty="0" smtClean="0">
                <a:effectLst>
                  <a:glow rad="228600">
                    <a:srgbClr val="FFFFFF"/>
                  </a:glow>
                  <a:outerShdw blurRad="38100" dist="38100" dir="2700000" algn="tl">
                    <a:srgbClr val="000000">
                      <a:alpha val="43137"/>
                    </a:srgbClr>
                  </a:outerShdw>
                </a:effectLst>
              </a:rPr>
              <a:t> (Rom 12:3; 1 Cor 16:22)</a:t>
            </a:r>
            <a:endParaRPr lang="en-US" sz="3600" b="1" dirty="0">
              <a:effectLst>
                <a:glow rad="228600">
                  <a:srgbClr val="FFFFFF"/>
                </a:glow>
                <a:outerShdw blurRad="38100" dist="38100" dir="2700000" algn="tl">
                  <a:srgbClr val="000000">
                    <a:alpha val="43137"/>
                  </a:srgbClr>
                </a:outerShdw>
              </a:effectLst>
            </a:endParaRPr>
          </a:p>
        </p:txBody>
      </p:sp>
      <p:sp>
        <p:nvSpPr>
          <p:cNvPr id="6" name="TextBox 5"/>
          <p:cNvSpPr txBox="1"/>
          <p:nvPr/>
        </p:nvSpPr>
        <p:spPr>
          <a:xfrm>
            <a:off x="241300" y="2960421"/>
            <a:ext cx="8736330" cy="1066959"/>
          </a:xfrm>
          <a:prstGeom prst="rect">
            <a:avLst/>
          </a:prstGeom>
          <a:noFill/>
        </p:spPr>
        <p:txBody>
          <a:bodyPr wrap="square" rtlCol="0">
            <a:spAutoFit/>
          </a:bodyPr>
          <a:lstStyle/>
          <a:p>
            <a:pPr>
              <a:lnSpc>
                <a:spcPts val="3800"/>
              </a:lnSpc>
            </a:pPr>
            <a:r>
              <a:rPr lang="en-US" sz="3600" b="1" i="1" dirty="0" smtClean="0">
                <a:effectLst>
                  <a:glow rad="228600">
                    <a:srgbClr val="FFFFFF"/>
                  </a:glow>
                  <a:outerShdw blurRad="38100" dist="38100" dir="2700000" algn="tl">
                    <a:srgbClr val="000000">
                      <a:alpha val="43137"/>
                    </a:srgbClr>
                  </a:outerShdw>
                </a:effectLst>
              </a:rPr>
              <a:t>B. </a:t>
            </a:r>
            <a:r>
              <a:rPr lang="en-US" sz="3600" b="1" dirty="0" smtClean="0">
                <a:effectLst>
                  <a:glow rad="228600">
                    <a:srgbClr val="FFFFFF"/>
                  </a:glow>
                  <a:outerShdw blurRad="38100" dist="38100" dir="2700000" algn="tl">
                    <a:srgbClr val="000000">
                      <a:alpha val="43137"/>
                    </a:srgbClr>
                  </a:outerShdw>
                </a:effectLst>
              </a:rPr>
              <a:t>And they’re </a:t>
            </a:r>
            <a:r>
              <a:rPr lang="en-US" sz="3600" b="1" i="1" u="sng" dirty="0" smtClean="0">
                <a:solidFill>
                  <a:srgbClr val="C00000"/>
                </a:solidFill>
                <a:effectLst>
                  <a:glow rad="228600">
                    <a:srgbClr val="FFFFFF"/>
                  </a:glow>
                  <a:outerShdw blurRad="38100" dist="38100" dir="2700000" algn="tl">
                    <a:srgbClr val="000000">
                      <a:alpha val="43137"/>
                    </a:srgbClr>
                  </a:outerShdw>
                </a:effectLst>
              </a:rPr>
              <a:t>Honest</a:t>
            </a:r>
            <a:r>
              <a:rPr lang="en-US" sz="3600" b="1" dirty="0" smtClean="0">
                <a:effectLst>
                  <a:glow rad="228600">
                    <a:srgbClr val="FFFFFF"/>
                  </a:glow>
                  <a:outerShdw blurRad="38100" dist="38100" dir="2700000" algn="tl">
                    <a:srgbClr val="000000">
                      <a:alpha val="43137"/>
                    </a:srgbClr>
                  </a:outerShdw>
                </a:effectLst>
              </a:rPr>
              <a:t> till proven otherwise.</a:t>
            </a:r>
            <a:br>
              <a:rPr lang="en-US" sz="3600" b="1" dirty="0" smtClean="0">
                <a:effectLst>
                  <a:glow rad="228600">
                    <a:srgbClr val="FFFFFF"/>
                  </a:glow>
                  <a:outerShdw blurRad="38100" dist="38100" dir="2700000" algn="tl">
                    <a:srgbClr val="000000">
                      <a:alpha val="43137"/>
                    </a:srgbClr>
                  </a:outerShdw>
                </a:effectLst>
              </a:rPr>
            </a:br>
            <a:r>
              <a:rPr lang="en-US" sz="3600" b="1" dirty="0" smtClean="0">
                <a:effectLst>
                  <a:glow rad="228600">
                    <a:srgbClr val="FFFFFF"/>
                  </a:glow>
                  <a:outerShdw blurRad="38100" dist="38100" dir="2700000" algn="tl">
                    <a:srgbClr val="000000">
                      <a:alpha val="43137"/>
                    </a:srgbClr>
                  </a:outerShdw>
                </a:effectLst>
              </a:rPr>
              <a:t>  </a:t>
            </a:r>
            <a:r>
              <a:rPr lang="en-US" sz="3600" b="1" i="1" dirty="0" smtClean="0">
                <a:effectLst>
                  <a:glow rad="228600">
                    <a:srgbClr val="FFFFFF"/>
                  </a:glow>
                  <a:outerShdw blurRad="38100" dist="38100" dir="2700000" algn="tl">
                    <a:srgbClr val="000000">
                      <a:alpha val="43137"/>
                    </a:srgbClr>
                  </a:outerShdw>
                </a:effectLst>
              </a:rPr>
              <a:t>(1 Cor 13:7 Love </a:t>
            </a:r>
            <a:r>
              <a:rPr lang="en-US" sz="3600" b="1" i="1" dirty="0">
                <a:solidFill>
                  <a:srgbClr val="0000CC"/>
                </a:solidFill>
                <a:effectLst>
                  <a:glow rad="228600">
                    <a:srgbClr val="FFFFFF"/>
                  </a:glow>
                  <a:outerShdw blurRad="38100" dist="38100" dir="2700000" algn="tl">
                    <a:srgbClr val="000000">
                      <a:alpha val="43137"/>
                    </a:srgbClr>
                  </a:outerShdw>
                </a:effectLst>
              </a:rPr>
              <a:t>hopes</a:t>
            </a:r>
            <a:r>
              <a:rPr lang="en-US" sz="3600" b="1" i="1" dirty="0" smtClean="0">
                <a:effectLst>
                  <a:glow rad="228600">
                    <a:srgbClr val="FFFFFF"/>
                  </a:glow>
                  <a:outerShdw blurRad="38100" dist="38100" dir="2700000" algn="tl">
                    <a:srgbClr val="000000">
                      <a:alpha val="43137"/>
                    </a:srgbClr>
                  </a:outerShdw>
                </a:effectLst>
              </a:rPr>
              <a:t>; Mt 7:1-2 </a:t>
            </a:r>
            <a:r>
              <a:rPr lang="en-US" sz="3600" b="1" i="1" dirty="0">
                <a:solidFill>
                  <a:srgbClr val="0000CC"/>
                </a:solidFill>
                <a:effectLst>
                  <a:glow rad="228600">
                    <a:srgbClr val="FFFFFF"/>
                  </a:glow>
                  <a:outerShdw blurRad="38100" dist="38100" dir="2700000" algn="tl">
                    <a:srgbClr val="000000">
                      <a:alpha val="43137"/>
                    </a:srgbClr>
                  </a:outerShdw>
                </a:effectLst>
              </a:rPr>
              <a:t>not judge</a:t>
            </a:r>
            <a:r>
              <a:rPr lang="en-US" sz="3600" b="1" i="1" dirty="0" smtClean="0">
                <a:effectLst>
                  <a:glow rad="228600">
                    <a:srgbClr val="FFFFFF"/>
                  </a:glow>
                  <a:outerShdw blurRad="38100" dist="38100" dir="2700000" algn="tl">
                    <a:srgbClr val="000000">
                      <a:alpha val="43137"/>
                    </a:srgbClr>
                  </a:outerShdw>
                </a:effectLst>
              </a:rPr>
              <a:t>)</a:t>
            </a:r>
            <a:endParaRPr lang="en-US" sz="3600" b="1" dirty="0">
              <a:effectLst>
                <a:glow rad="228600">
                  <a:srgbClr val="FFFFFF"/>
                </a:glow>
                <a:outerShdw blurRad="38100" dist="38100" dir="2700000" algn="tl">
                  <a:srgbClr val="000000">
                    <a:alpha val="43137"/>
                  </a:srgbClr>
                </a:outerShdw>
              </a:effectLst>
            </a:endParaRPr>
          </a:p>
        </p:txBody>
      </p:sp>
      <p:sp>
        <p:nvSpPr>
          <p:cNvPr id="7" name="TextBox 6"/>
          <p:cNvSpPr txBox="1"/>
          <p:nvPr/>
        </p:nvSpPr>
        <p:spPr>
          <a:xfrm>
            <a:off x="241300" y="4184632"/>
            <a:ext cx="8877300" cy="1066959"/>
          </a:xfrm>
          <a:prstGeom prst="rect">
            <a:avLst/>
          </a:prstGeom>
          <a:noFill/>
        </p:spPr>
        <p:txBody>
          <a:bodyPr wrap="square" rtlCol="0">
            <a:spAutoFit/>
          </a:bodyPr>
          <a:lstStyle/>
          <a:p>
            <a:pPr>
              <a:lnSpc>
                <a:spcPts val="3800"/>
              </a:lnSpc>
            </a:pPr>
            <a:r>
              <a:rPr lang="en-US" sz="3600" b="1" i="1" dirty="0" smtClean="0">
                <a:effectLst>
                  <a:glow rad="228600">
                    <a:srgbClr val="FFFFFF"/>
                  </a:glow>
                  <a:outerShdw blurRad="38100" dist="38100" dir="2700000" algn="tl">
                    <a:srgbClr val="000000">
                      <a:alpha val="43137"/>
                    </a:srgbClr>
                  </a:outerShdw>
                </a:effectLst>
              </a:rPr>
              <a:t>C. </a:t>
            </a:r>
            <a:r>
              <a:rPr lang="en-US" sz="3600" b="1" dirty="0" smtClean="0">
                <a:effectLst>
                  <a:glow rad="228600">
                    <a:srgbClr val="FFFFFF"/>
                  </a:glow>
                  <a:outerShdw blurRad="38100" dist="38100" dir="2700000" algn="tl">
                    <a:srgbClr val="000000">
                      <a:alpha val="43137"/>
                    </a:srgbClr>
                  </a:outerShdw>
                </a:effectLst>
              </a:rPr>
              <a:t>Could it be that “I” might be </a:t>
            </a:r>
            <a:r>
              <a:rPr lang="en-US" sz="3600" b="1" i="1" u="sng" dirty="0" smtClean="0">
                <a:solidFill>
                  <a:srgbClr val="C00000"/>
                </a:solidFill>
                <a:effectLst>
                  <a:glow rad="228600">
                    <a:srgbClr val="FFFFFF"/>
                  </a:glow>
                  <a:outerShdw blurRad="38100" dist="38100" dir="2700000" algn="tl">
                    <a:srgbClr val="000000">
                      <a:alpha val="43137"/>
                    </a:srgbClr>
                  </a:outerShdw>
                </a:effectLst>
              </a:rPr>
              <a:t>Wron</a:t>
            </a:r>
            <a:r>
              <a:rPr lang="en-US" sz="3600" b="1" i="1" dirty="0" smtClean="0">
                <a:solidFill>
                  <a:srgbClr val="C00000"/>
                </a:solidFill>
                <a:effectLst>
                  <a:glow rad="228600">
                    <a:srgbClr val="FFFFFF"/>
                  </a:glow>
                  <a:outerShdw blurRad="38100" dist="38100" dir="2700000" algn="tl">
                    <a:srgbClr val="000000">
                      <a:alpha val="43137"/>
                    </a:srgbClr>
                  </a:outerShdw>
                </a:effectLst>
              </a:rPr>
              <a:t>g? </a:t>
            </a:r>
            <a:r>
              <a:rPr lang="en-US" sz="3600" b="1" dirty="0" smtClean="0">
                <a:effectLst>
                  <a:glow rad="228600">
                    <a:srgbClr val="FFFFFF"/>
                  </a:glow>
                  <a:outerShdw blurRad="38100" dist="38100" dir="2700000" algn="tl">
                    <a:srgbClr val="000000">
                      <a:alpha val="43137"/>
                    </a:srgbClr>
                  </a:outerShdw>
                </a:effectLst>
              </a:rPr>
              <a:t/>
            </a:r>
            <a:br>
              <a:rPr lang="en-US" sz="3600" b="1" dirty="0" smtClean="0">
                <a:effectLst>
                  <a:glow rad="228600">
                    <a:srgbClr val="FFFFFF"/>
                  </a:glow>
                  <a:outerShdw blurRad="38100" dist="38100" dir="2700000" algn="tl">
                    <a:srgbClr val="000000">
                      <a:alpha val="43137"/>
                    </a:srgbClr>
                  </a:outerShdw>
                </a:effectLst>
              </a:rPr>
            </a:br>
            <a:r>
              <a:rPr lang="en-US" sz="3600" b="1" dirty="0" smtClean="0">
                <a:effectLst>
                  <a:glow rad="228600">
                    <a:srgbClr val="FFFFFF"/>
                  </a:glow>
                  <a:outerShdw blurRad="38100" dist="38100" dir="2700000" algn="tl">
                    <a:srgbClr val="000000">
                      <a:alpha val="43137"/>
                    </a:srgbClr>
                  </a:outerShdw>
                </a:effectLst>
              </a:rPr>
              <a:t>  </a:t>
            </a:r>
            <a:r>
              <a:rPr lang="en-US" sz="3600" b="1" i="1" dirty="0" smtClean="0">
                <a:effectLst>
                  <a:glow rad="228600">
                    <a:srgbClr val="FFFFFF"/>
                  </a:glow>
                  <a:outerShdw blurRad="38100" dist="38100" dir="2700000" algn="tl">
                    <a:srgbClr val="000000">
                      <a:alpha val="43137"/>
                    </a:srgbClr>
                  </a:outerShdw>
                </a:effectLst>
              </a:rPr>
              <a:t>(1 Cor 8:1</a:t>
            </a:r>
            <a:r>
              <a:rPr lang="en-US" sz="3600" b="1" i="1" baseline="30000" dirty="0" smtClean="0">
                <a:effectLst>
                  <a:glow rad="228600">
                    <a:srgbClr val="FFFFFF"/>
                  </a:glow>
                  <a:outerShdw blurRad="38100" dist="38100" dir="2700000" algn="tl">
                    <a:srgbClr val="000000">
                      <a:alpha val="43137"/>
                    </a:srgbClr>
                  </a:outerShdw>
                </a:effectLst>
              </a:rPr>
              <a:t>b</a:t>
            </a:r>
            <a:r>
              <a:rPr lang="en-US" sz="3600" b="1" i="1" dirty="0" smtClean="0">
                <a:effectLst>
                  <a:glow rad="228600">
                    <a:srgbClr val="FFFFFF"/>
                  </a:glow>
                  <a:outerShdw blurRad="38100" dist="38100" dir="2700000" algn="tl">
                    <a:srgbClr val="000000">
                      <a:alpha val="43137"/>
                    </a:srgbClr>
                  </a:outerShdw>
                </a:effectLst>
              </a:rPr>
              <a:t>-2) Am I Omniscient?  (</a:t>
            </a:r>
            <a:r>
              <a:rPr lang="en-US" sz="3600" b="1" i="1" dirty="0" err="1" smtClean="0">
                <a:effectLst>
                  <a:glow rad="228600">
                    <a:srgbClr val="FFFFFF"/>
                  </a:glow>
                  <a:outerShdw blurRad="38100" dist="38100" dir="2700000" algn="tl">
                    <a:srgbClr val="000000">
                      <a:alpha val="43137"/>
                    </a:srgbClr>
                  </a:outerShdw>
                </a:effectLst>
              </a:rPr>
              <a:t>Prv</a:t>
            </a:r>
            <a:r>
              <a:rPr lang="en-US" sz="3600" b="1" i="1" dirty="0" smtClean="0">
                <a:effectLst>
                  <a:glow rad="228600">
                    <a:srgbClr val="FFFFFF"/>
                  </a:glow>
                  <a:outerShdw blurRad="38100" dist="38100" dir="2700000" algn="tl">
                    <a:srgbClr val="000000">
                      <a:alpha val="43137"/>
                    </a:srgbClr>
                  </a:outerShdw>
                </a:effectLst>
              </a:rPr>
              <a:t> 21:2a) </a:t>
            </a:r>
            <a:endParaRPr lang="en-US" sz="3600" b="1" dirty="0">
              <a:effectLst>
                <a:glow rad="228600">
                  <a:srgbClr val="FFFFFF"/>
                </a:glow>
                <a:outerShdw blurRad="38100" dist="38100" dir="2700000" algn="tl">
                  <a:srgbClr val="000000">
                    <a:alpha val="43137"/>
                  </a:srgbClr>
                </a:outerShdw>
              </a:effectLst>
            </a:endParaRPr>
          </a:p>
        </p:txBody>
      </p:sp>
      <p:sp>
        <p:nvSpPr>
          <p:cNvPr id="8" name="TextBox 7"/>
          <p:cNvSpPr txBox="1"/>
          <p:nvPr/>
        </p:nvSpPr>
        <p:spPr>
          <a:xfrm>
            <a:off x="241300" y="5408843"/>
            <a:ext cx="8877300" cy="579646"/>
          </a:xfrm>
          <a:prstGeom prst="rect">
            <a:avLst/>
          </a:prstGeom>
          <a:noFill/>
        </p:spPr>
        <p:txBody>
          <a:bodyPr wrap="square" rtlCol="0">
            <a:spAutoFit/>
          </a:bodyPr>
          <a:lstStyle/>
          <a:p>
            <a:pPr>
              <a:lnSpc>
                <a:spcPts val="3800"/>
              </a:lnSpc>
            </a:pPr>
            <a:r>
              <a:rPr lang="en-US" sz="3600" b="1" i="1" dirty="0" smtClean="0">
                <a:effectLst>
                  <a:glow rad="228600">
                    <a:srgbClr val="FFFFFF"/>
                  </a:glow>
                  <a:outerShdw blurRad="38100" dist="38100" dir="2700000" algn="tl">
                    <a:srgbClr val="000000">
                      <a:alpha val="43137"/>
                    </a:srgbClr>
                  </a:outerShdw>
                </a:effectLst>
              </a:rPr>
              <a:t>D. Come, </a:t>
            </a:r>
            <a:r>
              <a:rPr lang="en-US" sz="3600" b="1" dirty="0" smtClean="0">
                <a:effectLst>
                  <a:glow rad="228600">
                    <a:srgbClr val="FFFFFF"/>
                  </a:glow>
                  <a:outerShdw blurRad="38100" dist="38100" dir="2700000" algn="tl">
                    <a:srgbClr val="000000">
                      <a:alpha val="43137"/>
                    </a:srgbClr>
                  </a:outerShdw>
                </a:effectLst>
              </a:rPr>
              <a:t>let’s </a:t>
            </a:r>
            <a:r>
              <a:rPr lang="en-US" sz="3600" b="1" i="1" u="sng" dirty="0" smtClean="0">
                <a:solidFill>
                  <a:srgbClr val="C00000"/>
                </a:solidFill>
                <a:effectLst>
                  <a:glow rad="228600">
                    <a:srgbClr val="FFFFFF"/>
                  </a:glow>
                  <a:outerShdw blurRad="38100" dist="38100" dir="2700000" algn="tl">
                    <a:srgbClr val="000000">
                      <a:alpha val="43137"/>
                    </a:srgbClr>
                  </a:outerShdw>
                </a:effectLst>
              </a:rPr>
              <a:t>Reason</a:t>
            </a:r>
            <a:r>
              <a:rPr lang="en-US" sz="3600" b="1" i="1" dirty="0" smtClean="0">
                <a:solidFill>
                  <a:srgbClr val="C00000"/>
                </a:solidFill>
                <a:effectLst>
                  <a:glow rad="228600">
                    <a:srgbClr val="FFFFFF"/>
                  </a:glow>
                  <a:outerShdw blurRad="38100" dist="38100" dir="2700000" algn="tl">
                    <a:srgbClr val="000000">
                      <a:alpha val="43137"/>
                    </a:srgbClr>
                  </a:outerShdw>
                </a:effectLst>
              </a:rPr>
              <a:t> </a:t>
            </a:r>
            <a:r>
              <a:rPr lang="en-US" sz="3600" b="1" i="1" dirty="0" smtClean="0">
                <a:effectLst>
                  <a:glow rad="228600">
                    <a:srgbClr val="FFFFFF"/>
                  </a:glow>
                  <a:outerShdw blurRad="38100" dist="38100" dir="2700000" algn="tl">
                    <a:srgbClr val="000000">
                      <a:alpha val="43137"/>
                    </a:srgbClr>
                  </a:outerShdw>
                </a:effectLst>
              </a:rPr>
              <a:t>together.</a:t>
            </a:r>
            <a:r>
              <a:rPr lang="en-US" sz="3600" b="1" i="1" dirty="0" smtClean="0">
                <a:solidFill>
                  <a:srgbClr val="C00000"/>
                </a:solidFill>
                <a:effectLst>
                  <a:glow rad="228600">
                    <a:srgbClr val="FFFFFF"/>
                  </a:glow>
                  <a:outerShdw blurRad="38100" dist="38100" dir="2700000" algn="tl">
                    <a:srgbClr val="000000">
                      <a:alpha val="43137"/>
                    </a:srgbClr>
                  </a:outerShdw>
                </a:effectLst>
              </a:rPr>
              <a:t> </a:t>
            </a:r>
            <a:r>
              <a:rPr lang="en-US" sz="3600" b="1" i="1" dirty="0" smtClean="0">
                <a:effectLst>
                  <a:glow rad="228600">
                    <a:srgbClr val="FFFFFF"/>
                  </a:glow>
                  <a:outerShdw blurRad="38100" dist="38100" dir="2700000" algn="tl">
                    <a:srgbClr val="000000">
                      <a:alpha val="43137"/>
                    </a:srgbClr>
                  </a:outerShdw>
                </a:effectLst>
              </a:rPr>
              <a:t>(Isa 1:18) </a:t>
            </a:r>
            <a:endParaRPr lang="en-US" sz="3600" b="1" dirty="0">
              <a:effectLst>
                <a:glow rad="228600">
                  <a:srgbClr val="FFFFFF"/>
                </a:glow>
                <a:outerShdw blurRad="38100" dist="38100" dir="2700000" algn="tl">
                  <a:srgbClr val="000000">
                    <a:alpha val="43137"/>
                  </a:srgbClr>
                </a:outerShdw>
              </a:effectLst>
            </a:endParaRPr>
          </a:p>
        </p:txBody>
      </p:sp>
      <p:sp>
        <p:nvSpPr>
          <p:cNvPr id="9" name="TextBox 8"/>
          <p:cNvSpPr txBox="1"/>
          <p:nvPr/>
        </p:nvSpPr>
        <p:spPr>
          <a:xfrm>
            <a:off x="226060" y="6145742"/>
            <a:ext cx="8877300" cy="579646"/>
          </a:xfrm>
          <a:prstGeom prst="rect">
            <a:avLst/>
          </a:prstGeom>
          <a:noFill/>
        </p:spPr>
        <p:txBody>
          <a:bodyPr wrap="square" rtlCol="0">
            <a:spAutoFit/>
          </a:bodyPr>
          <a:lstStyle/>
          <a:p>
            <a:pPr>
              <a:lnSpc>
                <a:spcPts val="3800"/>
              </a:lnSpc>
            </a:pPr>
            <a:r>
              <a:rPr lang="en-US" sz="3600" b="1" i="1" dirty="0" smtClean="0">
                <a:effectLst>
                  <a:glow rad="228600">
                    <a:srgbClr val="FFFFFF"/>
                  </a:glow>
                  <a:outerShdw blurRad="38100" dist="38100" dir="2700000" algn="tl">
                    <a:srgbClr val="000000">
                      <a:alpha val="43137"/>
                    </a:srgbClr>
                  </a:outerShdw>
                </a:effectLst>
              </a:rPr>
              <a:t>E. </a:t>
            </a:r>
            <a:r>
              <a:rPr lang="en-US" sz="3600" b="1" i="1" u="sng" dirty="0">
                <a:solidFill>
                  <a:srgbClr val="C00000"/>
                </a:solidFill>
                <a:effectLst>
                  <a:glow rad="228600">
                    <a:srgbClr val="FFFFFF"/>
                  </a:glow>
                  <a:outerShdw blurRad="38100" dist="38100" dir="2700000" algn="tl">
                    <a:srgbClr val="000000">
                      <a:alpha val="43137"/>
                    </a:srgbClr>
                  </a:outerShdw>
                </a:effectLst>
              </a:rPr>
              <a:t>Humilit</a:t>
            </a:r>
            <a:r>
              <a:rPr lang="en-US" sz="3600" b="1" i="1" dirty="0">
                <a:solidFill>
                  <a:srgbClr val="C00000"/>
                </a:solidFill>
                <a:effectLst>
                  <a:glow rad="228600">
                    <a:srgbClr val="FFFFFF"/>
                  </a:glow>
                  <a:outerShdw blurRad="38100" dist="38100" dir="2700000" algn="tl">
                    <a:srgbClr val="000000">
                      <a:alpha val="43137"/>
                    </a:srgbClr>
                  </a:outerShdw>
                </a:effectLst>
              </a:rPr>
              <a:t>y</a:t>
            </a:r>
            <a:r>
              <a:rPr lang="en-US" sz="3600" b="1" dirty="0" smtClean="0">
                <a:effectLst>
                  <a:glow rad="228600">
                    <a:srgbClr val="FFFFFF"/>
                  </a:glow>
                  <a:outerShdw blurRad="38100" dist="38100" dir="2700000" algn="tl">
                    <a:srgbClr val="000000">
                      <a:alpha val="43137"/>
                    </a:srgbClr>
                  </a:outerShdw>
                </a:effectLst>
              </a:rPr>
              <a:t> &amp; </a:t>
            </a:r>
            <a:r>
              <a:rPr lang="en-US" sz="3600" b="1" i="1" u="sng" dirty="0" smtClean="0">
                <a:solidFill>
                  <a:srgbClr val="C00000"/>
                </a:solidFill>
                <a:effectLst>
                  <a:glow rad="228600">
                    <a:srgbClr val="FFFFFF"/>
                  </a:glow>
                  <a:outerShdw blurRad="38100" dist="38100" dir="2700000" algn="tl">
                    <a:srgbClr val="000000">
                      <a:alpha val="43137"/>
                    </a:srgbClr>
                  </a:outerShdw>
                </a:effectLst>
              </a:rPr>
              <a:t>Selflessness</a:t>
            </a:r>
            <a:r>
              <a:rPr lang="en-US" sz="3600" b="1" dirty="0" smtClean="0">
                <a:effectLst>
                  <a:glow rad="228600">
                    <a:srgbClr val="FFFFFF"/>
                  </a:glow>
                  <a:outerShdw blurRad="38100" dist="38100" dir="2700000" algn="tl">
                    <a:srgbClr val="000000">
                      <a:alpha val="43137"/>
                    </a:srgbClr>
                  </a:outerShdw>
                </a:effectLst>
              </a:rPr>
              <a:t> central</a:t>
            </a:r>
            <a:r>
              <a:rPr lang="en-US" sz="3600" b="1" i="1" dirty="0" smtClean="0">
                <a:solidFill>
                  <a:srgbClr val="C00000"/>
                </a:solidFill>
                <a:effectLst>
                  <a:glow rad="228600">
                    <a:srgbClr val="FFFFFF"/>
                  </a:glow>
                  <a:outerShdw blurRad="38100" dist="38100" dir="2700000" algn="tl">
                    <a:srgbClr val="000000">
                      <a:alpha val="43137"/>
                    </a:srgbClr>
                  </a:outerShdw>
                </a:effectLst>
              </a:rPr>
              <a:t> </a:t>
            </a:r>
            <a:r>
              <a:rPr lang="en-US" sz="3600" b="1" i="1" dirty="0" smtClean="0">
                <a:effectLst>
                  <a:glow rad="228600">
                    <a:srgbClr val="FFFFFF"/>
                  </a:glow>
                  <a:outerShdw blurRad="38100" dist="38100" dir="2700000" algn="tl">
                    <a:srgbClr val="000000">
                      <a:alpha val="43137"/>
                    </a:srgbClr>
                  </a:outerShdw>
                </a:effectLst>
              </a:rPr>
              <a:t>(Phil 2:3-4) </a:t>
            </a:r>
            <a:endParaRPr lang="en-US" sz="3600" b="1" dirty="0">
              <a:effectLst>
                <a:glow rad="228600">
                  <a:srgbClr val="FFFFFF"/>
                </a:glow>
                <a:outerShdw blurRad="38100" dist="38100" dir="2700000" algn="tl">
                  <a:srgbClr val="000000">
                    <a:alpha val="43137"/>
                  </a:srgbClr>
                </a:outerShdw>
              </a:effectLst>
            </a:endParaRPr>
          </a:p>
        </p:txBody>
      </p:sp>
    </p:spTree>
    <p:extLst>
      <p:ext uri="{BB962C8B-B14F-4D97-AF65-F5344CB8AC3E}">
        <p14:creationId xmlns:p14="http://schemas.microsoft.com/office/powerpoint/2010/main" val="3232381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trips(down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strips(downLeft)">
                                      <p:cBhvr>
                                        <p:cTn id="12" dur="500"/>
                                        <p:tgtEl>
                                          <p:spTgt spid="6"/>
                                        </p:tgtEl>
                                      </p:cBhvr>
                                    </p:animEffect>
                                  </p:childTnLst>
                                </p:cTn>
                              </p:par>
                              <p:par>
                                <p:cTn id="13" presetID="9" presetClass="emph" presetSubtype="0" grpId="1" nodeType="withEffect">
                                  <p:stCondLst>
                                    <p:cond delay="0"/>
                                  </p:stCondLst>
                                  <p:childTnLst>
                                    <p:set>
                                      <p:cBhvr rctx="PPT">
                                        <p:cTn id="14" dur="indefinite"/>
                                        <p:tgtEl>
                                          <p:spTgt spid="4"/>
                                        </p:tgtEl>
                                        <p:attrNameLst>
                                          <p:attrName>style.opacity</p:attrName>
                                        </p:attrNameLst>
                                      </p:cBhvr>
                                      <p:to>
                                        <p:strVal val="0.5"/>
                                      </p:to>
                                    </p:set>
                                    <p:animEffect filter="image" prLst="opacity: 0.5">
                                      <p:cBhvr rctx="IE">
                                        <p:cTn id="15" dur="indefinite"/>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8" presetClass="entr" presetSubtype="12"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strips(downLeft)">
                                      <p:cBhvr>
                                        <p:cTn id="20" dur="500"/>
                                        <p:tgtEl>
                                          <p:spTgt spid="7"/>
                                        </p:tgtEl>
                                      </p:cBhvr>
                                    </p:animEffect>
                                  </p:childTnLst>
                                </p:cTn>
                              </p:par>
                              <p:par>
                                <p:cTn id="21" presetID="9" presetClass="emph" presetSubtype="0" grpId="1" nodeType="withEffect">
                                  <p:stCondLst>
                                    <p:cond delay="0"/>
                                  </p:stCondLst>
                                  <p:childTnLst>
                                    <p:set>
                                      <p:cBhvr rctx="PPT">
                                        <p:cTn id="22" dur="indefinite"/>
                                        <p:tgtEl>
                                          <p:spTgt spid="6"/>
                                        </p:tgtEl>
                                        <p:attrNameLst>
                                          <p:attrName>style.opacity</p:attrName>
                                        </p:attrNameLst>
                                      </p:cBhvr>
                                      <p:to>
                                        <p:strVal val="0.5"/>
                                      </p:to>
                                    </p:set>
                                    <p:animEffect filter="image" prLst="opacity: 0.5">
                                      <p:cBhvr rctx="IE">
                                        <p:cTn id="23" dur="indefinite"/>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18" presetClass="entr" presetSubtype="12"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strips(downLeft)">
                                      <p:cBhvr>
                                        <p:cTn id="28" dur="500"/>
                                        <p:tgtEl>
                                          <p:spTgt spid="8"/>
                                        </p:tgtEl>
                                      </p:cBhvr>
                                    </p:animEffect>
                                  </p:childTnLst>
                                </p:cTn>
                              </p:par>
                              <p:par>
                                <p:cTn id="29" presetID="9" presetClass="emph" presetSubtype="0" grpId="1" nodeType="withEffect">
                                  <p:stCondLst>
                                    <p:cond delay="0"/>
                                  </p:stCondLst>
                                  <p:childTnLst>
                                    <p:set>
                                      <p:cBhvr rctx="PPT">
                                        <p:cTn id="30" dur="indefinite"/>
                                        <p:tgtEl>
                                          <p:spTgt spid="7"/>
                                        </p:tgtEl>
                                        <p:attrNameLst>
                                          <p:attrName>style.opacity</p:attrName>
                                        </p:attrNameLst>
                                      </p:cBhvr>
                                      <p:to>
                                        <p:strVal val="0.5"/>
                                      </p:to>
                                    </p:set>
                                    <p:animEffect filter="image" prLst="opacity: 0.5">
                                      <p:cBhvr rctx="IE">
                                        <p:cTn id="31" dur="indefinite"/>
                                        <p:tgtEl>
                                          <p:spTgt spid="7"/>
                                        </p:tgtEl>
                                      </p:cBhvr>
                                    </p:animEffect>
                                  </p:childTnLst>
                                </p:cTn>
                              </p:par>
                            </p:childTnLst>
                          </p:cTn>
                        </p:par>
                      </p:childTnLst>
                    </p:cTn>
                  </p:par>
                  <p:par>
                    <p:cTn id="32" fill="hold">
                      <p:stCondLst>
                        <p:cond delay="indefinite"/>
                      </p:stCondLst>
                      <p:childTnLst>
                        <p:par>
                          <p:cTn id="33" fill="hold">
                            <p:stCondLst>
                              <p:cond delay="0"/>
                            </p:stCondLst>
                            <p:childTnLst>
                              <p:par>
                                <p:cTn id="34" presetID="18" presetClass="entr" presetSubtype="12" fill="hold" grpId="0" nodeType="click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strips(downLeft)">
                                      <p:cBhvr>
                                        <p:cTn id="36" dur="500"/>
                                        <p:tgtEl>
                                          <p:spTgt spid="9"/>
                                        </p:tgtEl>
                                      </p:cBhvr>
                                    </p:animEffect>
                                  </p:childTnLst>
                                </p:cTn>
                              </p:par>
                              <p:par>
                                <p:cTn id="37" presetID="9" presetClass="emph" presetSubtype="0" grpId="1" nodeType="withEffect">
                                  <p:stCondLst>
                                    <p:cond delay="0"/>
                                  </p:stCondLst>
                                  <p:childTnLst>
                                    <p:set>
                                      <p:cBhvr rctx="PPT">
                                        <p:cTn id="38" dur="indefinite"/>
                                        <p:tgtEl>
                                          <p:spTgt spid="8"/>
                                        </p:tgtEl>
                                        <p:attrNameLst>
                                          <p:attrName>style.opacity</p:attrName>
                                        </p:attrNameLst>
                                      </p:cBhvr>
                                      <p:to>
                                        <p:strVal val="0.5"/>
                                      </p:to>
                                    </p:set>
                                    <p:animEffect filter="image" prLst="opacity: 0.5">
                                      <p:cBhvr rctx="IE">
                                        <p:cTn id="39" dur="indefinite"/>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6" grpId="0"/>
      <p:bldP spid="6" grpId="1"/>
      <p:bldP spid="7" grpId="0"/>
      <p:bldP spid="7" grpId="1"/>
      <p:bldP spid="8" grpId="0"/>
      <p:bldP spid="8" grpId="1"/>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25A3760D-4847-430F-84B5-E0151C838CE8}" type="slidenum">
              <a:rPr lang="en-US" smtClean="0"/>
              <a:t>8</a:t>
            </a:fld>
            <a:endParaRPr lang="en-US"/>
          </a:p>
        </p:txBody>
      </p:sp>
      <p:sp>
        <p:nvSpPr>
          <p:cNvPr id="6" name="TextBox 5"/>
          <p:cNvSpPr txBox="1"/>
          <p:nvPr/>
        </p:nvSpPr>
        <p:spPr>
          <a:xfrm>
            <a:off x="466997" y="287817"/>
            <a:ext cx="7991203" cy="767443"/>
          </a:xfrm>
          <a:prstGeom prst="rect">
            <a:avLst/>
          </a:prstGeom>
          <a:noFill/>
        </p:spPr>
        <p:txBody>
          <a:bodyPr wrap="none" rtlCol="0">
            <a:prstTxWarp prst="textPlain">
              <a:avLst/>
            </a:prstTxWarp>
            <a:spAutoFit/>
          </a:bodyPr>
          <a:lstStyle/>
          <a:p>
            <a:r>
              <a:rPr lang="en-US" sz="6600" b="1" dirty="0" smtClean="0">
                <a:gradFill flip="none" rotWithShape="1">
                  <a:gsLst>
                    <a:gs pos="0">
                      <a:srgbClr val="FF0000"/>
                    </a:gs>
                    <a:gs pos="40000">
                      <a:srgbClr val="FFFF00"/>
                    </a:gs>
                    <a:gs pos="69000">
                      <a:srgbClr val="0000CC"/>
                    </a:gs>
                    <a:gs pos="100000">
                      <a:srgbClr val="33CC33"/>
                    </a:gs>
                  </a:gsLst>
                  <a:lin ang="0" scaled="1"/>
                  <a:tileRect/>
                </a:gradFill>
                <a:effectLst>
                  <a:glow rad="228600">
                    <a:srgbClr val="FFFFFF"/>
                  </a:glow>
                  <a:outerShdw blurRad="38100" dist="88900" dir="2700000" algn="tl">
                    <a:schemeClr val="tx1"/>
                  </a:outerShdw>
                </a:effectLst>
              </a:rPr>
              <a:t>The Joy of Unity</a:t>
            </a:r>
            <a:endParaRPr lang="en-US" sz="6600" b="1" dirty="0">
              <a:gradFill flip="none" rotWithShape="1">
                <a:gsLst>
                  <a:gs pos="0">
                    <a:srgbClr val="FF0000"/>
                  </a:gs>
                  <a:gs pos="40000">
                    <a:srgbClr val="FFFF00"/>
                  </a:gs>
                  <a:gs pos="69000">
                    <a:srgbClr val="0000CC"/>
                  </a:gs>
                  <a:gs pos="100000">
                    <a:srgbClr val="33CC33"/>
                  </a:gs>
                </a:gsLst>
                <a:lin ang="0" scaled="1"/>
                <a:tileRect/>
              </a:gradFill>
              <a:effectLst>
                <a:glow rad="228600">
                  <a:srgbClr val="FFFFFF"/>
                </a:glow>
                <a:outerShdw blurRad="38100" dist="88900" dir="2700000" algn="tl">
                  <a:schemeClr val="tx1"/>
                </a:outerShdw>
              </a:effectLst>
            </a:endParaRPr>
          </a:p>
        </p:txBody>
      </p:sp>
      <p:sp>
        <p:nvSpPr>
          <p:cNvPr id="7" name="Rectangle 6"/>
          <p:cNvSpPr/>
          <p:nvPr/>
        </p:nvSpPr>
        <p:spPr>
          <a:xfrm>
            <a:off x="126818" y="1525988"/>
            <a:ext cx="4460422" cy="3416320"/>
          </a:xfrm>
          <a:prstGeom prst="rect">
            <a:avLst/>
          </a:prstGeom>
        </p:spPr>
        <p:txBody>
          <a:bodyPr wrap="square">
            <a:spAutoFit/>
          </a:bodyPr>
          <a:lstStyle/>
          <a:p>
            <a:pPr algn="ctr"/>
            <a:r>
              <a:rPr lang="en-US" sz="3600" b="1" dirty="0" smtClean="0">
                <a:effectLst>
                  <a:outerShdw blurRad="38100" dist="38100" dir="2700000" algn="tl">
                    <a:srgbClr val="000000">
                      <a:alpha val="43137"/>
                    </a:srgbClr>
                  </a:outerShdw>
                </a:effectLst>
              </a:rPr>
              <a:t>1 Sam 18:1  It came </a:t>
            </a:r>
            <a:br>
              <a:rPr lang="en-US" sz="3600" b="1" dirty="0" smtClean="0">
                <a:effectLst>
                  <a:outerShdw blurRad="38100" dist="38100" dir="2700000" algn="tl">
                    <a:srgbClr val="000000">
                      <a:alpha val="43137"/>
                    </a:srgbClr>
                  </a:outerShdw>
                </a:effectLst>
              </a:rPr>
            </a:br>
            <a:r>
              <a:rPr lang="en-US" sz="3600" b="1" dirty="0" smtClean="0">
                <a:effectLst>
                  <a:outerShdw blurRad="38100" dist="38100" dir="2700000" algn="tl">
                    <a:srgbClr val="000000">
                      <a:alpha val="43137"/>
                    </a:srgbClr>
                  </a:outerShdw>
                </a:effectLst>
              </a:rPr>
              <a:t>about … that </a:t>
            </a:r>
            <a:r>
              <a:rPr lang="en-US" sz="3600" b="1" i="1" dirty="0" smtClean="0">
                <a:solidFill>
                  <a:srgbClr val="0000CC"/>
                </a:solidFill>
                <a:effectLst>
                  <a:outerShdw blurRad="38100" dist="38100" dir="2700000" algn="tl">
                    <a:srgbClr val="000000">
                      <a:alpha val="43137"/>
                    </a:srgbClr>
                  </a:outerShdw>
                </a:effectLst>
              </a:rPr>
              <a:t>the soul </a:t>
            </a:r>
            <a:br>
              <a:rPr lang="en-US" sz="3600" b="1" i="1" dirty="0" smtClean="0">
                <a:solidFill>
                  <a:srgbClr val="0000CC"/>
                </a:solidFill>
                <a:effectLst>
                  <a:outerShdw blurRad="38100" dist="38100" dir="2700000" algn="tl">
                    <a:srgbClr val="000000">
                      <a:alpha val="43137"/>
                    </a:srgbClr>
                  </a:outerShdw>
                </a:effectLst>
              </a:rPr>
            </a:br>
            <a:r>
              <a:rPr lang="en-US" sz="3600" b="1" i="1" dirty="0" smtClean="0">
                <a:solidFill>
                  <a:srgbClr val="0000CC"/>
                </a:solidFill>
                <a:effectLst>
                  <a:outerShdw blurRad="38100" dist="38100" dir="2700000" algn="tl">
                    <a:srgbClr val="000000">
                      <a:alpha val="43137"/>
                    </a:srgbClr>
                  </a:outerShdw>
                </a:effectLst>
              </a:rPr>
              <a:t>of Jonathan was knit </a:t>
            </a:r>
            <a:br>
              <a:rPr lang="en-US" sz="3600" b="1" i="1" dirty="0" smtClean="0">
                <a:solidFill>
                  <a:srgbClr val="0000CC"/>
                </a:solidFill>
                <a:effectLst>
                  <a:outerShdw blurRad="38100" dist="38100" dir="2700000" algn="tl">
                    <a:srgbClr val="000000">
                      <a:alpha val="43137"/>
                    </a:srgbClr>
                  </a:outerShdw>
                </a:effectLst>
              </a:rPr>
            </a:br>
            <a:r>
              <a:rPr lang="en-US" sz="3600" b="1" i="1" dirty="0" smtClean="0">
                <a:solidFill>
                  <a:srgbClr val="0000CC"/>
                </a:solidFill>
                <a:effectLst>
                  <a:outerShdw blurRad="38100" dist="38100" dir="2700000" algn="tl">
                    <a:srgbClr val="000000">
                      <a:alpha val="43137"/>
                    </a:srgbClr>
                  </a:outerShdw>
                </a:effectLst>
              </a:rPr>
              <a:t>to the soul of David, </a:t>
            </a:r>
            <a:br>
              <a:rPr lang="en-US" sz="3600" b="1" i="1" dirty="0" smtClean="0">
                <a:solidFill>
                  <a:srgbClr val="0000CC"/>
                </a:solidFill>
                <a:effectLst>
                  <a:outerShdw blurRad="38100" dist="38100" dir="2700000" algn="tl">
                    <a:srgbClr val="000000">
                      <a:alpha val="43137"/>
                    </a:srgbClr>
                  </a:outerShdw>
                </a:effectLst>
              </a:rPr>
            </a:br>
            <a:r>
              <a:rPr lang="en-US" sz="3600" b="1" i="1" dirty="0" smtClean="0">
                <a:effectLst>
                  <a:outerShdw blurRad="38100" dist="38100" dir="2700000" algn="tl">
                    <a:srgbClr val="000000">
                      <a:alpha val="43137"/>
                    </a:srgbClr>
                  </a:outerShdw>
                </a:effectLst>
              </a:rPr>
              <a:t>and Jonathan loved </a:t>
            </a:r>
            <a:br>
              <a:rPr lang="en-US" sz="3600" b="1" i="1" dirty="0" smtClean="0">
                <a:effectLst>
                  <a:outerShdw blurRad="38100" dist="38100" dir="2700000" algn="tl">
                    <a:srgbClr val="000000">
                      <a:alpha val="43137"/>
                    </a:srgbClr>
                  </a:outerShdw>
                </a:effectLst>
              </a:rPr>
            </a:br>
            <a:r>
              <a:rPr lang="en-US" sz="3600" b="1" i="1" dirty="0" smtClean="0">
                <a:effectLst>
                  <a:outerShdw blurRad="38100" dist="38100" dir="2700000" algn="tl">
                    <a:srgbClr val="000000">
                      <a:alpha val="43137"/>
                    </a:srgbClr>
                  </a:outerShdw>
                </a:effectLst>
              </a:rPr>
              <a:t>him as himself</a:t>
            </a:r>
            <a:r>
              <a:rPr lang="en-US" sz="3600" b="1" dirty="0" smtClean="0">
                <a:effectLst>
                  <a:outerShdw blurRad="38100" dist="38100" dir="2700000" algn="tl">
                    <a:srgbClr val="000000">
                      <a:alpha val="43137"/>
                    </a:srgbClr>
                  </a:outerShdw>
                </a:effectLst>
              </a:rPr>
              <a:t>.</a:t>
            </a:r>
            <a:endParaRPr lang="en-US" sz="3600" b="1" dirty="0">
              <a:effectLst>
                <a:outerShdw blurRad="38100" dist="38100" dir="2700000" algn="tl">
                  <a:srgbClr val="000000">
                    <a:alpha val="43137"/>
                  </a:srgbClr>
                </a:outerShdw>
              </a:effectLst>
            </a:endParaRPr>
          </a:p>
        </p:txBody>
      </p:sp>
      <p:pic>
        <p:nvPicPr>
          <p:cNvPr id="8" name="Picture 7"/>
          <p:cNvPicPr>
            <a:picLocks noChangeAspect="1"/>
          </p:cNvPicPr>
          <p:nvPr/>
        </p:nvPicPr>
        <p:blipFill>
          <a:blip r:embed="rId2">
            <a:lum contrast="30000"/>
          </a:blip>
          <a:stretch>
            <a:fillRect/>
          </a:stretch>
        </p:blipFill>
        <p:spPr>
          <a:xfrm>
            <a:off x="5059680" y="1358313"/>
            <a:ext cx="3398520" cy="4539568"/>
          </a:xfrm>
          <a:prstGeom prst="rect">
            <a:avLst/>
          </a:prstGeom>
        </p:spPr>
      </p:pic>
      <p:sp>
        <p:nvSpPr>
          <p:cNvPr id="9" name="Rectangle 8"/>
          <p:cNvSpPr/>
          <p:nvPr/>
        </p:nvSpPr>
        <p:spPr>
          <a:xfrm>
            <a:off x="466996" y="5270965"/>
            <a:ext cx="7991204" cy="1200329"/>
          </a:xfrm>
          <a:prstGeom prst="rect">
            <a:avLst/>
          </a:prstGeom>
        </p:spPr>
        <p:txBody>
          <a:bodyPr wrap="square">
            <a:spAutoFit/>
          </a:bodyPr>
          <a:lstStyle/>
          <a:p>
            <a:r>
              <a:rPr lang="en-US" sz="3600" b="1" dirty="0" smtClean="0">
                <a:effectLst>
                  <a:outerShdw blurRad="38100" dist="38100" dir="2700000" algn="tl">
                    <a:srgbClr val="000000">
                      <a:alpha val="43137"/>
                    </a:srgbClr>
                  </a:outerShdw>
                </a:effectLst>
              </a:rPr>
              <a:t>We’re building </a:t>
            </a:r>
            <a:r>
              <a:rPr lang="en-US" sz="3600" b="1" i="1" dirty="0" smtClean="0">
                <a:solidFill>
                  <a:srgbClr val="C00000"/>
                </a:solidFill>
                <a:effectLst>
                  <a:outerShdw blurRad="38100" dist="38100" dir="2700000" algn="tl">
                    <a:srgbClr val="000000">
                      <a:alpha val="43137"/>
                    </a:srgbClr>
                  </a:outerShdw>
                </a:effectLst>
              </a:rPr>
              <a:t>a Family </a:t>
            </a:r>
            <a:r>
              <a:rPr lang="en-US" sz="3600" b="1" dirty="0" smtClean="0">
                <a:effectLst>
                  <a:outerShdw blurRad="38100" dist="38100" dir="2700000" algn="tl">
                    <a:srgbClr val="000000">
                      <a:alpha val="43137"/>
                    </a:srgbClr>
                  </a:outerShdw>
                </a:effectLst>
              </a:rPr>
              <a:t/>
            </a:r>
            <a:br>
              <a:rPr lang="en-US" sz="3600" b="1" dirty="0" smtClean="0">
                <a:effectLst>
                  <a:outerShdw blurRad="38100" dist="38100" dir="2700000" algn="tl">
                    <a:srgbClr val="000000">
                      <a:alpha val="43137"/>
                    </a:srgbClr>
                  </a:outerShdw>
                </a:effectLst>
              </a:rPr>
            </a:br>
            <a:r>
              <a:rPr lang="en-US" sz="3600" b="1" dirty="0" smtClean="0">
                <a:effectLst>
                  <a:outerShdw blurRad="38100" dist="38100" dir="2700000" algn="tl">
                    <a:srgbClr val="000000">
                      <a:alpha val="43137"/>
                    </a:srgbClr>
                  </a:outerShdw>
                </a:effectLst>
              </a:rPr>
              <a:t>here and we’d like you to be a part of us.</a:t>
            </a:r>
            <a:endParaRPr lang="en-US" sz="36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181289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41980751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362</TotalTime>
  <Words>786</Words>
  <Application>Microsoft Office PowerPoint</Application>
  <PresentationFormat>On-screen Show (4:3)</PresentationFormat>
  <Paragraphs>81</Paragraphs>
  <Slides>9</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Calibri</vt:lpstr>
      <vt:lpstr>Calibri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Paul Hawthorne</dc:creator>
  <cp:lastModifiedBy>Paul Hawthorne</cp:lastModifiedBy>
  <cp:revision>44</cp:revision>
  <dcterms:created xsi:type="dcterms:W3CDTF">2016-01-31T05:52:15Z</dcterms:created>
  <dcterms:modified xsi:type="dcterms:W3CDTF">2016-02-02T03:03:18Z</dcterms:modified>
</cp:coreProperties>
</file>