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1" r:id="rId3"/>
    <p:sldId id="266" r:id="rId4"/>
    <p:sldId id="282" r:id="rId5"/>
    <p:sldId id="267" r:id="rId6"/>
    <p:sldId id="283" r:id="rId7"/>
    <p:sldId id="268" r:id="rId8"/>
    <p:sldId id="284" r:id="rId9"/>
    <p:sldId id="269" r:id="rId10"/>
    <p:sldId id="285" r:id="rId11"/>
    <p:sldId id="270" r:id="rId12"/>
    <p:sldId id="271" r:id="rId13"/>
    <p:sldId id="272" r:id="rId14"/>
    <p:sldId id="273" r:id="rId15"/>
    <p:sldId id="277" r:id="rId16"/>
    <p:sldId id="279" r:id="rId17"/>
    <p:sldId id="286" r:id="rId18"/>
    <p:sldId id="2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00"/>
    <a:srgbClr val="FBFDFF"/>
    <a:srgbClr val="FFFFFF"/>
    <a:srgbClr val="0B305D"/>
    <a:srgbClr val="080000"/>
    <a:srgbClr val="4C0000"/>
    <a:srgbClr val="320000"/>
    <a:srgbClr val="80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67" autoAdjust="0"/>
  </p:normalViewPr>
  <p:slideViewPr>
    <p:cSldViewPr>
      <p:cViewPr varScale="1">
        <p:scale>
          <a:sx n="60" d="100"/>
          <a:sy n="60" d="100"/>
        </p:scale>
        <p:origin x="13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495D1A-32F7-44B0-A345-F263F4579EA6}" type="datetimeFigureOut">
              <a:rPr lang="en-US" smtClean="0"/>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E443C-5D5E-4DFE-B565-B3E01BDD7F48}" type="slidenum">
              <a:rPr lang="en-US" smtClean="0"/>
              <a:pPr/>
              <a:t>‹#›</a:t>
            </a:fld>
            <a:endParaRPr lang="en-US"/>
          </a:p>
        </p:txBody>
      </p:sp>
    </p:spTree>
    <p:extLst>
      <p:ext uri="{BB962C8B-B14F-4D97-AF65-F5344CB8AC3E}">
        <p14:creationId xmlns:p14="http://schemas.microsoft.com/office/powerpoint/2010/main" val="42108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www.apa.org/monitor/nov03/jonestown.aspx" TargetMode="External"/><Relationship Id="rId13" Type="http://schemas.openxmlformats.org/officeDocument/2006/relationships/hyperlink" Target="http://indianapublicmedia.org/momentofindianahistory/jim-jones/" TargetMode="External"/><Relationship Id="rId18" Type="http://schemas.openxmlformats.org/officeDocument/2006/relationships/hyperlink" Target="http://jonestown.sdsu.edu/?page_id=33220" TargetMode="External"/><Relationship Id="rId3" Type="http://schemas.openxmlformats.org/officeDocument/2006/relationships/hyperlink" Target="http://en.wikipedia.org/wiki/Jim_Jones#Integrationist" TargetMode="External"/><Relationship Id="rId7" Type="http://schemas.openxmlformats.org/officeDocument/2006/relationships/hyperlink" Target="http://www.theforbiddenknowledge.com/hardtruth/unabomber_mind_control.htm" TargetMode="External"/><Relationship Id="rId12" Type="http://schemas.openxmlformats.org/officeDocument/2006/relationships/hyperlink" Target="http://www.newdawnmagazine.com/Articles/Who%20Was%20Jim%20Jones.html" TargetMode="External"/><Relationship Id="rId17" Type="http://schemas.openxmlformats.org/officeDocument/2006/relationships/hyperlink" Target="http://jonestown.sdsu.edu/?page_id=31431" TargetMode="External"/><Relationship Id="rId2" Type="http://schemas.openxmlformats.org/officeDocument/2006/relationships/slide" Target="../slides/slide2.xml"/><Relationship Id="rId16" Type="http://schemas.openxmlformats.org/officeDocument/2006/relationships/hyperlink" Target="http://jonestown.sdsu.edu/?page_id=31985" TargetMode="External"/><Relationship Id="rId20" Type="http://schemas.openxmlformats.org/officeDocument/2006/relationships/hyperlink" Target="http://www.guyana.org/features/jonestown_20.html" TargetMode="External"/><Relationship Id="rId1" Type="http://schemas.openxmlformats.org/officeDocument/2006/relationships/notesMaster" Target="../notesMasters/notesMaster1.xml"/><Relationship Id="rId6" Type="http://schemas.openxmlformats.org/officeDocument/2006/relationships/hyperlink" Target="http://libcom.org/library/suicide-for-socialism-jonestown-brinton" TargetMode="External"/><Relationship Id="rId11" Type="http://schemas.openxmlformats.org/officeDocument/2006/relationships/hyperlink" Target="http://www.sfgate.com/cgi-bin/article.cgi?f=/e/a/1998/11/08/NEWS4041.dtl" TargetMode="External"/><Relationship Id="rId5" Type="http://schemas.openxmlformats.org/officeDocument/2006/relationships/hyperlink" Target="http://jonestown.sdsu.edu/?page_id=28038" TargetMode="External"/><Relationship Id="rId15" Type="http://schemas.openxmlformats.org/officeDocument/2006/relationships/hyperlink" Target="http://jonestown.sdsu.edu/?page_id=14081" TargetMode="External"/><Relationship Id="rId10" Type="http://schemas.openxmlformats.org/officeDocument/2006/relationships/hyperlink" Target="http://www.infoplease.com/spot/jonestown1.html" TargetMode="External"/><Relationship Id="rId19" Type="http://schemas.openxmlformats.org/officeDocument/2006/relationships/hyperlink" Target="http://www.culteducation.com/groups/jonestown.html" TargetMode="External"/><Relationship Id="rId4" Type="http://schemas.openxmlformats.org/officeDocument/2006/relationships/hyperlink" Target="http://jonestown.sdsu.edu/?page_id31908" TargetMode="External"/><Relationship Id="rId9" Type="http://schemas.openxmlformats.org/officeDocument/2006/relationships/hyperlink" Target="http://www.findagrave.com/cgi-bin/fg.cgi?page=gr&amp;GSln=jones&amp;GSfn=jim&amp;GSbyrel=all&amp;GSdy=1978&amp;GSdyrel=in&amp;GSob=n&amp;GRid=1452&amp;df=all&amp;" TargetMode="External"/><Relationship Id="rId14" Type="http://schemas.openxmlformats.org/officeDocument/2006/relationships/hyperlink" Target="http://serendip.brynmawr.edu/exchange/node/169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a:p>
            <a:r>
              <a:rPr lang="en-US" dirty="0"/>
              <a:t>Jim Jones:  Cult of Death</a:t>
            </a:r>
          </a:p>
          <a:p>
            <a:endParaRPr lang="en-US" dirty="0"/>
          </a:p>
          <a:p>
            <a:r>
              <a:rPr lang="en-US" dirty="0"/>
              <a:t>Jones himself was </a:t>
            </a:r>
            <a:r>
              <a:rPr lang="en-US" dirty="0">
                <a:hlinkClick r:id="rId3"/>
              </a:rPr>
              <a:t>passionately committed to civil rights</a:t>
            </a:r>
            <a:r>
              <a:rPr lang="en-US" dirty="0"/>
              <a:t> -- during the 1960s, he helped integrate churches, hospitals, restaurants, and movie theaters, and he personally adopted several children of color. (His only biological child, Stephan, had the middle name Gandhi.) The majority of the followers who died with him were African-American, and one third were children (140 age 10 or under.   And a total of 304 for all children under 18). </a:t>
            </a:r>
          </a:p>
          <a:p>
            <a:endParaRPr lang="en-US" dirty="0"/>
          </a:p>
          <a:p>
            <a:r>
              <a:rPr lang="en-US" dirty="0"/>
              <a:t>Those who attended Temple services were drawn in by Jones’ passionate attacks on segregation and the “abuses, disgraces, and contradictions of American capitalism” (Jeffrey), </a:t>
            </a:r>
            <a:r>
              <a:rPr lang="en-US" b="1" i="1" u="sng" dirty="0">
                <a:effectLst>
                  <a:outerShdw blurRad="38100" dist="38100" dir="2700000" algn="tl">
                    <a:srgbClr val="000000">
                      <a:alpha val="43137"/>
                    </a:srgbClr>
                  </a:outerShdw>
                </a:effectLst>
              </a:rPr>
              <a:t>as well as his dreams of a Utopian society </a:t>
            </a:r>
            <a:br>
              <a:rPr lang="en-US" b="1" i="1" u="sng" dirty="0">
                <a:effectLst>
                  <a:outerShdw blurRad="38100" dist="38100" dir="2700000" algn="tl">
                    <a:srgbClr val="000000">
                      <a:alpha val="43137"/>
                    </a:srgbClr>
                  </a:outerShdw>
                </a:effectLst>
              </a:rPr>
            </a:br>
            <a:r>
              <a:rPr lang="en-US" dirty="0"/>
              <a:t>in which all members were treated equally, no matter their stature in the hierarchy of society. </a:t>
            </a:r>
          </a:p>
          <a:p>
            <a:endParaRPr lang="en-US" dirty="0"/>
          </a:p>
          <a:p>
            <a:r>
              <a:rPr lang="en-US" dirty="0"/>
              <a:t>In his speeches, Jim Jones certainly promoted this image and his role as a </a:t>
            </a:r>
            <a:br>
              <a:rPr lang="en-US" dirty="0"/>
            </a:br>
            <a:r>
              <a:rPr lang="en-US" dirty="0"/>
              <a:t>crusader against injustice. </a:t>
            </a:r>
            <a:br>
              <a:rPr lang="en-US" dirty="0"/>
            </a:br>
            <a:endParaRPr lang="en-US" dirty="0"/>
          </a:p>
          <a:p>
            <a:r>
              <a:rPr lang="en-US" dirty="0"/>
              <a:t>“</a:t>
            </a:r>
            <a:r>
              <a:rPr lang="en-US" b="1" i="1" dirty="0">
                <a:effectLst>
                  <a:outerShdw blurRad="38100" dist="38100" dir="2700000" algn="tl">
                    <a:srgbClr val="000000">
                      <a:alpha val="43137"/>
                    </a:srgbClr>
                  </a:outerShdw>
                </a:effectLst>
              </a:rPr>
              <a:t>I represent divine principle, total equality, a society where people own all things in common</a:t>
            </a:r>
            <a:r>
              <a:rPr lang="en-US" dirty="0"/>
              <a:t>. </a:t>
            </a:r>
            <a:br>
              <a:rPr lang="en-US" dirty="0"/>
            </a:br>
            <a:r>
              <a:rPr lang="en-US" dirty="0"/>
              <a:t>Where there is no rich or poor. Where there are no races. Wherever there [are] people struggling for justice and righteousness, there I am.” (Nelson).</a:t>
            </a:r>
          </a:p>
          <a:p>
            <a:endParaRPr lang="en-US" dirty="0"/>
          </a:p>
          <a:p>
            <a:r>
              <a:rPr lang="en-US" dirty="0"/>
              <a:t>Temple membership soon grew from several hundred to approximately 20,000 at the Temple’s peak in San Francisco, where Jones relocated the Temple in 1971 (UPI).  </a:t>
            </a:r>
          </a:p>
          <a:p>
            <a:endParaRPr lang="en-US" dirty="0"/>
          </a:p>
          <a:p>
            <a:r>
              <a:rPr lang="en-US" dirty="0"/>
              <a:t>Jones as a Messianic figure and asked his followers to call him “Father”.</a:t>
            </a:r>
          </a:p>
          <a:p>
            <a:endParaRPr lang="en-US" dirty="0"/>
          </a:p>
          <a:p>
            <a:r>
              <a:rPr lang="en-US" dirty="0"/>
              <a:t>a. He staged “fraudulent psychic-healing” demonstrations using rotting animal organs as phony tumors; </a:t>
            </a:r>
            <a:br>
              <a:rPr lang="en-US" dirty="0"/>
            </a:br>
            <a:r>
              <a:rPr lang="en-US" dirty="0"/>
              <a:t>b. Searched members’ trash for information to reveal in his fake psychic readings; </a:t>
            </a:r>
          </a:p>
          <a:p>
            <a:r>
              <a:rPr lang="en-US" dirty="0"/>
              <a:t>c. Drugged followers to make it appear as though he were actually raising the dead” (Webb). </a:t>
            </a:r>
          </a:p>
          <a:p>
            <a:r>
              <a:rPr lang="en-US" dirty="0"/>
              <a:t>d. He claimed that he was the reincarnation of Lenin and Jesus Christ. </a:t>
            </a:r>
          </a:p>
          <a:p>
            <a:endParaRPr lang="en-US" dirty="0"/>
          </a:p>
          <a:p>
            <a:r>
              <a:rPr lang="en-US" dirty="0"/>
              <a:t>Jones used the unquestioning devotion of his followers to increase their dependence on him</a:t>
            </a:r>
            <a:br>
              <a:rPr lang="en-US" dirty="0"/>
            </a:br>
            <a:r>
              <a:rPr lang="en-US" dirty="0"/>
              <a:t>and isolated them from anyone outside of the Temple.  </a:t>
            </a:r>
          </a:p>
          <a:p>
            <a:endParaRPr lang="en-US" dirty="0"/>
          </a:p>
          <a:p>
            <a:r>
              <a:rPr lang="en-US" dirty="0"/>
              <a:t>According to former Temple member Vernon </a:t>
            </a:r>
            <a:r>
              <a:rPr lang="en-US" dirty="0" err="1"/>
              <a:t>Gosney</a:t>
            </a:r>
            <a:r>
              <a:rPr lang="en-US" dirty="0"/>
              <a:t>, “Part of Jones’ philosophy was </a:t>
            </a:r>
            <a:br>
              <a:rPr lang="en-US" dirty="0"/>
            </a:br>
            <a:r>
              <a:rPr lang="en-US" dirty="0"/>
              <a:t>that family relationships are sick and need to be broken down” (Ross, Rick). </a:t>
            </a:r>
          </a:p>
          <a:p>
            <a:endParaRPr lang="en-US" dirty="0"/>
          </a:p>
          <a:p>
            <a:r>
              <a:rPr lang="en-US" dirty="0"/>
              <a:t>Jones worked on breaking down connections between Temple members as well; he rearranged marriages and insisted on celibacy – a rule which he himself did not follow, having numerous sexual liaisons with both men and women. </a:t>
            </a:r>
          </a:p>
          <a:p>
            <a:endParaRPr lang="en-US" dirty="0"/>
          </a:p>
          <a:p>
            <a:r>
              <a:rPr lang="en-US" dirty="0"/>
              <a:t>Jones said: “Gays and lesbians who are “out” have faced suffering and ostracism; therefore, they are empathetic to the treatment of poor white people and racial minorities. </a:t>
            </a:r>
            <a:r>
              <a:rPr lang="en-US" b="1" i="1" u="sng" dirty="0">
                <a:effectLst>
                  <a:outerShdw blurRad="38100" dist="38100" dir="2700000" algn="tl">
                    <a:srgbClr val="000000">
                      <a:alpha val="43137"/>
                    </a:srgbClr>
                  </a:outerShdw>
                </a:effectLst>
              </a:rPr>
              <a:t>Gays and lesbians are the most loyal people in the movement.</a:t>
            </a:r>
            <a:br>
              <a:rPr lang="en-US" dirty="0"/>
            </a:br>
            <a:r>
              <a:rPr lang="en-US" dirty="0"/>
              <a:t>Michael Bellefontaine, “</a:t>
            </a:r>
            <a:r>
              <a:rPr lang="en-US" dirty="0">
                <a:hlinkClick r:id="rId4"/>
              </a:rPr>
              <a:t>Everybody is a Homosexual</a:t>
            </a:r>
            <a:r>
              <a:rPr lang="en-US" dirty="0"/>
              <a:t>,” </a:t>
            </a:r>
            <a:r>
              <a:rPr lang="en-US" i="1" dirty="0"/>
              <a:t>Alternative Considerations </a:t>
            </a:r>
            <a:r>
              <a:rPr lang="en-US" dirty="0"/>
              <a:t>2007, retrieved 12 November 2015.</a:t>
            </a:r>
            <a:br>
              <a:rPr lang="en-US" dirty="0"/>
            </a:br>
            <a:br>
              <a:rPr lang="en-US" dirty="0"/>
            </a:br>
            <a:r>
              <a:rPr lang="en-US" dirty="0"/>
              <a:t>Gays and lesbians came to Peoples Temple due to the teaching that they were equal to everyone else. </a:t>
            </a:r>
            <a:br>
              <a:rPr lang="en-US" dirty="0"/>
            </a:br>
            <a:r>
              <a:rPr lang="en-US" dirty="0"/>
              <a:t>This was the ultimate teaching Jones proclaimed, telling his members who true equality was achieved by saying that they were like God by having love within them and showing it to the world. </a:t>
            </a:r>
            <a:br>
              <a:rPr lang="en-US" dirty="0"/>
            </a:br>
            <a:endParaRPr lang="en-US" dirty="0"/>
          </a:p>
          <a:p>
            <a:r>
              <a:rPr lang="en-US" dirty="0"/>
              <a:t>In getting rid of the idea of there being a “sky god” and also getting rid of the idea of a heaven in the sky,</a:t>
            </a:r>
            <a:br>
              <a:rPr lang="en-US" dirty="0"/>
            </a:br>
            <a:r>
              <a:rPr lang="en-US" dirty="0"/>
              <a:t>members were taught to believe that they could be like God themselves and could create Heaven on Earth.</a:t>
            </a:r>
            <a:br>
              <a:rPr lang="en-US" dirty="0"/>
            </a:br>
            <a:br>
              <a:rPr lang="en-US" dirty="0"/>
            </a:br>
            <a:r>
              <a:rPr lang="en-US" dirty="0"/>
              <a:t>It was the members’ job to create Heaven on Earth with Jim Jones proclaiming, “Sharing together. That is our perfection. That is how we will build Heaven on Earth. That is how we will have God come out of the sky, and come down on Earth. And we do it ourselves.” “</a:t>
            </a:r>
            <a:r>
              <a:rPr lang="en-US" dirty="0">
                <a:hlinkClick r:id="rId5"/>
              </a:rPr>
              <a:t>Q1059-3</a:t>
            </a:r>
            <a:r>
              <a:rPr lang="en-US" dirty="0"/>
              <a:t>” FBI Peoples Temple Recording, </a:t>
            </a:r>
            <a:r>
              <a:rPr lang="en-US" i="1" dirty="0"/>
              <a:t>Alternative Considerations</a:t>
            </a:r>
            <a:r>
              <a:rPr lang="en-US" dirty="0"/>
              <a:t>, 1973. </a:t>
            </a:r>
          </a:p>
          <a:p>
            <a:endParaRPr lang="en-US" dirty="0"/>
          </a:p>
          <a:p>
            <a:r>
              <a:rPr lang="en-US" dirty="0"/>
              <a:t>Jones used public humiliation to further his control over people.</a:t>
            </a:r>
            <a:br>
              <a:rPr lang="en-US" dirty="0"/>
            </a:br>
            <a:r>
              <a:rPr lang="en-US" dirty="0"/>
              <a:t>Former Temple member Elmer </a:t>
            </a:r>
            <a:r>
              <a:rPr lang="en-US" dirty="0" err="1"/>
              <a:t>Mertle</a:t>
            </a:r>
            <a:r>
              <a:rPr lang="en-US" dirty="0"/>
              <a:t> described a technique used by Jones called “catharsis,” a form of public humiliation. </a:t>
            </a:r>
            <a:br>
              <a:rPr lang="en-US" dirty="0"/>
            </a:br>
            <a:br>
              <a:rPr lang="en-US" dirty="0"/>
            </a:br>
            <a:r>
              <a:rPr lang="en-US" dirty="0"/>
              <a:t>“The first forms of punishment [in the Temple] were mental, where they would get up and totally disgrace and humiliate the person in front of the whole congregation. . . . Jim would then come over and put his arms around the person and say, ‘I realize that you went through a lot, but it was for the cause. Father loves you and you’re a stronger person now. </a:t>
            </a:r>
            <a:br>
              <a:rPr lang="en-US" dirty="0"/>
            </a:br>
            <a:r>
              <a:rPr lang="en-US" dirty="0"/>
              <a:t>I can trust you more now that you’ve gone through and accepted this discipline.” (</a:t>
            </a:r>
            <a:r>
              <a:rPr lang="en-US" dirty="0" err="1"/>
              <a:t>Kilduff</a:t>
            </a:r>
            <a:r>
              <a:rPr lang="en-US" dirty="0"/>
              <a:t> and Tracy).</a:t>
            </a:r>
            <a:br>
              <a:rPr lang="en-US" dirty="0"/>
            </a:br>
            <a:endParaRPr lang="en-US" dirty="0"/>
          </a:p>
          <a:p>
            <a:r>
              <a:rPr lang="en-US" dirty="0"/>
              <a:t>As to why the </a:t>
            </a:r>
            <a:r>
              <a:rPr lang="en-US" dirty="0" err="1"/>
              <a:t>Mertle</a:t>
            </a:r>
            <a:r>
              <a:rPr lang="en-US" dirty="0"/>
              <a:t> family stayed so long in the Temple, </a:t>
            </a:r>
            <a:r>
              <a:rPr lang="en-US" dirty="0" err="1"/>
              <a:t>Mertle</a:t>
            </a:r>
            <a:r>
              <a:rPr lang="en-US" dirty="0"/>
              <a:t> said, “We had nothing on the outside to get started in. We had given [the church] all our money. We had given all of our property. We had given up our jobs” (</a:t>
            </a:r>
            <a:r>
              <a:rPr lang="en-US" dirty="0" err="1"/>
              <a:t>Kilduff</a:t>
            </a:r>
            <a:r>
              <a:rPr lang="en-US" dirty="0"/>
              <a:t> and Tracy).</a:t>
            </a:r>
          </a:p>
          <a:p>
            <a:endParaRPr lang="en-US" dirty="0"/>
          </a:p>
          <a:p>
            <a:r>
              <a:rPr lang="en-US" dirty="0"/>
              <a:t>In response to this publicity he received enormous criticism and moved to Guyana in 1974.</a:t>
            </a:r>
          </a:p>
          <a:p>
            <a:r>
              <a:rPr lang="en-US" dirty="0"/>
              <a:t>He leased 3,800 acres of remote Jungle Terrain and called it Jonestown.</a:t>
            </a:r>
          </a:p>
          <a:p>
            <a:endParaRPr lang="en-US" dirty="0"/>
          </a:p>
          <a:p>
            <a:r>
              <a:rPr lang="en-US" dirty="0"/>
              <a:t>[In Guyana] he wielded more power over his congregation than he could have in the US. </a:t>
            </a:r>
            <a:br>
              <a:rPr lang="en-US" dirty="0"/>
            </a:br>
            <a:r>
              <a:rPr lang="en-US" dirty="0"/>
              <a:t>There was no one in Guyana – in Peoples Temple – who would stand up to him, or even </a:t>
            </a:r>
            <a:br>
              <a:rPr lang="en-US" dirty="0"/>
            </a:br>
            <a:r>
              <a:rPr lang="en-US" dirty="0"/>
              <a:t>get him to reflect on what he was doing, so he was unchecked. </a:t>
            </a:r>
          </a:p>
          <a:p>
            <a:endParaRPr lang="en-US" dirty="0"/>
          </a:p>
          <a:p>
            <a:r>
              <a:rPr lang="en-US" dirty="0"/>
              <a:t>Jones’ accelerated drug use also contributed to his increasing irrationality and fixation with maintaining control (Moore). His addiction, which had escalated from minor pharmaceutical usage earlier in his life, was only made apparent to most of his followers after the move to Jonestown, particularly because of the change in his style as an orator. </a:t>
            </a:r>
          </a:p>
          <a:p>
            <a:endParaRPr lang="en-US" dirty="0"/>
          </a:p>
          <a:p>
            <a:r>
              <a:rPr lang="en-US" dirty="0"/>
              <a:t>His speeches were increasingly fatalistic and began putting the idea of suicide into his followers’ minds: “I said, life is a </a:t>
            </a:r>
            <a:r>
              <a:rPr lang="en-US" b="1" i="1" dirty="0">
                <a:effectLst>
                  <a:outerShdw blurRad="38100" dist="38100" dir="2700000" algn="tl">
                    <a:srgbClr val="000000">
                      <a:alpha val="43137"/>
                    </a:srgbClr>
                  </a:outerShdw>
                </a:effectLst>
              </a:rPr>
              <a:t>DISEASE. </a:t>
            </a:r>
            <a:r>
              <a:rPr lang="en-US" b="1" i="1" u="sng" dirty="0">
                <a:effectLst>
                  <a:outerShdw blurRad="38100" dist="38100" dir="2700000" algn="tl">
                    <a:srgbClr val="000000">
                      <a:alpha val="43137"/>
                    </a:srgbClr>
                  </a:outerShdw>
                </a:effectLst>
              </a:rPr>
              <a:t>It’s worse than cancer</a:t>
            </a:r>
            <a:r>
              <a:rPr lang="en-US" b="1" i="1" u="none" dirty="0">
                <a:effectLst>
                  <a:outerShdw blurRad="38100" dist="38100" dir="2700000" algn="tl">
                    <a:srgbClr val="000000">
                      <a:alpha val="43137"/>
                    </a:srgbClr>
                  </a:outerShdw>
                </a:effectLst>
              </a:rPr>
              <a:t>. </a:t>
            </a:r>
            <a:r>
              <a:rPr lang="en-US" dirty="0"/>
              <a:t>And there’s only one cure for the’ disease. That’s death” (Ross, Rick). </a:t>
            </a:r>
          </a:p>
          <a:p>
            <a:endParaRPr lang="en-US" dirty="0"/>
          </a:p>
          <a:p>
            <a:r>
              <a:rPr lang="en-US" dirty="0"/>
              <a:t>Over the loudspeaker in Jonestown – which he used to preach to his congregation for hours every day – Jones’ speech was becoming increasingly slurred. The illusion of stability which Jones had maintained early on was completely destroyed.</a:t>
            </a:r>
          </a:p>
          <a:p>
            <a:endParaRPr lang="en-US" dirty="0"/>
          </a:p>
          <a:p>
            <a:r>
              <a:rPr lang="en-US" dirty="0"/>
              <a:t>Jones was unable to conceal his addiction from the group of journalists and Ryan’s aides who visited Peoples Temple. San Francisco reporter Ron </a:t>
            </a:r>
            <a:r>
              <a:rPr lang="en-US" dirty="0" err="1"/>
              <a:t>Javers</a:t>
            </a:r>
            <a:r>
              <a:rPr lang="en-US" dirty="0"/>
              <a:t>, who was wounded during the shooting that killed Ryan, recorded his observations at the time: “Jones has struck us as a madman. We watched him as he kept taking pills until he seemed dazed by them. He listed a whole catalogue of diseases he said were afflicting </a:t>
            </a:r>
            <a:r>
              <a:rPr lang="en-US" dirty="0" err="1"/>
              <a:t>himr</a:t>
            </a:r>
            <a:r>
              <a:rPr lang="en-US" dirty="0"/>
              <a:t>” (UPI). </a:t>
            </a:r>
          </a:p>
          <a:p>
            <a:endParaRPr lang="en-US" dirty="0"/>
          </a:p>
          <a:p>
            <a:r>
              <a:rPr lang="en-US" dirty="0"/>
              <a:t>The leader who had helped many of his followers get off of drugs was, by the end of Jonestown, using “uppers to help him stay awake, and then used downers to get to sleep” (Moore). </a:t>
            </a:r>
          </a:p>
          <a:p>
            <a:endParaRPr lang="en-US" dirty="0"/>
          </a:p>
          <a:p>
            <a:r>
              <a:rPr lang="en-US" dirty="0"/>
              <a:t>Drug use, compounded by pressure from several other sources – including a custody battle over one of Jones’ illegitimate children – made Jones turn on the community with more intensity.</a:t>
            </a:r>
          </a:p>
          <a:p>
            <a:endParaRPr lang="en-US" dirty="0"/>
          </a:p>
          <a:p>
            <a:r>
              <a:rPr lang="en-US" dirty="0"/>
              <a:t>Increasingly paranoid that his followers would turn against him, Jones went to greater lengths to assert his control by constantly testing his followers’ loyalty.</a:t>
            </a:r>
          </a:p>
          <a:p>
            <a:endParaRPr lang="en-US" dirty="0"/>
          </a:p>
          <a:p>
            <a:r>
              <a:rPr lang="en-US" dirty="0"/>
              <a:t>They had frequent suicide rehearsals called “White nights.”  </a:t>
            </a:r>
            <a:br>
              <a:rPr lang="en-US" dirty="0"/>
            </a:br>
            <a:r>
              <a:rPr lang="en-US" dirty="0"/>
              <a:t>Distributed cups with red liquid, saying in 40 min you will all be dead.</a:t>
            </a:r>
          </a:p>
          <a:p>
            <a:endParaRPr lang="en-US" dirty="0"/>
          </a:p>
          <a:p>
            <a:r>
              <a:rPr lang="en-US" dirty="0"/>
              <a:t>Jones also guaranteed that his followers were completely isolated from each other by creating a system encouraging people to inform on each others’ actions, which generated suspicion and paranoia between his followers. </a:t>
            </a:r>
          </a:p>
          <a:p>
            <a:endParaRPr lang="en-US" dirty="0"/>
          </a:p>
          <a:p>
            <a:r>
              <a:rPr lang="en-US" dirty="0"/>
              <a:t>If one follower openly expressed a desire to leave the Temple, those who heard him had to report him immediately, as the follower may have been speaking under Jones’ orders as a way of trapping them into agreement (O’Shea). </a:t>
            </a:r>
          </a:p>
          <a:p>
            <a:endParaRPr lang="en-US" dirty="0"/>
          </a:p>
          <a:p>
            <a:r>
              <a:rPr lang="en-US" dirty="0"/>
              <a:t>Children were encouraged to report on their parents. Jones further magnified his followers’ paranoia by pretending that he could read their minds. When Temple members died, Jones announced that he had killed them because he had read their thoughts and they had been thinking of leaving (O’Shea). </a:t>
            </a:r>
          </a:p>
          <a:p>
            <a:endParaRPr lang="en-US" dirty="0"/>
          </a:p>
          <a:p>
            <a:r>
              <a:rPr lang="en-US" dirty="0"/>
              <a:t>Sleep deprivation was perhaps the most effective weapon which Jones used to break down his followers’ psychologies. According to O’Shea, “One time Jim said to me… ‘Let’s keep them poor and tired, because if they’re poor they can’t escape and if they’re tired they can’t make plans’” (O’Shea). Followers were made to feel guilty if they slept for longer than several hours a night; they were expected to work six days a week and were perpetually exhausted. According to research, people who are sleep deprived “do not have the speed or creative abilities to cope with making quick but logical decisions, nor do they have the ability to implement them well” (Ledoux). The effect of sleep deprivation on the psyches of Jones’ followers no doubt significantly increased their willingness to take the cyanide at the time of the massacre.</a:t>
            </a:r>
          </a:p>
          <a:p>
            <a:endParaRPr lang="en-US" dirty="0"/>
          </a:p>
          <a:p>
            <a:r>
              <a:rPr lang="en-US" dirty="0"/>
              <a:t>In addition to crop failures, two-thirds of the Jonestown population had been weakened </a:t>
            </a:r>
            <a:br>
              <a:rPr lang="en-US" dirty="0"/>
            </a:br>
            <a:r>
              <a:rPr lang="en-US" dirty="0"/>
              <a:t>by tropical diseases to which they had no built-in immunity (Hatfield). </a:t>
            </a:r>
          </a:p>
          <a:p>
            <a:endParaRPr lang="en-US" dirty="0"/>
          </a:p>
          <a:p>
            <a:r>
              <a:rPr lang="en-US" dirty="0"/>
              <a:t>In 1978, concerns raised by a group of relatives whose family members were in Jonestown drove Congressman Leo Ryan to investigate the situation in Guyana himself. He took with him to Jonestown a group of aides, journalists, and concerned relatives.</a:t>
            </a:r>
          </a:p>
          <a:p>
            <a:endParaRPr lang="en-US" dirty="0"/>
          </a:p>
          <a:p>
            <a:r>
              <a:rPr lang="en-US" dirty="0"/>
              <a:t>Ryan’s first impressions of the community were positive and admiring.  </a:t>
            </a:r>
            <a:br>
              <a:rPr lang="en-US" dirty="0"/>
            </a:br>
            <a:r>
              <a:rPr lang="en-US" dirty="0"/>
              <a:t>Yet after the welcoming ceremony for Ryan, reporters were slipped two notes which said, “Help us get out of Jonestown.” One woman approached Speier and said, “I’m being held prisoner here, I want to go home” (Nelson). </a:t>
            </a:r>
          </a:p>
          <a:p>
            <a:endParaRPr lang="en-US" dirty="0"/>
          </a:p>
          <a:p>
            <a:r>
              <a:rPr lang="en-US" dirty="0"/>
              <a:t>In the end, a group of 15 Temple defectors accompanied Ryan and his contingent to the Port </a:t>
            </a:r>
            <a:r>
              <a:rPr lang="en-US" dirty="0" err="1"/>
              <a:t>Kaituma</a:t>
            </a:r>
            <a:r>
              <a:rPr lang="en-US" dirty="0"/>
              <a:t> airstrip, where two planes were waiting to return to the States (</a:t>
            </a:r>
            <a:r>
              <a:rPr lang="en-US" i="1" dirty="0" err="1"/>
              <a:t>Staebroek</a:t>
            </a:r>
            <a:r>
              <a:rPr lang="en-US" i="1" dirty="0"/>
              <a:t> News</a:t>
            </a:r>
            <a:r>
              <a:rPr lang="en-US" dirty="0"/>
              <a:t>). One of the defectors, who had been planted there, opened fire on the passengers inside of one of the planes as Temple members fired on Ryan’s contingent and the defectors outside of the second plane (</a:t>
            </a:r>
            <a:r>
              <a:rPr lang="en-US" i="1" dirty="0" err="1"/>
              <a:t>Staebroek</a:t>
            </a:r>
            <a:r>
              <a:rPr lang="en-US" i="1" dirty="0"/>
              <a:t> News</a:t>
            </a:r>
            <a:r>
              <a:rPr lang="en-US" dirty="0"/>
              <a:t>). Five were killed and ten seriously wounded (</a:t>
            </a:r>
            <a:r>
              <a:rPr lang="en-US" i="1" dirty="0" err="1"/>
              <a:t>Staebroek</a:t>
            </a:r>
            <a:r>
              <a:rPr lang="en-US" i="1" dirty="0"/>
              <a:t> News</a:t>
            </a:r>
            <a:r>
              <a:rPr lang="en-US" dirty="0"/>
              <a:t>).</a:t>
            </a:r>
          </a:p>
          <a:p>
            <a:endParaRPr lang="en-US" dirty="0"/>
          </a:p>
          <a:p>
            <a:r>
              <a:rPr lang="en-US" dirty="0"/>
              <a:t>Back at the compound, Jones had been seriously shaken by the defections. </a:t>
            </a:r>
          </a:p>
          <a:p>
            <a:r>
              <a:rPr lang="en-US" dirty="0"/>
              <a:t>According to O’Shea, “If he had let those people go, that would’ve been OK…but he saw every defection as a huge attack on his person” (O’Shea). </a:t>
            </a:r>
          </a:p>
          <a:p>
            <a:endParaRPr lang="en-US" dirty="0"/>
          </a:p>
          <a:p>
            <a:r>
              <a:rPr lang="en-US" dirty="0"/>
              <a:t>Jones called an emergency meeting and told his followers, “The congressman is dead! You think they’re going to allow us to get by with this? You must be insane. They’ll torture some of our children here. They’ll torture our people…We can not have this!” (Nelson) </a:t>
            </a:r>
          </a:p>
          <a:p>
            <a:endParaRPr lang="en-US" dirty="0"/>
          </a:p>
          <a:p>
            <a:r>
              <a:rPr lang="en-US" dirty="0"/>
              <a:t>He continued, “If we can’t live in peace, then let’s die in peace” (Nelson). </a:t>
            </a:r>
          </a:p>
          <a:p>
            <a:r>
              <a:rPr lang="en-US" dirty="0"/>
              <a:t>Jones began distributing Kool-Aid mixed with tranquilizers and cyanide in syringes, then brought out a vat full of the poison for the adults to drink from. Those who resisted were forced to drink, injected with cyanide, or shot by Jones’ security guards (</a:t>
            </a:r>
            <a:r>
              <a:rPr lang="en-US" i="1" dirty="0" err="1"/>
              <a:t>Staebroek</a:t>
            </a:r>
            <a:r>
              <a:rPr lang="en-US" i="1" dirty="0"/>
              <a:t> News</a:t>
            </a:r>
            <a:r>
              <a:rPr lang="en-US" dirty="0"/>
              <a:t>).</a:t>
            </a:r>
          </a:p>
          <a:p>
            <a:endParaRPr lang="en-US" dirty="0"/>
          </a:p>
          <a:p>
            <a:r>
              <a:rPr lang="en-US" dirty="0"/>
              <a:t>Jones psychologically massacred his followers by leaving them no options and no way out. </a:t>
            </a:r>
          </a:p>
          <a:p>
            <a:r>
              <a:rPr lang="en-US" dirty="0"/>
              <a:t>Jones ordered that the children be poisoned first; by their parents (Ross). </a:t>
            </a:r>
          </a:p>
          <a:p>
            <a:endParaRPr lang="en-US" dirty="0"/>
          </a:p>
          <a:p>
            <a:r>
              <a:rPr lang="en-US" dirty="0"/>
              <a:t>By organizing the suicides in this way, Jones ensured that he severed the last ties which could have made some of his followers resist taking the poison – the bonds between parents and their children. </a:t>
            </a:r>
          </a:p>
          <a:p>
            <a:endParaRPr lang="en-US" dirty="0"/>
          </a:p>
          <a:p>
            <a:r>
              <a:rPr lang="en-US" dirty="0"/>
              <a:t>Jones first psychologically massacred the parents by making them watch their children die, </a:t>
            </a:r>
            <a:br>
              <a:rPr lang="en-US" dirty="0"/>
            </a:br>
            <a:r>
              <a:rPr lang="en-US" dirty="0"/>
              <a:t>and then pushed them to their own deaths.</a:t>
            </a:r>
          </a:p>
          <a:p>
            <a:endParaRPr lang="en-US" dirty="0"/>
          </a:p>
          <a:p>
            <a:r>
              <a:rPr lang="en-US" dirty="0"/>
              <a:t>The people at Jonestown had been driven past the breaking point. </a:t>
            </a:r>
          </a:p>
          <a:p>
            <a:r>
              <a:rPr lang="en-US" dirty="0"/>
              <a:t>They had been beaten, sleep deprived, degraded, separated from their families, and stripped of all personal freedoms. </a:t>
            </a:r>
          </a:p>
          <a:p>
            <a:r>
              <a:rPr lang="en-US" dirty="0"/>
              <a:t>In the end, even the rigid structure of their lives at Jonestown had spiraled out of control. </a:t>
            </a:r>
          </a:p>
          <a:p>
            <a:endParaRPr lang="en-US" dirty="0"/>
          </a:p>
          <a:p>
            <a:endParaRPr lang="en-US" dirty="0"/>
          </a:p>
          <a:p>
            <a:r>
              <a:rPr lang="en-US" b="1" dirty="0"/>
              <a:t>Works Cited</a:t>
            </a:r>
            <a:endParaRPr lang="en-US" dirty="0"/>
          </a:p>
          <a:p>
            <a:r>
              <a:rPr lang="en-US" dirty="0"/>
              <a:t>AP. “Jonestown Questions Persist.” </a:t>
            </a:r>
            <a:r>
              <a:rPr lang="en-US" i="1" dirty="0"/>
              <a:t>Bangor Daily News.</a:t>
            </a:r>
            <a:r>
              <a:rPr lang="en-US" dirty="0"/>
              <a:t> 18 Nov. 1981. Print.</a:t>
            </a:r>
          </a:p>
          <a:p>
            <a:r>
              <a:rPr lang="en-US" dirty="0"/>
              <a:t>AP. “Papers: Jim Jones Used Sex to Rule, Blackmail Followers.” </a:t>
            </a:r>
            <a:r>
              <a:rPr lang="en-US" i="1" dirty="0"/>
              <a:t>The Evening Independent</a:t>
            </a:r>
            <a:r>
              <a:rPr lang="en-US" dirty="0"/>
              <a:t> [St. Petersburg]. 24 Nov. 1978. Print.</a:t>
            </a:r>
          </a:p>
          <a:p>
            <a:r>
              <a:rPr lang="en-US" dirty="0"/>
              <a:t>Brinton, Maurice. “</a:t>
            </a:r>
            <a:r>
              <a:rPr lang="en-US" dirty="0">
                <a:hlinkClick r:id="rId6"/>
              </a:rPr>
              <a:t>Suicide for Socialism? Brinton on the Jonestown Massacre, 1978</a:t>
            </a:r>
            <a:r>
              <a:rPr lang="en-US" dirty="0"/>
              <a:t>.” </a:t>
            </a:r>
            <a:r>
              <a:rPr lang="en-US" i="1" dirty="0"/>
              <a:t>Libcom.org</a:t>
            </a:r>
            <a:r>
              <a:rPr lang="en-US" dirty="0"/>
              <a:t>. 25 July 2005. </a:t>
            </a:r>
          </a:p>
          <a:p>
            <a:r>
              <a:rPr lang="en-US" dirty="0" err="1"/>
              <a:t>Chidester</a:t>
            </a:r>
            <a:r>
              <a:rPr lang="en-US" dirty="0"/>
              <a:t>, David. </a:t>
            </a:r>
            <a:r>
              <a:rPr lang="en-US" i="1" dirty="0"/>
              <a:t>Salvation and Suicide</a:t>
            </a:r>
            <a:r>
              <a:rPr lang="en-US" dirty="0"/>
              <a:t>. Bloomington: Indiana University Press. 2003. Print.</a:t>
            </a:r>
          </a:p>
          <a:p>
            <a:r>
              <a:rPr lang="en-US" dirty="0"/>
              <a:t>Cockburn, Alexander. “</a:t>
            </a:r>
            <a:r>
              <a:rPr lang="en-US" dirty="0">
                <a:hlinkClick r:id="rId7"/>
              </a:rPr>
              <a:t>‘Unabomber’ Ted Kaczynski Was CIA Mind Control Subject!</a:t>
            </a:r>
            <a:r>
              <a:rPr lang="en-US" dirty="0"/>
              <a:t>” </a:t>
            </a:r>
            <a:r>
              <a:rPr lang="en-US" i="1" dirty="0"/>
              <a:t>The Revelation @ The Forbidden </a:t>
            </a:r>
            <a:r>
              <a:rPr lang="en-US" i="1" dirty="0" err="1"/>
              <a:t>Knowledge.Com</a:t>
            </a:r>
            <a:r>
              <a:rPr lang="en-US" dirty="0"/>
              <a:t>. 9 July 1999. </a:t>
            </a:r>
          </a:p>
          <a:p>
            <a:r>
              <a:rPr lang="en-US" dirty="0" err="1"/>
              <a:t>Crewsdon</a:t>
            </a:r>
            <a:r>
              <a:rPr lang="en-US" dirty="0"/>
              <a:t>, John M. “Followers Say Jim Jones Directed Voting Frauds.” </a:t>
            </a:r>
            <a:r>
              <a:rPr lang="en-US" i="1" dirty="0"/>
              <a:t>New York Times.</a:t>
            </a:r>
            <a:r>
              <a:rPr lang="en-US" dirty="0"/>
              <a:t> 17 Dec. 1978. Print.</a:t>
            </a:r>
          </a:p>
          <a:p>
            <a:r>
              <a:rPr lang="en-US" dirty="0" err="1"/>
              <a:t>Dittmann</a:t>
            </a:r>
            <a:r>
              <a:rPr lang="en-US" dirty="0"/>
              <a:t>, Melissa. “</a:t>
            </a:r>
            <a:r>
              <a:rPr lang="en-US" dirty="0">
                <a:hlinkClick r:id="rId8"/>
              </a:rPr>
              <a:t>Lessons from Jonestown</a:t>
            </a:r>
            <a:r>
              <a:rPr lang="en-US" dirty="0"/>
              <a:t>.” </a:t>
            </a:r>
            <a:r>
              <a:rPr lang="en-US" i="1" dirty="0"/>
              <a:t>American Psychological Association (APA)</a:t>
            </a:r>
            <a:r>
              <a:rPr lang="en-US" dirty="0"/>
              <a:t>. Nov. 2003. </a:t>
            </a:r>
          </a:p>
          <a:p>
            <a:r>
              <a:rPr lang="en-US" dirty="0"/>
              <a:t>“Find A Grave – Millions of Cemetery Records and Online Memorials.” </a:t>
            </a:r>
            <a:r>
              <a:rPr lang="en-US" i="1" dirty="0"/>
              <a:t>Find A Grave – Millions of Cemetery Records</a:t>
            </a:r>
            <a:r>
              <a:rPr lang="en-US" dirty="0"/>
              <a:t>. Jan. 2001. </a:t>
            </a:r>
            <a:r>
              <a:rPr lang="en-US" dirty="0">
                <a:hlinkClick r:id="rId9"/>
              </a:rPr>
              <a:t>http://www.findagrave.com/</a:t>
            </a:r>
            <a:r>
              <a:rPr lang="en-US" dirty="0"/>
              <a:t>.</a:t>
            </a:r>
          </a:p>
          <a:p>
            <a:r>
              <a:rPr lang="en-US" dirty="0"/>
              <a:t>Haney, Elissa. “</a:t>
            </a:r>
            <a:r>
              <a:rPr lang="en-US" dirty="0">
                <a:hlinkClick r:id="rId10"/>
              </a:rPr>
              <a:t>The Jonestown Massacre: The Ministry of Terror</a:t>
            </a:r>
            <a:r>
              <a:rPr lang="en-US" dirty="0"/>
              <a:t>.” </a:t>
            </a:r>
            <a:r>
              <a:rPr lang="en-US" i="1" dirty="0" err="1"/>
              <a:t>Infoplease</a:t>
            </a:r>
            <a:r>
              <a:rPr lang="en-US" dirty="0"/>
              <a:t>. 2007. </a:t>
            </a:r>
          </a:p>
          <a:p>
            <a:r>
              <a:rPr lang="en-US" dirty="0"/>
              <a:t>Hatfield, Larry D. “</a:t>
            </a:r>
            <a:r>
              <a:rPr lang="en-US" dirty="0">
                <a:hlinkClick r:id="rId11"/>
              </a:rPr>
              <a:t>Utopian Nightmare</a:t>
            </a:r>
            <a:r>
              <a:rPr lang="en-US" dirty="0"/>
              <a:t>.” </a:t>
            </a:r>
            <a:r>
              <a:rPr lang="en-US" i="1" dirty="0" err="1"/>
              <a:t>SFGate</a:t>
            </a:r>
            <a:r>
              <a:rPr lang="en-US" dirty="0"/>
              <a:t>. 13 Nov. 2008. </a:t>
            </a:r>
          </a:p>
          <a:p>
            <a:r>
              <a:rPr lang="en-US" dirty="0"/>
              <a:t>Jeffrey, Jason. </a:t>
            </a:r>
            <a:r>
              <a:rPr lang="en-US" dirty="0">
                <a:hlinkClick r:id="rId12"/>
              </a:rPr>
              <a:t>“Who Was Jim Jones?”</a:t>
            </a:r>
            <a:r>
              <a:rPr lang="en-US" dirty="0"/>
              <a:t> </a:t>
            </a:r>
            <a:r>
              <a:rPr lang="en-US" i="1" dirty="0"/>
              <a:t>New Dawn Magazine</a:t>
            </a:r>
            <a:r>
              <a:rPr lang="en-US" dirty="0"/>
              <a:t>. Jan. 1995. </a:t>
            </a:r>
          </a:p>
          <a:p>
            <a:r>
              <a:rPr lang="en-US" dirty="0" err="1"/>
              <a:t>Kilduff</a:t>
            </a:r>
            <a:r>
              <a:rPr lang="en-US" dirty="0"/>
              <a:t>, Marshall. “The Trouble Starts: Drugs, Sex, Beatings, Defections.” </a:t>
            </a:r>
            <a:r>
              <a:rPr lang="en-US" i="1" dirty="0"/>
              <a:t>The Modesto Bee.</a:t>
            </a:r>
            <a:r>
              <a:rPr lang="en-US" dirty="0"/>
              <a:t> 5 Dec. 1978. Print.</a:t>
            </a:r>
          </a:p>
          <a:p>
            <a:r>
              <a:rPr lang="en-US" dirty="0" err="1"/>
              <a:t>Kilduff</a:t>
            </a:r>
            <a:r>
              <a:rPr lang="en-US" dirty="0"/>
              <a:t>, Marshall, and Phil Tracy. “Inside Peoples Temple.” </a:t>
            </a:r>
            <a:r>
              <a:rPr lang="en-US" i="1" dirty="0"/>
              <a:t>New West.</a:t>
            </a:r>
            <a:r>
              <a:rPr lang="en-US" dirty="0"/>
              <a:t> 1 Aug. 1977: 30-38. Print.</a:t>
            </a:r>
          </a:p>
          <a:p>
            <a:r>
              <a:rPr lang="en-US" dirty="0"/>
              <a:t>King, Peter. “How Jones Used Drugs.” </a:t>
            </a:r>
            <a:r>
              <a:rPr lang="en-US" i="1" dirty="0"/>
              <a:t>San Francisco Examiner.</a:t>
            </a:r>
            <a:r>
              <a:rPr lang="en-US" dirty="0"/>
              <a:t> 28 Dec. 1978. Print.</a:t>
            </a:r>
          </a:p>
          <a:p>
            <a:r>
              <a:rPr lang="en-US" dirty="0"/>
              <a:t>Kohl, Laura Johnston. E-mail interview. 16 Apr. 2011.</a:t>
            </a:r>
          </a:p>
          <a:p>
            <a:r>
              <a:rPr lang="en-US" dirty="0" err="1"/>
              <a:t>Ksander</a:t>
            </a:r>
            <a:r>
              <a:rPr lang="en-US" dirty="0"/>
              <a:t>, Yael. “</a:t>
            </a:r>
            <a:r>
              <a:rPr lang="en-US" dirty="0">
                <a:hlinkClick r:id="rId13"/>
              </a:rPr>
              <a:t>Jim Jones | Moment of Indiana History – Indiana Public Media</a:t>
            </a:r>
            <a:r>
              <a:rPr lang="en-US" dirty="0"/>
              <a:t>.” </a:t>
            </a:r>
            <a:r>
              <a:rPr lang="en-US" i="1" dirty="0"/>
              <a:t>Indiana Public Media</a:t>
            </a:r>
            <a:r>
              <a:rPr lang="en-US" dirty="0"/>
              <a:t>. 25 June 2007. </a:t>
            </a:r>
          </a:p>
          <a:p>
            <a:r>
              <a:rPr lang="en-US" dirty="0"/>
              <a:t>Ledoux, Sarah. “</a:t>
            </a:r>
            <a:r>
              <a:rPr lang="en-US" dirty="0">
                <a:hlinkClick r:id="rId14"/>
              </a:rPr>
              <a:t>The Effects of Sleep Deprivation on Brain and Behavior</a:t>
            </a:r>
            <a:r>
              <a:rPr lang="en-US" dirty="0"/>
              <a:t>.” </a:t>
            </a:r>
            <a:r>
              <a:rPr lang="en-US" i="1" dirty="0" err="1"/>
              <a:t>Serendip</a:t>
            </a:r>
            <a:r>
              <a:rPr lang="en-US" dirty="0"/>
              <a:t> (2001). </a:t>
            </a:r>
          </a:p>
          <a:p>
            <a:r>
              <a:rPr lang="en-US" dirty="0"/>
              <a:t>“</a:t>
            </a:r>
            <a:r>
              <a:rPr lang="en-US" dirty="0">
                <a:hlinkClick r:id="rId15"/>
              </a:rPr>
              <a:t>Lester </a:t>
            </a:r>
            <a:r>
              <a:rPr lang="en-US" dirty="0" err="1">
                <a:hlinkClick r:id="rId15"/>
              </a:rPr>
              <a:t>Kinsolving</a:t>
            </a:r>
            <a:r>
              <a:rPr lang="en-US" dirty="0">
                <a:hlinkClick r:id="rId15"/>
              </a:rPr>
              <a:t> Series on Peoples Temple</a:t>
            </a:r>
            <a:r>
              <a:rPr lang="en-US" dirty="0"/>
              <a:t>.” </a:t>
            </a:r>
            <a:r>
              <a:rPr lang="en-US" i="1" dirty="0"/>
              <a:t>Alternative Considerations of Jonestown and Peoples Temple</a:t>
            </a:r>
            <a:r>
              <a:rPr lang="en-US" dirty="0"/>
              <a:t>. 14 Sept. 2009.</a:t>
            </a:r>
          </a:p>
          <a:p>
            <a:r>
              <a:rPr lang="en-US" dirty="0"/>
              <a:t>Lindsey, Robert. “Enigma of Jim Jones: A ‘Saint’ Becomes a Devil.” </a:t>
            </a:r>
            <a:r>
              <a:rPr lang="en-US" i="1" dirty="0"/>
              <a:t>The Day </a:t>
            </a:r>
            <a:r>
              <a:rPr lang="en-US" dirty="0"/>
              <a:t>[Eastern Connecticut]. 29 Nov. 1978, 126th Ed, sec 1:1+. Print.</a:t>
            </a:r>
          </a:p>
          <a:p>
            <a:r>
              <a:rPr lang="en-US" dirty="0"/>
              <a:t>Mears, Walter R. “Is Religion Too Free?” </a:t>
            </a:r>
            <a:r>
              <a:rPr lang="en-US" i="1" dirty="0"/>
              <a:t>The Milwaukee Journal.</a:t>
            </a:r>
            <a:r>
              <a:rPr lang="en-US" dirty="0"/>
              <a:t> 30 Nov. 1978. Print.</a:t>
            </a:r>
          </a:p>
          <a:p>
            <a:r>
              <a:rPr lang="en-US" dirty="0"/>
              <a:t>Moore, Rebecca. E-mail interview. 18 Apr. 2011.</a:t>
            </a:r>
          </a:p>
          <a:p>
            <a:r>
              <a:rPr lang="en-US" dirty="0"/>
              <a:t>Moore, Rebecca. “</a:t>
            </a:r>
            <a:r>
              <a:rPr lang="en-US" dirty="0">
                <a:hlinkClick r:id="rId16"/>
              </a:rPr>
              <a:t>The Sacrament of Suicide</a:t>
            </a:r>
            <a:r>
              <a:rPr lang="en-US" dirty="0"/>
              <a:t>.” </a:t>
            </a:r>
            <a:r>
              <a:rPr lang="en-US" i="1" dirty="0"/>
              <a:t>Alternative Considerations of Jonestown &amp; Peoples Temple</a:t>
            </a:r>
            <a:r>
              <a:rPr lang="en-US" dirty="0"/>
              <a:t>. 16 Nov. 2008.</a:t>
            </a:r>
          </a:p>
          <a:p>
            <a:r>
              <a:rPr lang="en-US" dirty="0"/>
              <a:t>Nelson, Stanley, Producer, Director. </a:t>
            </a:r>
            <a:r>
              <a:rPr lang="en-US" i="1" dirty="0"/>
              <a:t>Jonestown: The Life and Death of Peoples Temple.</a:t>
            </a:r>
            <a:r>
              <a:rPr lang="en-US" dirty="0"/>
              <a:t> WGBH American Experience. PBS Home Video, 2007. Transcript.</a:t>
            </a:r>
          </a:p>
          <a:p>
            <a:r>
              <a:rPr lang="en-US" dirty="0"/>
              <a:t>O’Shea, Teri Buford. Telephone interview. 16 Apr. 2011.</a:t>
            </a:r>
          </a:p>
          <a:p>
            <a:r>
              <a:rPr lang="en-US" dirty="0"/>
              <a:t>Parrish, Tina. “</a:t>
            </a:r>
            <a:r>
              <a:rPr lang="en-US" dirty="0">
                <a:hlinkClick r:id="rId17"/>
              </a:rPr>
              <a:t>Leadership Styles: Martin Luther King vs. Jim Jones</a:t>
            </a:r>
            <a:r>
              <a:rPr lang="en-US" dirty="0"/>
              <a:t>.” Alternative Considerations of Jonestown &amp; Peoples Temple. 25 Jan. 2009. </a:t>
            </a:r>
          </a:p>
          <a:p>
            <a:r>
              <a:rPr lang="en-US" dirty="0"/>
              <a:t>Porter, Thomas. “History of MK-ULTRA. CIA Program on Mind Control.” </a:t>
            </a:r>
            <a:r>
              <a:rPr lang="en-US" i="1" dirty="0"/>
              <a:t>Deep Black Magic</a:t>
            </a:r>
            <a:r>
              <a:rPr lang="en-US" dirty="0"/>
              <a:t>. 1995. </a:t>
            </a:r>
          </a:p>
          <a:p>
            <a:r>
              <a:rPr lang="en-US" dirty="0"/>
              <a:t>Ross, Devin. “</a:t>
            </a:r>
            <a:r>
              <a:rPr lang="en-US" dirty="0">
                <a:hlinkClick r:id="rId18"/>
              </a:rPr>
              <a:t>Culture, Charisma, and Peoples Temple</a:t>
            </a:r>
            <a:r>
              <a:rPr lang="en-US" dirty="0"/>
              <a:t>.” </a:t>
            </a:r>
            <a:r>
              <a:rPr lang="en-US" i="1" dirty="0"/>
              <a:t>Alternative Considerations of Jonestown &amp; Peoples Temple</a:t>
            </a:r>
            <a:r>
              <a:rPr lang="en-US" dirty="0"/>
              <a:t>. 16 Nov. 2008. </a:t>
            </a:r>
          </a:p>
          <a:p>
            <a:r>
              <a:rPr lang="en-US" dirty="0"/>
              <a:t>Ross, Rick. </a:t>
            </a:r>
            <a:r>
              <a:rPr lang="en-US" i="1" dirty="0">
                <a:hlinkClick r:id="rId19"/>
              </a:rPr>
              <a:t>Jonestown: Jim Jones and the People’s Temple</a:t>
            </a:r>
            <a:r>
              <a:rPr lang="en-US" i="1" dirty="0"/>
              <a:t>.</a:t>
            </a:r>
            <a:r>
              <a:rPr lang="en-US" dirty="0"/>
              <a:t> The Rick Ross Institute, 1996-2008. </a:t>
            </a:r>
          </a:p>
          <a:p>
            <a:r>
              <a:rPr lang="en-US" i="1" dirty="0" err="1">
                <a:hlinkClick r:id="rId20"/>
              </a:rPr>
              <a:t>Staebroek</a:t>
            </a:r>
            <a:r>
              <a:rPr lang="en-US" i="1" dirty="0">
                <a:hlinkClick r:id="rId20"/>
              </a:rPr>
              <a:t> News</a:t>
            </a:r>
            <a:r>
              <a:rPr lang="en-US" i="1" dirty="0"/>
              <a:t>. </a:t>
            </a:r>
            <a:r>
              <a:rPr lang="en-US" dirty="0"/>
              <a:t>“Jonestown 20 Years Later.” 22 Nov. 1998. </a:t>
            </a:r>
          </a:p>
          <a:p>
            <a:r>
              <a:rPr lang="en-US" dirty="0"/>
              <a:t>UPI. “Personality Spotlight: Rev. Jim Jones, Founder of the People’s Temple.” </a:t>
            </a:r>
            <a:r>
              <a:rPr lang="en-US" i="1" dirty="0"/>
              <a:t>Florence Times. </a:t>
            </a:r>
            <a:r>
              <a:rPr lang="en-US" dirty="0"/>
              <a:t>23 Nov. 1978. Print.</a:t>
            </a:r>
          </a:p>
          <a:p>
            <a:r>
              <a:rPr lang="en-US" dirty="0"/>
              <a:t>Webb, Alvin B. “Jonestown Survivors Describe Their Escape.” </a:t>
            </a:r>
            <a:r>
              <a:rPr lang="en-US" i="1" dirty="0"/>
              <a:t>The Bryan Times. </a:t>
            </a:r>
            <a:r>
              <a:rPr lang="en-US" dirty="0"/>
              <a:t>24 Nov. 1978. Print.</a:t>
            </a:r>
          </a:p>
          <a:p>
            <a:r>
              <a:rPr lang="en-US" dirty="0"/>
              <a:t>Wagner-Wilson, Leslie. E-mail interview. 16 Apr. 2011.</a:t>
            </a:r>
          </a:p>
          <a:p>
            <a:endParaRPr lang="en-US" dirty="0"/>
          </a:p>
          <a:p>
            <a:endParaRPr lang="en-US" dirty="0"/>
          </a:p>
        </p:txBody>
      </p:sp>
      <p:sp>
        <p:nvSpPr>
          <p:cNvPr id="4" name="Slide Number Placeholder 3"/>
          <p:cNvSpPr>
            <a:spLocks noGrp="1"/>
          </p:cNvSpPr>
          <p:nvPr>
            <p:ph type="sldNum" sz="quarter" idx="10"/>
          </p:nvPr>
        </p:nvSpPr>
        <p:spPr/>
        <p:txBody>
          <a:bodyPr/>
          <a:lstStyle/>
          <a:p>
            <a:fld id="{EE6E443C-5D5E-4DFE-B565-B3E01BDD7F48}" type="slidenum">
              <a:rPr lang="en-US" smtClean="0"/>
              <a:pPr/>
              <a:t>2</a:t>
            </a:fld>
            <a:endParaRPr lang="en-US"/>
          </a:p>
        </p:txBody>
      </p:sp>
    </p:spTree>
    <p:extLst>
      <p:ext uri="{BB962C8B-B14F-4D97-AF65-F5344CB8AC3E}">
        <p14:creationId xmlns:p14="http://schemas.microsoft.com/office/powerpoint/2010/main" val="2644241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8F14E5-0BDD-4E02-BEE1-46772317EDD5}"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F14E5-0BDD-4E02-BEE1-46772317EDD5}"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F14E5-0BDD-4E02-BEE1-46772317EDD5}"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8F14E5-0BDD-4E02-BEE1-46772317EDD5}"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8F14E5-0BDD-4E02-BEE1-46772317EDD5}" type="datetimeFigureOut">
              <a:rPr lang="en-US" smtClean="0"/>
              <a:pPr/>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8F14E5-0BDD-4E02-BEE1-46772317EDD5}"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8F14E5-0BDD-4E02-BEE1-46772317EDD5}" type="datetimeFigureOut">
              <a:rPr lang="en-US" smtClean="0"/>
              <a:pPr/>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8F14E5-0BDD-4E02-BEE1-46772317EDD5}" type="datetimeFigureOut">
              <a:rPr lang="en-US" smtClean="0"/>
              <a:pPr/>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F14E5-0BDD-4E02-BEE1-46772317EDD5}" type="datetimeFigureOut">
              <a:rPr lang="en-US" smtClean="0"/>
              <a:pPr/>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F14E5-0BDD-4E02-BEE1-46772317EDD5}"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8F14E5-0BDD-4E02-BEE1-46772317EDD5}" type="datetimeFigureOut">
              <a:rPr lang="en-US" smtClean="0"/>
              <a:pPr/>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234EF-B47F-4AE7-9326-DE1842AA24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F14E5-0BDD-4E02-BEE1-46772317EDD5}" type="datetimeFigureOut">
              <a:rPr lang="en-US" smtClean="0"/>
              <a:pPr/>
              <a:t>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234EF-B47F-4AE7-9326-DE1842AA24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pprising.org/wp-content/uploads/2009/12/Wolves-As-Sheep.jpg"/>
          <p:cNvPicPr>
            <a:picLocks noChangeAspect="1" noChangeArrowheads="1"/>
          </p:cNvPicPr>
          <p:nvPr/>
        </p:nvPicPr>
        <p:blipFill>
          <a:blip r:embed="rId2" cstate="print">
            <a:lum bright="10000"/>
          </a:blip>
          <a:srcRect/>
          <a:stretch>
            <a:fillRect/>
          </a:stretch>
        </p:blipFill>
        <p:spPr bwMode="auto">
          <a:xfrm>
            <a:off x="3886200" y="914400"/>
            <a:ext cx="5257800" cy="5916979"/>
          </a:xfrm>
          <a:prstGeom prst="rect">
            <a:avLst/>
          </a:prstGeom>
          <a:ln>
            <a:noFill/>
          </a:ln>
          <a:effectLst>
            <a:softEdge rad="112500"/>
          </a:effectLst>
        </p:spPr>
      </p:pic>
      <p:sp>
        <p:nvSpPr>
          <p:cNvPr id="6" name="Rectangle 5"/>
          <p:cNvSpPr/>
          <p:nvPr/>
        </p:nvSpPr>
        <p:spPr>
          <a:xfrm>
            <a:off x="152400" y="0"/>
            <a:ext cx="8871284" cy="1371600"/>
          </a:xfrm>
          <a:prstGeom prst="rect">
            <a:avLst/>
          </a:prstGeom>
          <a:noFill/>
        </p:spPr>
        <p:txBody>
          <a:bodyPr wrap="none" lIns="91440" tIns="45720" rIns="91440" bIns="45720">
            <a:prstTxWarp prst="textDeflateBottom">
              <a:avLst/>
            </a:prstTxWarp>
            <a:spAutoFit/>
          </a:bodyPr>
          <a:lstStyle/>
          <a:p>
            <a:pPr algn="ctr"/>
            <a:r>
              <a:rPr lang="en-US" sz="5400" b="1" cap="none" spc="0" dirty="0">
                <a:ln w="19050">
                  <a:solidFill>
                    <a:schemeClr val="tx2">
                      <a:tint val="1000"/>
                    </a:schemeClr>
                  </a:solidFill>
                  <a:prstDash val="solid"/>
                </a:ln>
                <a:effectLst>
                  <a:outerShdw blurRad="50000" dist="50800" dir="7500000" algn="tl">
                    <a:srgbClr val="000000">
                      <a:shade val="5000"/>
                      <a:alpha val="35000"/>
                    </a:srgbClr>
                  </a:outerShdw>
                </a:effectLst>
              </a:rPr>
              <a:t>Titus 1:10-16  The </a:t>
            </a:r>
            <a:r>
              <a:rPr lang="en-US" sz="5400" b="1" i="1" u="sng" cap="none" spc="0" dirty="0">
                <a:ln w="19050">
                  <a:solidFill>
                    <a:schemeClr val="tx2">
                      <a:tint val="1000"/>
                    </a:schemeClr>
                  </a:solidFill>
                  <a:prstDash val="solid"/>
                </a:ln>
                <a:effectLst>
                  <a:outerShdw blurRad="50000" dist="50800" dir="7500000" algn="tl">
                    <a:srgbClr val="000000">
                      <a:shade val="5000"/>
                      <a:alpha val="35000"/>
                    </a:srgbClr>
                  </a:outerShdw>
                </a:effectLst>
              </a:rPr>
              <a:t>False</a:t>
            </a:r>
            <a:r>
              <a:rPr lang="en-US" sz="5400" b="1" cap="none" spc="0" dirty="0">
                <a:ln w="19050">
                  <a:solidFill>
                    <a:schemeClr val="tx2">
                      <a:tint val="1000"/>
                    </a:schemeClr>
                  </a:solidFill>
                  <a:prstDash val="solid"/>
                </a:ln>
                <a:effectLst>
                  <a:outerShdw blurRad="50000" dist="50800" dir="7500000" algn="tl">
                    <a:srgbClr val="000000">
                      <a:shade val="5000"/>
                      <a:alpha val="35000"/>
                    </a:srgbClr>
                  </a:outerShdw>
                </a:effectLst>
              </a:rPr>
              <a:t> Teachers - </a:t>
            </a:r>
            <a:r>
              <a:rPr lang="en-US" sz="96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REVIEW</a:t>
            </a:r>
            <a:r>
              <a:rPr lang="en-US" sz="5400" b="1" cap="none" spc="0"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rPr>
              <a:t> </a:t>
            </a:r>
          </a:p>
        </p:txBody>
      </p:sp>
      <p:sp>
        <p:nvSpPr>
          <p:cNvPr id="7" name="Rectangle 6"/>
          <p:cNvSpPr/>
          <p:nvPr/>
        </p:nvSpPr>
        <p:spPr>
          <a:xfrm>
            <a:off x="120502" y="1600200"/>
            <a:ext cx="3621505" cy="3046988"/>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rPr>
              <a:t>Titus 1:10 There are many </a:t>
            </a:r>
            <a:r>
              <a:rPr lang="en-US" sz="3200" b="1" i="1" u="sng" dirty="0">
                <a:solidFill>
                  <a:srgbClr val="FF0000"/>
                </a:solidFill>
                <a:effectLst>
                  <a:outerShdw blurRad="38100" dist="38100" dir="2700000" algn="tl">
                    <a:srgbClr val="000000">
                      <a:alpha val="43137"/>
                    </a:srgbClr>
                  </a:outerShdw>
                </a:effectLst>
              </a:rPr>
              <a:t>rebellious</a:t>
            </a:r>
            <a:r>
              <a:rPr lang="en-US" sz="3200" b="1" dirty="0">
                <a:effectLst>
                  <a:outerShdw blurRad="38100" dist="38100" dir="2700000" algn="tl">
                    <a:srgbClr val="000000">
                      <a:alpha val="43137"/>
                    </a:srgbClr>
                  </a:outerShdw>
                </a:effectLst>
              </a:rPr>
              <a:t> men, </a:t>
            </a:r>
            <a:r>
              <a:rPr lang="en-US" sz="3200" b="1" i="1" u="sng" dirty="0">
                <a:solidFill>
                  <a:srgbClr val="0000FF"/>
                </a:solidFill>
                <a:effectLst>
                  <a:outerShdw blurRad="38100" dist="38100" dir="2700000" algn="tl">
                    <a:srgbClr val="000000">
                      <a:alpha val="43137"/>
                    </a:srgbClr>
                  </a:outerShdw>
                </a:effectLst>
              </a:rPr>
              <a:t>empty talkers</a:t>
            </a:r>
            <a:r>
              <a:rPr lang="en-US" sz="3200" b="1" i="1" dirty="0">
                <a:solidFill>
                  <a:srgbClr val="0000FF"/>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and </a:t>
            </a:r>
            <a:r>
              <a:rPr lang="en-US" sz="3200" b="1" i="1" u="sng" dirty="0">
                <a:solidFill>
                  <a:srgbClr val="0000FF"/>
                </a:solidFill>
                <a:effectLst>
                  <a:outerShdw blurRad="38100" dist="38100" dir="2700000" algn="tl">
                    <a:srgbClr val="000000">
                      <a:alpha val="43137"/>
                    </a:srgbClr>
                  </a:outerShdw>
                </a:effectLst>
              </a:rPr>
              <a:t>deceivers</a:t>
            </a:r>
            <a:r>
              <a:rPr lang="en-US" sz="3200" b="1" dirty="0">
                <a:effectLst>
                  <a:outerShdw blurRad="38100" dist="38100" dir="2700000" algn="tl">
                    <a:srgbClr val="000000">
                      <a:alpha val="43137"/>
                    </a:srgbClr>
                  </a:outerShdw>
                </a:effectLst>
              </a:rPr>
              <a:t>, especially those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of the </a:t>
            </a:r>
            <a:r>
              <a:rPr lang="en-US" sz="3200" b="1" i="1" u="sng" dirty="0">
                <a:effectLst>
                  <a:outerShdw blurRad="38100" dist="38100" dir="2700000" algn="tl">
                    <a:srgbClr val="000000">
                      <a:alpha val="43137"/>
                    </a:srgbClr>
                  </a:outerShdw>
                </a:effectLst>
              </a:rPr>
              <a:t>circumcision</a:t>
            </a:r>
            <a:r>
              <a:rPr lang="en-US" sz="3200" b="1" dirty="0">
                <a:effectLst>
                  <a:outerShdw blurRad="38100" dist="38100" dir="2700000" algn="tl">
                    <a:srgbClr val="000000">
                      <a:alpha val="43137"/>
                    </a:srgbClr>
                  </a:outerShdw>
                </a:effectLst>
              </a:rPr>
              <a:t>, </a:t>
            </a:r>
            <a:endParaRPr lang="en-US" sz="3200" dirty="0">
              <a:effectLst>
                <a:outerShdw blurRad="38100" dist="38100" dir="2700000" algn="tl">
                  <a:srgbClr val="000000">
                    <a:alpha val="43137"/>
                  </a:srgbClr>
                </a:outerShdw>
              </a:effectLst>
            </a:endParaRPr>
          </a:p>
        </p:txBody>
      </p:sp>
      <p:sp>
        <p:nvSpPr>
          <p:cNvPr id="8" name="TextBox 7"/>
          <p:cNvSpPr txBox="1"/>
          <p:nvPr/>
        </p:nvSpPr>
        <p:spPr>
          <a:xfrm>
            <a:off x="140804" y="5105400"/>
            <a:ext cx="3717043" cy="1426031"/>
          </a:xfrm>
          <a:prstGeom prst="rect">
            <a:avLst/>
          </a:prstGeom>
          <a:solidFill>
            <a:schemeClr val="bg1"/>
          </a:solidFill>
          <a:ln w="38100">
            <a:solidFill>
              <a:srgbClr val="0000FF"/>
            </a:solidFill>
          </a:ln>
        </p:spPr>
        <p:txBody>
          <a:bodyPr wrap="none" rtlCol="0">
            <a:spAutoFit/>
          </a:bodyPr>
          <a:lstStyle/>
          <a:p>
            <a:pPr algn="ctr">
              <a:lnSpc>
                <a:spcPts val="2600"/>
              </a:lnSpc>
            </a:pPr>
            <a:r>
              <a:rPr lang="en-US" sz="2400" b="1" i="1" dirty="0">
                <a:solidFill>
                  <a:srgbClr val="FF0000"/>
                </a:solidFill>
                <a:effectLst>
                  <a:outerShdw blurRad="38100" dist="38100" dir="2700000" algn="tl">
                    <a:srgbClr val="000000">
                      <a:alpha val="43137"/>
                    </a:srgbClr>
                  </a:outerShdw>
                </a:effectLst>
              </a:rPr>
              <a:t>Especially</a:t>
            </a:r>
            <a:r>
              <a:rPr lang="en-US" sz="2400" b="1" i="1" dirty="0">
                <a:effectLst>
                  <a:outerShdw blurRad="38100" dist="38100" dir="2700000" algn="tl">
                    <a:srgbClr val="000000">
                      <a:alpha val="43137"/>
                    </a:srgbClr>
                  </a:outerShdw>
                </a:effectLst>
              </a:rPr>
              <a:t> [Not only]…</a:t>
            </a:r>
            <a:br>
              <a:rPr lang="en-US" sz="2400" b="1" i="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 “</a:t>
            </a:r>
            <a:r>
              <a:rPr lang="en-US" sz="2400" b="1" i="1" u="sng" dirty="0">
                <a:solidFill>
                  <a:srgbClr val="0000FF"/>
                </a:solidFill>
                <a:effectLst>
                  <a:outerShdw blurRad="38100" dist="38100" dir="2700000" algn="tl">
                    <a:srgbClr val="000000">
                      <a:alpha val="43137"/>
                    </a:srgbClr>
                  </a:outerShdw>
                </a:effectLst>
              </a:rPr>
              <a:t>Converts from Judaism</a:t>
            </a:r>
            <a:r>
              <a:rPr lang="en-US" sz="2400" b="1" i="1" dirty="0">
                <a:effectLst>
                  <a:outerShdw blurRad="38100" dist="38100" dir="2700000" algn="tl">
                    <a:srgbClr val="000000">
                      <a:alpha val="43137"/>
                    </a:srgbClr>
                  </a:outerShdw>
                </a:effectLst>
              </a:rPr>
              <a:t>, </a:t>
            </a:r>
            <a:br>
              <a:rPr lang="en-US" sz="2400" b="1" i="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who rebel &amp; deceive others </a:t>
            </a:r>
            <a:br>
              <a:rPr lang="en-US" sz="2400" b="1" i="1" dirty="0">
                <a:effectLst>
                  <a:outerShdw blurRad="38100" dist="38100" dir="2700000" algn="tl">
                    <a:srgbClr val="000000">
                      <a:alpha val="43137"/>
                    </a:srgbClr>
                  </a:outerShdw>
                </a:effectLst>
              </a:rPr>
            </a:br>
            <a:r>
              <a:rPr lang="en-US" sz="2400" b="1" i="1" dirty="0">
                <a:effectLst>
                  <a:outerShdw blurRad="38100" dist="38100" dir="2700000" algn="tl">
                    <a:srgbClr val="000000">
                      <a:alpha val="43137"/>
                    </a:srgbClr>
                  </a:outerShdw>
                </a:effectLst>
              </a:rPr>
              <a:t>with their nonsense.” </a:t>
            </a:r>
            <a:r>
              <a:rPr lang="en-US" sz="2000" i="1" dirty="0" err="1">
                <a:effectLst>
                  <a:outerShdw blurRad="38100" dist="38100" dir="2700000" algn="tl">
                    <a:srgbClr val="000000">
                      <a:alpha val="43137"/>
                    </a:srgbClr>
                  </a:outerShdw>
                </a:effectLst>
              </a:rPr>
              <a:t>cf</a:t>
            </a:r>
            <a:r>
              <a:rPr lang="en-US" sz="2000" i="1" dirty="0">
                <a:effectLst>
                  <a:outerShdw blurRad="38100" dist="38100" dir="2700000" algn="tl">
                    <a:srgbClr val="000000">
                      <a:alpha val="43137"/>
                    </a:srgbClr>
                  </a:outerShdw>
                </a:effectLst>
              </a:rPr>
              <a:t> TEV </a:t>
            </a:r>
            <a:endParaRPr lang="en-US" sz="2400" i="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8DC77E4-E1C4-4654-9C8D-D94D52F97516}"/>
              </a:ext>
            </a:extLst>
          </p:cNvPr>
          <p:cNvSpPr/>
          <p:nvPr/>
        </p:nvSpPr>
        <p:spPr>
          <a:xfrm>
            <a:off x="2140722" y="901494"/>
            <a:ext cx="4833041" cy="913070"/>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2:6  Likewise urge </a:t>
            </a:r>
            <a:r>
              <a:rPr lang="en-US" sz="3200" b="1" i="1" dirty="0">
                <a:effectLst>
                  <a:outerShdw blurRad="38100" dist="38100" dir="2700000" algn="tl">
                    <a:srgbClr val="000000">
                      <a:alpha val="43137"/>
                    </a:srgbClr>
                  </a:outerShdw>
                </a:effectLst>
              </a:rPr>
              <a:t>the </a:t>
            </a:r>
            <a:br>
              <a:rPr lang="en-US" sz="3200" b="1" i="1" dirty="0">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young men </a:t>
            </a:r>
            <a:r>
              <a:rPr lang="en-US" sz="3200" b="1" i="1" dirty="0">
                <a:solidFill>
                  <a:prstClr val="black"/>
                </a:solidFill>
                <a:effectLst>
                  <a:outerShdw blurRad="38100" dist="38100" dir="2700000" algn="tl">
                    <a:srgbClr val="000000">
                      <a:alpha val="43137"/>
                    </a:srgbClr>
                  </a:outerShdw>
                </a:effectLst>
              </a:rPr>
              <a:t>to be sensible.</a:t>
            </a:r>
          </a:p>
        </p:txBody>
      </p:sp>
      <p:pic>
        <p:nvPicPr>
          <p:cNvPr id="12" name="Picture 11">
            <a:extLst>
              <a:ext uri="{FF2B5EF4-FFF2-40B4-BE49-F238E27FC236}">
                <a16:creationId xmlns:a16="http://schemas.microsoft.com/office/drawing/2014/main" id="{5E57AF9B-9608-4842-8B8F-442BD8196D88}"/>
              </a:ext>
            </a:extLst>
          </p:cNvPr>
          <p:cNvPicPr>
            <a:picLocks noChangeAspect="1"/>
          </p:cNvPicPr>
          <p:nvPr/>
        </p:nvPicPr>
        <p:blipFill rotWithShape="1">
          <a:blip r:embed="rId2">
            <a:clrChange>
              <a:clrFrom>
                <a:srgbClr val="FDFDFD"/>
              </a:clrFrom>
              <a:clrTo>
                <a:srgbClr val="FDFDFD">
                  <a:alpha val="0"/>
                </a:srgbClr>
              </a:clrTo>
            </a:clrChange>
          </a:blip>
          <a:srcRect l="12936" r="22196" b="2614"/>
          <a:stretch/>
        </p:blipFill>
        <p:spPr>
          <a:xfrm>
            <a:off x="6836121" y="1126144"/>
            <a:ext cx="2218147" cy="4551427"/>
          </a:xfrm>
          <a:prstGeom prst="rect">
            <a:avLst/>
          </a:prstGeom>
        </p:spPr>
      </p:pic>
      <p:sp>
        <p:nvSpPr>
          <p:cNvPr id="4" name="Rectangle 3">
            <a:extLst>
              <a:ext uri="{FF2B5EF4-FFF2-40B4-BE49-F238E27FC236}">
                <a16:creationId xmlns:a16="http://schemas.microsoft.com/office/drawing/2014/main" id="{8B567D8F-538D-4EEF-A671-8C2C005CA22D}"/>
              </a:ext>
            </a:extLst>
          </p:cNvPr>
          <p:cNvSpPr/>
          <p:nvPr/>
        </p:nvSpPr>
        <p:spPr>
          <a:xfrm>
            <a:off x="97139" y="3506836"/>
            <a:ext cx="8957129" cy="913070"/>
          </a:xfrm>
          <a:prstGeom prst="rect">
            <a:avLst/>
          </a:prstGeom>
          <a:noFill/>
        </p:spPr>
        <p:txBody>
          <a:bodyPr wrap="square">
            <a:spAutoFit/>
          </a:bodyPr>
          <a:lstStyle/>
          <a:p>
            <a:pPr>
              <a:lnSpc>
                <a:spcPts val="3200"/>
              </a:lnSpc>
            </a:pPr>
            <a:r>
              <a:rPr lang="en-US" sz="3200" b="1" dirty="0">
                <a:solidFill>
                  <a:prstClr val="black"/>
                </a:solidFill>
                <a:effectLst>
                  <a:glow rad="228600">
                    <a:srgbClr val="FFFFFF"/>
                  </a:glow>
                  <a:outerShdw blurRad="38100" dist="38100" dir="2700000" algn="tl">
                    <a:srgbClr val="000000">
                      <a:alpha val="43137"/>
                    </a:srgbClr>
                  </a:outerShdw>
                </a:effectLst>
              </a:rPr>
              <a:t>v7  “W</a:t>
            </a:r>
            <a:r>
              <a:rPr lang="en-US" sz="3200" b="1" i="1" dirty="0">
                <a:solidFill>
                  <a:prstClr val="black"/>
                </a:solidFill>
                <a:effectLst>
                  <a:glow rad="228600">
                    <a:srgbClr val="FFFFFF"/>
                  </a:glow>
                  <a:outerShdw blurRad="38100" dist="38100" dir="2700000" algn="tl">
                    <a:srgbClr val="000000">
                      <a:alpha val="43137"/>
                    </a:srgbClr>
                  </a:outerShdw>
                </a:effectLst>
              </a:rPr>
              <a:t>ith </a:t>
            </a:r>
            <a:r>
              <a:rPr lang="en-US" sz="3200" b="1" i="1" dirty="0">
                <a:solidFill>
                  <a:srgbClr val="0000FF"/>
                </a:solidFill>
                <a:effectLst>
                  <a:glow rad="228600">
                    <a:srgbClr val="FFFFFF"/>
                  </a:glow>
                  <a:outerShdw blurRad="38100" dist="38100" dir="2700000" algn="tl">
                    <a:srgbClr val="000000">
                      <a:alpha val="43137"/>
                    </a:srgbClr>
                  </a:outerShdw>
                </a:effectLst>
              </a:rPr>
              <a:t>purity</a:t>
            </a:r>
            <a:r>
              <a:rPr lang="en-US" sz="3200" b="1" i="1" dirty="0">
                <a:solidFill>
                  <a:srgbClr val="CC00CC"/>
                </a:solidFill>
                <a:effectLst>
                  <a:glow rad="228600">
                    <a:srgbClr val="FFFFFF"/>
                  </a:glow>
                  <a:outerShdw blurRad="38100" dist="38100" dir="2700000" algn="tl">
                    <a:srgbClr val="000000">
                      <a:alpha val="43137"/>
                    </a:srgbClr>
                  </a:outerShdw>
                </a:effectLst>
              </a:rPr>
              <a:t> in doctrine</a:t>
            </a:r>
            <a:r>
              <a:rPr lang="en-US" sz="3200" b="1" i="1" dirty="0">
                <a:solidFill>
                  <a:prstClr val="black"/>
                </a:solidFill>
                <a:effectLst>
                  <a:glow rad="228600">
                    <a:srgbClr val="FFFFFF"/>
                  </a:glow>
                  <a:outerShdw blurRad="38100" dist="38100" dir="2700000" algn="tl">
                    <a:srgbClr val="000000">
                      <a:alpha val="43137"/>
                    </a:srgbClr>
                  </a:outerShdw>
                </a:effectLst>
              </a:rPr>
              <a:t>:       Uncorrupt </a:t>
            </a:r>
            <a:r>
              <a:rPr lang="en-US" sz="3200" i="1" dirty="0">
                <a:solidFill>
                  <a:srgbClr val="0000FF"/>
                </a:solidFill>
                <a:effectLst>
                  <a:glow rad="228600">
                    <a:srgbClr val="FFFFFF"/>
                  </a:glow>
                  <a:outerShdw blurRad="38100" dist="38100" dir="2700000" algn="tl">
                    <a:srgbClr val="000000">
                      <a:alpha val="43137"/>
                    </a:srgbClr>
                  </a:outerShdw>
                </a:effectLst>
              </a:rPr>
              <a:t>Thayer</a:t>
            </a:r>
          </a:p>
          <a:p>
            <a:pPr>
              <a:lnSpc>
                <a:spcPts val="3200"/>
              </a:lnSpc>
            </a:pPr>
            <a:r>
              <a:rPr lang="en-US" sz="3200" b="1" i="1" dirty="0">
                <a:solidFill>
                  <a:srgbClr val="0000FF"/>
                </a:solidFill>
                <a:effectLst>
                  <a:glow rad="228600">
                    <a:srgbClr val="FFFFFF"/>
                  </a:glow>
                  <a:outerShdw blurRad="38100" dist="38100" dir="2700000" algn="tl">
                    <a:srgbClr val="000000">
                      <a:alpha val="43137"/>
                    </a:srgbClr>
                  </a:outerShdw>
                </a:effectLst>
              </a:rPr>
              <a:t>             </a:t>
            </a:r>
            <a:r>
              <a:rPr lang="en-US" sz="3200" b="1" i="1" dirty="0">
                <a:solidFill>
                  <a:prstClr val="black"/>
                </a:solidFill>
                <a:effectLst>
                  <a:glow rad="228600">
                    <a:srgbClr val="FFFFFF"/>
                  </a:glow>
                  <a:outerShdw blurRad="38100" dist="38100" dir="2700000" algn="tl">
                    <a:srgbClr val="000000">
                      <a:alpha val="43137"/>
                    </a:srgbClr>
                  </a:outerShdw>
                </a:effectLst>
              </a:rPr>
              <a:t>Not swayed by entreaties or bribes. </a:t>
            </a:r>
            <a:r>
              <a:rPr lang="en-US" sz="3200" i="1" dirty="0">
                <a:solidFill>
                  <a:srgbClr val="0000FF"/>
                </a:solidFill>
                <a:effectLst>
                  <a:glow rad="228600">
                    <a:srgbClr val="FFFFFF"/>
                  </a:glow>
                  <a:outerShdw blurRad="38100" dist="38100" dir="2700000" algn="tl">
                    <a:srgbClr val="000000">
                      <a:alpha val="43137"/>
                    </a:srgbClr>
                  </a:outerShdw>
                </a:effectLst>
              </a:rPr>
              <a:t>Pulpit</a:t>
            </a:r>
            <a:endParaRPr lang="en-US" sz="3200" dirty="0">
              <a:effectLst>
                <a:glow rad="228600">
                  <a:srgbClr val="FFFFFF"/>
                </a:glow>
              </a:effectLst>
            </a:endParaRPr>
          </a:p>
        </p:txBody>
      </p:sp>
      <p:sp>
        <p:nvSpPr>
          <p:cNvPr id="3" name="Rectangle 2">
            <a:extLst>
              <a:ext uri="{FF2B5EF4-FFF2-40B4-BE49-F238E27FC236}">
                <a16:creationId xmlns:a16="http://schemas.microsoft.com/office/drawing/2014/main" id="{11712908-948B-48D5-B952-5C6B136310B4}"/>
              </a:ext>
            </a:extLst>
          </p:cNvPr>
          <p:cNvSpPr/>
          <p:nvPr/>
        </p:nvSpPr>
        <p:spPr>
          <a:xfrm>
            <a:off x="152400" y="2035062"/>
            <a:ext cx="8465454" cy="1329210"/>
          </a:xfrm>
          <a:prstGeom prst="rect">
            <a:avLst/>
          </a:prstGeom>
        </p:spPr>
        <p:txBody>
          <a:bodyPr wrap="square">
            <a:spAutoFit/>
          </a:bodyPr>
          <a:lstStyle/>
          <a:p>
            <a:pPr>
              <a:lnSpc>
                <a:spcPts val="3200"/>
              </a:lnSpc>
            </a:pPr>
            <a:r>
              <a:rPr lang="en-US" sz="3200" b="1" dirty="0">
                <a:solidFill>
                  <a:prstClr val="black"/>
                </a:solidFill>
                <a:effectLst>
                  <a:glow rad="228600">
                    <a:srgbClr val="FFFFFF"/>
                  </a:glow>
                  <a:outerShdw blurRad="38100" dist="38100" dir="2700000" algn="tl">
                    <a:srgbClr val="000000">
                      <a:alpha val="43137"/>
                    </a:srgbClr>
                  </a:outerShdw>
                </a:effectLst>
              </a:rPr>
              <a:t>v7 “Show yourself to be an </a:t>
            </a:r>
            <a:r>
              <a:rPr lang="en-US" sz="3200" b="1" i="1" dirty="0">
                <a:solidFill>
                  <a:srgbClr val="0000FF"/>
                </a:solidFill>
                <a:effectLst>
                  <a:glow rad="228600">
                    <a:srgbClr val="FFFFFF"/>
                  </a:glow>
                  <a:outerShdw blurRad="38100" dist="38100" dir="2700000" algn="tl">
                    <a:srgbClr val="000000">
                      <a:alpha val="43137"/>
                    </a:srgbClr>
                  </a:outerShdw>
                </a:effectLst>
              </a:rPr>
              <a:t>example</a:t>
            </a:r>
            <a:r>
              <a:rPr lang="en-US" sz="3200" b="1" dirty="0">
                <a:solidFill>
                  <a:prstClr val="black"/>
                </a:solidFill>
                <a:effectLst>
                  <a:glow rad="228600">
                    <a:srgbClr val="FFFFFF"/>
                  </a:glow>
                  <a:outerShdw blurRad="38100" dist="38100" dir="2700000" algn="tl">
                    <a:srgbClr val="000000">
                      <a:alpha val="43137"/>
                    </a:srgbClr>
                  </a:outerShdw>
                </a:effectLst>
              </a:rPr>
              <a:t> [</a:t>
            </a:r>
            <a:r>
              <a:rPr lang="en-US" sz="3200" b="1" dirty="0" err="1">
                <a:solidFill>
                  <a:srgbClr val="FF0000"/>
                </a:solidFill>
                <a:effectLst>
                  <a:glow rad="228600">
                    <a:srgbClr val="FFFFFF"/>
                  </a:glow>
                  <a:outerShdw blurRad="38100" dist="38100" dir="2700000" algn="tl">
                    <a:srgbClr val="000000">
                      <a:alpha val="43137"/>
                    </a:srgbClr>
                  </a:outerShdw>
                </a:effectLst>
              </a:rPr>
              <a:t>tupos</a:t>
            </a:r>
            <a:r>
              <a:rPr lang="en-US" sz="3200" b="1" dirty="0">
                <a:solidFill>
                  <a:prstClr val="black"/>
                </a:solidFill>
                <a:effectLst>
                  <a:glow rad="228600">
                    <a:srgbClr val="FFFFFF"/>
                  </a:glow>
                  <a:outerShdw blurRad="38100" dist="38100" dir="2700000" algn="tl">
                    <a:srgbClr val="000000">
                      <a:alpha val="43137"/>
                    </a:srgbClr>
                  </a:outerShdw>
                </a:effectLst>
              </a:rPr>
              <a:t>]. </a:t>
            </a:r>
            <a:br>
              <a:rPr lang="en-US" sz="3200" b="1" dirty="0">
                <a:solidFill>
                  <a:prstClr val="black"/>
                </a:solidFill>
                <a:effectLst>
                  <a:glow rad="228600">
                    <a:srgbClr val="FFFFFF"/>
                  </a:glow>
                  <a:outerShdw blurRad="38100" dist="38100" dir="2700000" algn="tl">
                    <a:srgbClr val="000000">
                      <a:alpha val="43137"/>
                    </a:srgbClr>
                  </a:outerShdw>
                </a:effectLst>
              </a:rPr>
            </a:br>
            <a:r>
              <a:rPr lang="en-US" sz="3200" b="1" dirty="0">
                <a:solidFill>
                  <a:prstClr val="black"/>
                </a:solidFill>
                <a:effectLst>
                  <a:glow rad="228600">
                    <a:srgbClr val="FFFFFF"/>
                  </a:glow>
                  <a:outerShdw blurRad="38100" dist="38100" dir="2700000" algn="tl">
                    <a:srgbClr val="000000">
                      <a:alpha val="43137"/>
                    </a:srgbClr>
                  </a:outerShdw>
                </a:effectLst>
              </a:rPr>
              <a:t>       of good deeds.”         </a:t>
            </a:r>
            <a:r>
              <a:rPr lang="en-US" sz="3200" i="1" dirty="0">
                <a:effectLst>
                  <a:glow rad="228600">
                    <a:srgbClr val="FFFFFF"/>
                  </a:glow>
                  <a:outerShdw blurRad="38100" dist="38100" dir="2700000" algn="tl">
                    <a:srgbClr val="000000">
                      <a:alpha val="43137"/>
                    </a:srgbClr>
                  </a:outerShdw>
                </a:effectLst>
              </a:rPr>
              <a:t>A model</a:t>
            </a:r>
            <a:r>
              <a:rPr lang="en-US" sz="3200" i="1" dirty="0">
                <a:solidFill>
                  <a:prstClr val="black"/>
                </a:solidFill>
                <a:effectLst>
                  <a:glow rad="228600">
                    <a:srgbClr val="FFFFFF"/>
                  </a:glow>
                  <a:outerShdw blurRad="38100" dist="38100" dir="2700000" algn="tl">
                    <a:srgbClr val="000000">
                      <a:alpha val="43137"/>
                    </a:srgbClr>
                  </a:outerShdw>
                </a:effectLst>
              </a:rPr>
              <a:t>— </a:t>
            </a:r>
            <a:r>
              <a:rPr lang="en-US" sz="3200" i="1" dirty="0">
                <a:solidFill>
                  <a:srgbClr val="0000FF"/>
                </a:solidFill>
                <a:effectLst>
                  <a:glow rad="228600">
                    <a:srgbClr val="FFFFFF"/>
                  </a:glow>
                  <a:outerShdw blurRad="38100" dist="38100" dir="2700000" algn="tl">
                    <a:srgbClr val="000000">
                      <a:alpha val="43137"/>
                    </a:srgbClr>
                  </a:outerShdw>
                </a:effectLst>
              </a:rPr>
              <a:t>Louw</a:t>
            </a:r>
            <a:br>
              <a:rPr lang="en-US" sz="3200" i="1" dirty="0">
                <a:solidFill>
                  <a:srgbClr val="0000FF"/>
                </a:solidFill>
                <a:effectLst>
                  <a:glow rad="228600">
                    <a:srgbClr val="FFFFFF"/>
                  </a:glow>
                  <a:outerShdw blurRad="38100" dist="38100" dir="2700000" algn="tl">
                    <a:srgbClr val="000000">
                      <a:alpha val="43137"/>
                    </a:srgbClr>
                  </a:outerShdw>
                </a:effectLst>
              </a:rPr>
            </a:br>
            <a:r>
              <a:rPr lang="en-US" sz="3200" i="1" dirty="0">
                <a:solidFill>
                  <a:prstClr val="black"/>
                </a:solidFill>
                <a:effectLst>
                  <a:glow rad="228600">
                    <a:srgbClr val="FFFFFF"/>
                  </a:glow>
                  <a:outerShdw blurRad="38100" dist="38100" dir="2700000" algn="tl">
                    <a:srgbClr val="000000">
                      <a:alpha val="43137"/>
                    </a:srgbClr>
                  </a:outerShdw>
                </a:effectLst>
              </a:rPr>
              <a:t>     “A spiritual die that leaves an impression.” </a:t>
            </a:r>
          </a:p>
        </p:txBody>
      </p:sp>
      <p:sp>
        <p:nvSpPr>
          <p:cNvPr id="2" name="Rectangle 1">
            <a:extLst>
              <a:ext uri="{FF2B5EF4-FFF2-40B4-BE49-F238E27FC236}">
                <a16:creationId xmlns:a16="http://schemas.microsoft.com/office/drawing/2014/main" id="{C5127919-B7E5-406D-AEA3-E32C1BC7F541}"/>
              </a:ext>
            </a:extLst>
          </p:cNvPr>
          <p:cNvSpPr/>
          <p:nvPr/>
        </p:nvSpPr>
        <p:spPr>
          <a:xfrm>
            <a:off x="97139" y="4379751"/>
            <a:ext cx="8465453" cy="584775"/>
          </a:xfrm>
          <a:prstGeom prst="rect">
            <a:avLst/>
          </a:prstGeom>
        </p:spPr>
        <p:txBody>
          <a:bodyPr wrap="square">
            <a:spAutoFit/>
          </a:bodyPr>
          <a:lstStyle/>
          <a:p>
            <a:pPr lvl="0"/>
            <a:r>
              <a:rPr lang="en-US" sz="3200" b="1" dirty="0">
                <a:solidFill>
                  <a:prstClr val="black"/>
                </a:solidFill>
                <a:effectLst>
                  <a:glow rad="228600">
                    <a:srgbClr val="FFFFFF"/>
                  </a:glow>
                  <a:outerShdw blurRad="38100" dist="38100" dir="2700000" algn="tl">
                    <a:srgbClr val="000000">
                      <a:alpha val="43137"/>
                    </a:srgbClr>
                  </a:outerShdw>
                </a:effectLst>
              </a:rPr>
              <a:t>v7</a:t>
            </a:r>
            <a:r>
              <a:rPr lang="en-US" sz="3200" b="1" baseline="30000" dirty="0">
                <a:solidFill>
                  <a:prstClr val="black"/>
                </a:solidFill>
                <a:effectLst>
                  <a:glow rad="228600">
                    <a:srgbClr val="FFFFFF"/>
                  </a:glow>
                  <a:outerShdw blurRad="38100" dist="38100" dir="2700000" algn="tl">
                    <a:srgbClr val="000000">
                      <a:alpha val="43137"/>
                    </a:srgbClr>
                  </a:outerShdw>
                </a:effectLst>
              </a:rPr>
              <a:t>  </a:t>
            </a:r>
            <a:r>
              <a:rPr lang="en-US" sz="3200" b="1" i="1" dirty="0">
                <a:solidFill>
                  <a:srgbClr val="0000FF"/>
                </a:solidFill>
                <a:effectLst>
                  <a:glow rad="228600">
                    <a:srgbClr val="FFFFFF"/>
                  </a:glow>
                  <a:outerShdw blurRad="38100" dist="38100" dir="2700000" algn="tl">
                    <a:srgbClr val="000000">
                      <a:alpha val="43137"/>
                    </a:srgbClr>
                  </a:outerShdw>
                </a:effectLst>
              </a:rPr>
              <a:t>Dignified</a:t>
            </a:r>
            <a:r>
              <a:rPr lang="en-US" sz="3200" b="1" i="1" dirty="0">
                <a:solidFill>
                  <a:prstClr val="black"/>
                </a:solidFill>
                <a:effectLst>
                  <a:glow rad="228600">
                    <a:srgbClr val="FFFFFF"/>
                  </a:glow>
                  <a:outerShdw blurRad="38100" dist="38100" dir="2700000" algn="tl">
                    <a:srgbClr val="000000">
                      <a:alpha val="43137"/>
                    </a:srgbClr>
                  </a:outerShdw>
                </a:effectLst>
              </a:rPr>
              <a:t>: </a:t>
            </a:r>
            <a:r>
              <a:rPr lang="en-US" sz="3200" b="1" i="1" dirty="0" err="1">
                <a:solidFill>
                  <a:srgbClr val="FF0000"/>
                </a:solidFill>
                <a:effectLst>
                  <a:glow rad="228600">
                    <a:srgbClr val="FFFFFF"/>
                  </a:glow>
                  <a:outerShdw blurRad="38100" dist="38100" dir="2700000" algn="tl">
                    <a:srgbClr val="000000">
                      <a:alpha val="43137"/>
                    </a:srgbClr>
                  </a:outerShdw>
                </a:effectLst>
              </a:rPr>
              <a:t>Semnoteta</a:t>
            </a:r>
            <a:r>
              <a:rPr lang="en-US" sz="3200" b="1" i="1" dirty="0">
                <a:solidFill>
                  <a:prstClr val="black"/>
                </a:solidFill>
                <a:effectLst>
                  <a:glow rad="228600">
                    <a:srgbClr val="FFFFFF"/>
                  </a:glow>
                  <a:outerShdw blurRad="38100" dist="38100" dir="2700000" algn="tl">
                    <a:srgbClr val="000000">
                      <a:alpha val="43137"/>
                    </a:srgbClr>
                  </a:outerShdw>
                </a:effectLst>
              </a:rPr>
              <a:t>. Generating respect.</a:t>
            </a:r>
          </a:p>
        </p:txBody>
      </p:sp>
      <p:sp>
        <p:nvSpPr>
          <p:cNvPr id="11" name="Rectangle 10">
            <a:extLst>
              <a:ext uri="{FF2B5EF4-FFF2-40B4-BE49-F238E27FC236}">
                <a16:creationId xmlns:a16="http://schemas.microsoft.com/office/drawing/2014/main" id="{16820A9E-0265-4D61-A075-638A9A56769A}"/>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13" name="Rectangle 12">
            <a:extLst>
              <a:ext uri="{FF2B5EF4-FFF2-40B4-BE49-F238E27FC236}">
                <a16:creationId xmlns:a16="http://schemas.microsoft.com/office/drawing/2014/main" id="{61B926CF-7E77-4D84-A969-4F294F93A2BB}"/>
              </a:ext>
            </a:extLst>
          </p:cNvPr>
          <p:cNvSpPr/>
          <p:nvPr/>
        </p:nvSpPr>
        <p:spPr>
          <a:xfrm>
            <a:off x="181321" y="6062081"/>
            <a:ext cx="8842363" cy="707886"/>
          </a:xfrm>
          <a:prstGeom prst="rect">
            <a:avLst/>
          </a:prstGeom>
        </p:spPr>
        <p:txBody>
          <a:bodyPr wrap="square">
            <a:spAutoFit/>
          </a:bodyPr>
          <a:lstStyle/>
          <a:p>
            <a:pPr lvl="0" algn="ctr">
              <a:lnSpc>
                <a:spcPts val="2400"/>
              </a:lnSpc>
            </a:pPr>
            <a:r>
              <a:rPr lang="en-US" sz="3000" b="1" dirty="0">
                <a:solidFill>
                  <a:prstClr val="black"/>
                </a:solidFill>
                <a:effectLst>
                  <a:outerShdw blurRad="38100" dist="38100" dir="2700000" algn="tl">
                    <a:srgbClr val="000000">
                      <a:alpha val="43137"/>
                    </a:srgbClr>
                  </a:outerShdw>
                </a:effectLst>
              </a:rPr>
              <a:t>“Beyond reproach, in order that the opponent may be put to shame, having </a:t>
            </a:r>
            <a:r>
              <a:rPr lang="en-US" sz="3000" b="1" i="1" dirty="0">
                <a:solidFill>
                  <a:srgbClr val="CC00CC"/>
                </a:solidFill>
                <a:effectLst>
                  <a:outerShdw blurRad="38100" dist="38100" dir="2700000" algn="tl">
                    <a:srgbClr val="000000">
                      <a:alpha val="43137"/>
                    </a:srgbClr>
                  </a:outerShdw>
                </a:effectLst>
              </a:rPr>
              <a:t>nothing bad to say about us.” </a:t>
            </a:r>
          </a:p>
        </p:txBody>
      </p:sp>
      <p:sp>
        <p:nvSpPr>
          <p:cNvPr id="9" name="Rectangle 8">
            <a:extLst>
              <a:ext uri="{FF2B5EF4-FFF2-40B4-BE49-F238E27FC236}">
                <a16:creationId xmlns:a16="http://schemas.microsoft.com/office/drawing/2014/main" id="{D89B0158-4480-400D-9A27-97B962069F8F}"/>
              </a:ext>
            </a:extLst>
          </p:cNvPr>
          <p:cNvSpPr/>
          <p:nvPr/>
        </p:nvSpPr>
        <p:spPr>
          <a:xfrm>
            <a:off x="89732" y="5088016"/>
            <a:ext cx="8933952" cy="913070"/>
          </a:xfrm>
          <a:prstGeom prst="rect">
            <a:avLst/>
          </a:prstGeom>
          <a:noFill/>
          <a:effectLst>
            <a:softEdge rad="63500"/>
          </a:effectLst>
        </p:spPr>
        <p:txBody>
          <a:bodyPr wrap="square">
            <a:spAutoFit/>
          </a:bodyPr>
          <a:lstStyle/>
          <a:p>
            <a:pPr>
              <a:lnSpc>
                <a:spcPts val="3200"/>
              </a:lnSpc>
            </a:pPr>
            <a:r>
              <a:rPr lang="en-US" sz="3200" b="1" dirty="0">
                <a:effectLst>
                  <a:glow rad="228600">
                    <a:srgbClr val="FBFDFF"/>
                  </a:glow>
                  <a:outerShdw blurRad="38100" dist="38100" dir="2700000" algn="tl">
                    <a:srgbClr val="000000">
                      <a:alpha val="43137"/>
                    </a:srgbClr>
                  </a:outerShdw>
                </a:effectLst>
              </a:rPr>
              <a:t>v8 </a:t>
            </a:r>
            <a:r>
              <a:rPr lang="en-US" sz="3200" b="1" i="1" dirty="0">
                <a:solidFill>
                  <a:srgbClr val="0000FF"/>
                </a:solidFill>
                <a:effectLst>
                  <a:glow rad="228600">
                    <a:srgbClr val="FBFDFF"/>
                  </a:glow>
                  <a:outerShdw blurRad="38100" dist="38100" dir="2700000" algn="tl">
                    <a:srgbClr val="000000">
                      <a:alpha val="43137"/>
                    </a:srgbClr>
                  </a:outerShdw>
                </a:effectLst>
              </a:rPr>
              <a:t>Sound</a:t>
            </a:r>
            <a:r>
              <a:rPr lang="en-US" sz="3200" b="1" dirty="0">
                <a:effectLst>
                  <a:glow rad="228600">
                    <a:srgbClr val="FBFDFF"/>
                  </a:glow>
                  <a:outerShdw blurRad="38100" dist="38100" dir="2700000" algn="tl">
                    <a:srgbClr val="000000">
                      <a:alpha val="43137"/>
                    </a:srgbClr>
                  </a:outerShdw>
                </a:effectLst>
              </a:rPr>
              <a:t> </a:t>
            </a:r>
            <a:r>
              <a:rPr lang="en-US" sz="3200" b="1" i="1" dirty="0">
                <a:effectLst>
                  <a:glow rad="228600">
                    <a:srgbClr val="FBFDFF"/>
                  </a:glow>
                  <a:outerShdw blurRad="38100" dist="38100" dir="2700000" algn="tl">
                    <a:srgbClr val="000000">
                      <a:alpha val="43137"/>
                    </a:srgbClr>
                  </a:outerShdw>
                </a:effectLst>
              </a:rPr>
              <a:t>in </a:t>
            </a:r>
            <a:r>
              <a:rPr lang="en-US" sz="3200" b="1" i="1" dirty="0">
                <a:solidFill>
                  <a:srgbClr val="CC00CC"/>
                </a:solidFill>
                <a:effectLst>
                  <a:glow rad="228600">
                    <a:srgbClr val="FBFDFF"/>
                  </a:glow>
                  <a:outerShdw blurRad="38100" dist="38100" dir="2700000" algn="tl">
                    <a:srgbClr val="000000">
                      <a:alpha val="43137"/>
                    </a:srgbClr>
                  </a:outerShdw>
                </a:effectLst>
              </a:rPr>
              <a:t>Speech</a:t>
            </a:r>
            <a:r>
              <a:rPr lang="en-US" sz="3200" b="1" i="1" dirty="0">
                <a:effectLst>
                  <a:glow rad="228600">
                    <a:srgbClr val="FBFDFF"/>
                  </a:glow>
                  <a:outerShdw blurRad="38100" dist="38100" dir="2700000" algn="tl">
                    <a:srgbClr val="000000">
                      <a:alpha val="43137"/>
                    </a:srgbClr>
                  </a:outerShdw>
                </a:effectLst>
              </a:rPr>
              <a:t> </a:t>
            </a:r>
            <a:r>
              <a:rPr lang="en-US" sz="3200" b="1" i="1" dirty="0" err="1">
                <a:solidFill>
                  <a:srgbClr val="FF0000"/>
                </a:solidFill>
                <a:effectLst>
                  <a:glow rad="228600">
                    <a:srgbClr val="FBFDFF"/>
                  </a:glow>
                  <a:outerShdw blurRad="38100" dist="38100" dir="2700000" algn="tl">
                    <a:srgbClr val="000000">
                      <a:alpha val="43137"/>
                    </a:srgbClr>
                  </a:outerShdw>
                </a:effectLst>
              </a:rPr>
              <a:t>Hugie</a:t>
            </a:r>
            <a:r>
              <a:rPr lang="en-US" sz="3200" b="1" i="1" dirty="0">
                <a:solidFill>
                  <a:srgbClr val="FF0000"/>
                </a:solidFill>
                <a:effectLst>
                  <a:glow rad="228600">
                    <a:srgbClr val="FBFDFF"/>
                  </a:glow>
                  <a:outerShdw blurRad="38100" dist="38100" dir="2700000" algn="tl">
                    <a:srgbClr val="000000">
                      <a:alpha val="43137"/>
                    </a:srgbClr>
                  </a:outerShdw>
                </a:effectLst>
              </a:rPr>
              <a:t>  </a:t>
            </a:r>
            <a:r>
              <a:rPr lang="en-US" sz="3200" b="1" dirty="0">
                <a:effectLst>
                  <a:glow rad="228600">
                    <a:srgbClr val="FBFDFF"/>
                  </a:glow>
                  <a:outerShdw blurRad="38100" dist="38100" dir="2700000" algn="tl">
                    <a:srgbClr val="000000">
                      <a:alpha val="43137"/>
                    </a:srgbClr>
                  </a:outerShdw>
                </a:effectLst>
              </a:rPr>
              <a:t>“Healthy.”</a:t>
            </a:r>
            <a:br>
              <a:rPr lang="en-US" sz="3200" b="1" dirty="0">
                <a:effectLst>
                  <a:glow rad="228600">
                    <a:srgbClr val="FBFDFF"/>
                  </a:glow>
                  <a:outerShdw blurRad="38100" dist="38100" dir="2700000" algn="tl">
                    <a:srgbClr val="000000">
                      <a:alpha val="43137"/>
                    </a:srgbClr>
                  </a:outerShdw>
                </a:effectLst>
              </a:rPr>
            </a:br>
            <a:r>
              <a:rPr lang="en-US" sz="3200" b="1" dirty="0">
                <a:effectLst>
                  <a:glow rad="228600">
                    <a:srgbClr val="FBFDFF"/>
                  </a:glow>
                  <a:outerShdw blurRad="38100" dist="38100" dir="2700000" algn="tl">
                    <a:srgbClr val="000000">
                      <a:alpha val="43137"/>
                    </a:srgbClr>
                  </a:outerShdw>
                </a:effectLst>
              </a:rPr>
              <a:t> 	Nothing rash or reprehensible.” Pulpit</a:t>
            </a:r>
            <a:endParaRPr lang="en-US" sz="2800" i="1" dirty="0">
              <a:solidFill>
                <a:srgbClr val="0000FF"/>
              </a:solidFill>
              <a:effectLst>
                <a:glow rad="228600">
                  <a:srgbClr val="FBFDFF"/>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1876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9" presetClass="emph" presetSubtype="0" grpId="1" nodeType="withEffect">
                                  <p:stCondLst>
                                    <p:cond delay="0"/>
                                  </p:stCondLst>
                                  <p:childTnLst>
                                    <p:set>
                                      <p:cBhvr rctx="PPT">
                                        <p:cTn id="14" dur="indefinite"/>
                                        <p:tgtEl>
                                          <p:spTgt spid="3"/>
                                        </p:tgtEl>
                                        <p:attrNameLst>
                                          <p:attrName>style.opacity</p:attrName>
                                        </p:attrNameLst>
                                      </p:cBhvr>
                                      <p:to>
                                        <p:strVal val="0.5"/>
                                      </p:to>
                                    </p:set>
                                    <p:animEffect filter="image" prLst="opacity: 0.5">
                                      <p:cBhvr rctx="IE">
                                        <p:cTn id="15" dur="indefinite"/>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to="" calcmode="lin" valueType="num">
                                      <p:cBhvr>
                                        <p:cTn id="20" dur="1" fill="hold"/>
                                        <p:tgtEl>
                                          <p:spTgt spid="2"/>
                                        </p:tgtEl>
                                        <p:attrNameLst>
                                          <p:attrName/>
                                        </p:attrNameLst>
                                      </p:cBhvr>
                                    </p:anim>
                                  </p:childTnLst>
                                </p:cTn>
                              </p:par>
                              <p:par>
                                <p:cTn id="21" presetID="9" presetClass="emph" presetSubtype="0" grpId="1" nodeType="withEffect">
                                  <p:stCondLst>
                                    <p:cond delay="0"/>
                                  </p:stCondLst>
                                  <p:childTnLst>
                                    <p:set>
                                      <p:cBhvr rctx="PPT">
                                        <p:cTn id="22" dur="indefinite"/>
                                        <p:tgtEl>
                                          <p:spTgt spid="4"/>
                                        </p:tgtEl>
                                        <p:attrNameLst>
                                          <p:attrName>style.opacity</p:attrName>
                                        </p:attrNameLst>
                                      </p:cBhvr>
                                      <p:to>
                                        <p:strVal val="0.5"/>
                                      </p:to>
                                    </p:set>
                                    <p:animEffect filter="image" prLst="opacity: 0.5">
                                      <p:cBhvr rctx="IE">
                                        <p:cTn id="23" dur="indefinite"/>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9" presetClass="emph" presetSubtype="0" grpId="1" nodeType="withEffect">
                                  <p:stCondLst>
                                    <p:cond delay="0"/>
                                  </p:stCondLst>
                                  <p:childTnLst>
                                    <p:set>
                                      <p:cBhvr rctx="PPT">
                                        <p:cTn id="32" dur="indefinite"/>
                                        <p:tgtEl>
                                          <p:spTgt spid="2"/>
                                        </p:tgtEl>
                                        <p:attrNameLst>
                                          <p:attrName>style.opacity</p:attrName>
                                        </p:attrNameLst>
                                      </p:cBhvr>
                                      <p:to>
                                        <p:strVal val="0.5"/>
                                      </p:to>
                                    </p:set>
                                    <p:animEffect filter="image" prLst="opacity: 0.5">
                                      <p:cBhvr rctx="IE">
                                        <p:cTn id="33" dur="indefinite"/>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1000"/>
                                        <p:tgtEl>
                                          <p:spTgt spid="13">
                                            <p:txEl>
                                              <p:pRg st="0" end="0"/>
                                            </p:txEl>
                                          </p:spTgt>
                                        </p:tgtEl>
                                      </p:cBhvr>
                                    </p:animEffect>
                                    <p:anim calcmode="lin" valueType="num">
                                      <p:cBhvr>
                                        <p:cTn id="3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1" presetID="9" presetClass="emph" presetSubtype="0" grpId="1" nodeType="withEffect">
                                  <p:stCondLst>
                                    <p:cond delay="0"/>
                                  </p:stCondLst>
                                  <p:childTnLst>
                                    <p:set>
                                      <p:cBhvr rctx="PPT">
                                        <p:cTn id="42" dur="indefinite"/>
                                        <p:tgtEl>
                                          <p:spTgt spid="9"/>
                                        </p:tgtEl>
                                        <p:attrNameLst>
                                          <p:attrName>style.opacity</p:attrName>
                                        </p:attrNameLst>
                                      </p:cBhvr>
                                      <p:to>
                                        <p:strVal val="0.5"/>
                                      </p:to>
                                    </p:set>
                                    <p:animEffect filter="image" prLst="opacity: 0.5">
                                      <p:cBhvr rctx="IE">
                                        <p:cTn id="43"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2" grpId="0"/>
      <p:bldP spid="2" grpId="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19200"/>
            <a:ext cx="5181600" cy="1329210"/>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2:9 </a:t>
            </a:r>
            <a:r>
              <a:rPr lang="en-US" sz="3200" b="1" i="1" dirty="0">
                <a:solidFill>
                  <a:srgbClr val="FF0000"/>
                </a:solidFill>
                <a:effectLst>
                  <a:outerShdw blurRad="38100" dist="38100" dir="2700000" algn="tl">
                    <a:srgbClr val="000000">
                      <a:alpha val="43137"/>
                    </a:srgbClr>
                  </a:outerShdw>
                </a:effectLst>
              </a:rPr>
              <a:t>Urge </a:t>
            </a:r>
            <a:r>
              <a:rPr lang="en-US" sz="3200" b="1" i="1" dirty="0" err="1">
                <a:solidFill>
                  <a:srgbClr val="FF0000"/>
                </a:solidFill>
                <a:effectLst>
                  <a:outerShdw blurRad="38100" dist="38100" dir="2700000" algn="tl">
                    <a:srgbClr val="000000">
                      <a:alpha val="43137"/>
                    </a:srgbClr>
                  </a:outerShdw>
                </a:effectLst>
              </a:rPr>
              <a:t>Bondslaves</a:t>
            </a:r>
            <a:r>
              <a:rPr lang="en-US" sz="3200" b="1" i="1" dirty="0">
                <a:solidFill>
                  <a:srgbClr val="FF0000"/>
                </a:solidFill>
                <a:effectLst>
                  <a:outerShdw blurRad="38100" dist="38100" dir="2700000" algn="tl">
                    <a:srgbClr val="000000">
                      <a:alpha val="43137"/>
                    </a:srgbClr>
                  </a:outerShdw>
                </a:effectLst>
              </a:rPr>
              <a:t> </a:t>
            </a:r>
            <a:br>
              <a:rPr lang="en-US" sz="3200" b="1" i="1" dirty="0">
                <a:solidFill>
                  <a:srgbClr val="FF0000"/>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to be subject to their own masters in everything…</a:t>
            </a:r>
          </a:p>
        </p:txBody>
      </p:sp>
      <p:pic>
        <p:nvPicPr>
          <p:cNvPr id="1027" name="Picture 3"/>
          <p:cNvPicPr>
            <a:picLocks noChangeAspect="1" noChangeArrowheads="1"/>
          </p:cNvPicPr>
          <p:nvPr/>
        </p:nvPicPr>
        <p:blipFill>
          <a:blip r:embed="rId2" cstate="print">
            <a:lum bright="20000" contrast="30000"/>
          </a:blip>
          <a:srcRect l="9351" r="4620"/>
          <a:stretch>
            <a:fillRect/>
          </a:stretch>
        </p:blipFill>
        <p:spPr bwMode="auto">
          <a:xfrm>
            <a:off x="5486400" y="1143000"/>
            <a:ext cx="3505200" cy="2514600"/>
          </a:xfrm>
          <a:prstGeom prst="rect">
            <a:avLst/>
          </a:prstGeom>
          <a:ln>
            <a:noFill/>
          </a:ln>
          <a:effectLst>
            <a:softEdge rad="112500"/>
          </a:effectLst>
        </p:spPr>
      </p:pic>
      <p:sp>
        <p:nvSpPr>
          <p:cNvPr id="5" name="Rectangle 4"/>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7" name="Rectangle 6"/>
          <p:cNvSpPr/>
          <p:nvPr/>
        </p:nvSpPr>
        <p:spPr>
          <a:xfrm>
            <a:off x="0" y="2762392"/>
            <a:ext cx="8991600" cy="1323439"/>
          </a:xfrm>
          <a:prstGeom prst="rect">
            <a:avLst/>
          </a:prstGeom>
        </p:spPr>
        <p:txBody>
          <a:bodyPr wrap="square">
            <a:spAutoFit/>
          </a:bodyPr>
          <a:lstStyle/>
          <a:p>
            <a:pPr>
              <a:lnSpc>
                <a:spcPts val="3200"/>
              </a:lnSpc>
            </a:pPr>
            <a:r>
              <a:rPr lang="en-US" sz="3200" b="1" i="1" dirty="0">
                <a:solidFill>
                  <a:srgbClr val="C00000"/>
                </a:solidFill>
                <a:effectLst>
                  <a:glow rad="228600">
                    <a:srgbClr val="FFFFFF"/>
                  </a:glow>
                  <a:outerShdw blurRad="38100" dist="38100" dir="2700000" algn="tl">
                    <a:srgbClr val="000000">
                      <a:alpha val="43137"/>
                    </a:srgbClr>
                  </a:outerShdw>
                </a:effectLst>
              </a:rPr>
              <a:t>SLAVERY</a:t>
            </a:r>
            <a:r>
              <a:rPr lang="en-US" sz="3200" b="1" dirty="0">
                <a:effectLst>
                  <a:glow rad="228600">
                    <a:srgbClr val="FFFFFF"/>
                  </a:glow>
                  <a:outerShdw blurRad="38100" dist="38100" dir="2700000" algn="tl">
                    <a:srgbClr val="000000">
                      <a:alpha val="43137"/>
                    </a:srgbClr>
                  </a:outerShdw>
                </a:effectLst>
              </a:rPr>
              <a:t>:  </a:t>
            </a:r>
            <a:r>
              <a:rPr lang="en-US" sz="3200" b="1" i="1" dirty="0">
                <a:solidFill>
                  <a:srgbClr val="0000FF"/>
                </a:solidFill>
                <a:effectLst>
                  <a:glow rad="228600">
                    <a:srgbClr val="FFFFFF"/>
                  </a:glow>
                  <a:outerShdw blurRad="38100" dist="38100" dir="2700000" algn="tl">
                    <a:srgbClr val="000000">
                      <a:alpha val="43137"/>
                    </a:srgbClr>
                  </a:outerShdw>
                </a:effectLst>
              </a:rPr>
              <a:t>Voluntary or involuntary </a:t>
            </a:r>
            <a:br>
              <a:rPr lang="en-US" sz="3200" b="1" i="1" dirty="0">
                <a:solidFill>
                  <a:srgbClr val="0000FF"/>
                </a:solidFill>
                <a:effectLst>
                  <a:glow rad="228600">
                    <a:srgbClr val="FFFFFF"/>
                  </a:glow>
                  <a:outerShdw blurRad="38100" dist="38100" dir="2700000" algn="tl">
                    <a:srgbClr val="000000">
                      <a:alpha val="43137"/>
                    </a:srgbClr>
                  </a:outerShdw>
                </a:effectLst>
              </a:rPr>
            </a:br>
            <a:r>
              <a:rPr lang="en-US" sz="3200" b="1" dirty="0">
                <a:effectLst>
                  <a:glow rad="228600">
                    <a:srgbClr val="FFFFFF"/>
                  </a:glow>
                  <a:outerShdw blurRad="38100" dist="38100" dir="2700000" algn="tl">
                    <a:srgbClr val="000000">
                      <a:alpha val="43137"/>
                    </a:srgbClr>
                  </a:outerShdw>
                </a:effectLst>
              </a:rPr>
              <a:t>servitude to an individual with status … of </a:t>
            </a:r>
            <a:r>
              <a:rPr lang="en-US" sz="3200" b="1" i="1" dirty="0">
                <a:solidFill>
                  <a:srgbClr val="0000FF"/>
                </a:solidFill>
                <a:effectLst>
                  <a:glow rad="228600">
                    <a:srgbClr val="FFFFFF"/>
                  </a:glow>
                  <a:outerShdw blurRad="38100" dist="38100" dir="2700000" algn="tl">
                    <a:srgbClr val="000000">
                      <a:alpha val="43137"/>
                    </a:srgbClr>
                  </a:outerShdw>
                </a:effectLst>
              </a:rPr>
              <a:t>property</a:t>
            </a:r>
            <a:r>
              <a:rPr lang="en-US" sz="3200" b="1" dirty="0">
                <a:effectLst>
                  <a:glow rad="228600">
                    <a:srgbClr val="FFFFFF"/>
                  </a:glow>
                  <a:outerShdw blurRad="38100" dist="38100" dir="2700000" algn="tl">
                    <a:srgbClr val="000000">
                      <a:alpha val="43137"/>
                    </a:srgbClr>
                  </a:outerShdw>
                </a:effectLst>
              </a:rPr>
              <a:t>,  for a period of </a:t>
            </a:r>
            <a:r>
              <a:rPr lang="en-US" sz="3200" b="1" i="1" dirty="0">
                <a:solidFill>
                  <a:srgbClr val="FF0000"/>
                </a:solidFill>
                <a:effectLst>
                  <a:glow rad="228600">
                    <a:srgbClr val="FFFFFF"/>
                  </a:glow>
                  <a:outerShdw blurRad="38100" dist="38100" dir="2700000" algn="tl">
                    <a:srgbClr val="000000">
                      <a:alpha val="43137"/>
                    </a:srgbClr>
                  </a:outerShdw>
                </a:effectLst>
              </a:rPr>
              <a:t>time</a:t>
            </a:r>
            <a:r>
              <a:rPr lang="en-US" sz="3200" b="1" dirty="0">
                <a:effectLst>
                  <a:glow rad="228600">
                    <a:srgbClr val="FFFFFF"/>
                  </a:glow>
                  <a:outerShdw blurRad="38100" dist="38100" dir="2700000" algn="tl">
                    <a:srgbClr val="000000">
                      <a:alpha val="43137"/>
                    </a:srgbClr>
                  </a:outerShdw>
                </a:effectLst>
              </a:rPr>
              <a:t> or in </a:t>
            </a:r>
            <a:r>
              <a:rPr lang="en-US" sz="3200" b="1" i="1" dirty="0">
                <a:solidFill>
                  <a:srgbClr val="FF0000"/>
                </a:solidFill>
                <a:effectLst>
                  <a:glow rad="228600">
                    <a:srgbClr val="FFFFFF"/>
                  </a:glow>
                  <a:outerShdw blurRad="38100" dist="38100" dir="2700000" algn="tl">
                    <a:srgbClr val="000000">
                      <a:alpha val="43137"/>
                    </a:srgbClr>
                  </a:outerShdw>
                </a:effectLst>
              </a:rPr>
              <a:t>perpetuity</a:t>
            </a:r>
            <a:r>
              <a:rPr lang="en-US" sz="3200" b="1" dirty="0">
                <a:effectLst>
                  <a:glow rad="228600">
                    <a:srgbClr val="FFFFFF"/>
                  </a:glow>
                  <a:outerShdw blurRad="38100" dist="38100" dir="2700000" algn="tl">
                    <a:srgbClr val="000000">
                      <a:alpha val="43137"/>
                    </a:srgbClr>
                  </a:outerShdw>
                </a:effectLst>
              </a:rPr>
              <a:t> .  </a:t>
            </a:r>
            <a:r>
              <a:rPr lang="en-US" sz="3200" i="1" dirty="0">
                <a:effectLst>
                  <a:glow rad="228600">
                    <a:srgbClr val="FFFFFF"/>
                  </a:glow>
                  <a:outerShdw blurRad="38100" dist="38100" dir="2700000" algn="tl">
                    <a:srgbClr val="000000">
                      <a:alpha val="43137"/>
                    </a:srgbClr>
                  </a:outerShdw>
                </a:effectLst>
              </a:rPr>
              <a:t>(ISBE)</a:t>
            </a:r>
          </a:p>
        </p:txBody>
      </p:sp>
      <p:sp>
        <p:nvSpPr>
          <p:cNvPr id="8" name="Rectangle 7"/>
          <p:cNvSpPr/>
          <p:nvPr/>
        </p:nvSpPr>
        <p:spPr>
          <a:xfrm>
            <a:off x="336884" y="4283151"/>
            <a:ext cx="8807116" cy="1643399"/>
          </a:xfrm>
          <a:prstGeom prst="rect">
            <a:avLst/>
          </a:prstGeom>
        </p:spPr>
        <p:txBody>
          <a:bodyPr wrap="square">
            <a:spAutoFit/>
          </a:bodyPr>
          <a:lstStyle/>
          <a:p>
            <a:pPr>
              <a:lnSpc>
                <a:spcPts val="3000"/>
              </a:lnSpc>
              <a:buFont typeface="Wingdings" pitchFamily="2" charset="2"/>
              <a:buChar char="§"/>
            </a:pPr>
            <a:r>
              <a:rPr lang="en-US" sz="3200" b="1" dirty="0">
                <a:effectLst>
                  <a:glow rad="228600">
                    <a:srgbClr val="FFFFFF"/>
                  </a:glow>
                  <a:outerShdw blurRad="38100" dist="38100" dir="2700000" algn="tl">
                    <a:srgbClr val="000000">
                      <a:alpha val="43137"/>
                    </a:srgbClr>
                  </a:outerShdw>
                </a:effectLst>
              </a:rPr>
              <a:t>  </a:t>
            </a:r>
            <a:r>
              <a:rPr lang="en-US" sz="3200" b="1" i="1" dirty="0">
                <a:solidFill>
                  <a:srgbClr val="C00000"/>
                </a:solidFill>
                <a:effectLst>
                  <a:glow rad="228600">
                    <a:srgbClr val="FFFFFF"/>
                  </a:glow>
                  <a:outerShdw blurRad="38100" dist="38100" dir="2700000" algn="tl">
                    <a:srgbClr val="000000">
                      <a:alpha val="43137"/>
                    </a:srgbClr>
                  </a:outerShdw>
                </a:effectLst>
              </a:rPr>
              <a:t>Born</a:t>
            </a:r>
            <a:r>
              <a:rPr lang="en-US" sz="3200" b="1" dirty="0">
                <a:effectLst>
                  <a:glow rad="228600">
                    <a:srgbClr val="FFFFFF"/>
                  </a:glow>
                  <a:outerShdw blurRad="38100" dist="38100" dir="2700000" algn="tl">
                    <a:srgbClr val="000000">
                      <a:alpha val="43137"/>
                    </a:srgbClr>
                  </a:outerShdw>
                </a:effectLst>
              </a:rPr>
              <a:t> by parents who are slaves. (Gen 17:22)</a:t>
            </a:r>
          </a:p>
          <a:p>
            <a:pPr>
              <a:lnSpc>
                <a:spcPts val="3000"/>
              </a:lnSpc>
              <a:buFont typeface="Wingdings" pitchFamily="2" charset="2"/>
              <a:buChar char="§"/>
            </a:pPr>
            <a:r>
              <a:rPr lang="en-US" sz="3200" b="1" dirty="0">
                <a:effectLst>
                  <a:glow rad="228600">
                    <a:srgbClr val="FFFFFF"/>
                  </a:glow>
                  <a:outerShdw blurRad="38100" dist="38100" dir="2700000" algn="tl">
                    <a:srgbClr val="000000">
                      <a:alpha val="43137"/>
                    </a:srgbClr>
                  </a:outerShdw>
                </a:effectLst>
              </a:rPr>
              <a:t>  </a:t>
            </a:r>
            <a:r>
              <a:rPr lang="en-US" sz="3200" b="1" i="1" dirty="0">
                <a:solidFill>
                  <a:srgbClr val="C00000"/>
                </a:solidFill>
                <a:effectLst>
                  <a:glow rad="228600">
                    <a:srgbClr val="FFFFFF"/>
                  </a:glow>
                  <a:outerShdw blurRad="38100" dist="38100" dir="2700000" algn="tl">
                    <a:srgbClr val="000000">
                      <a:alpha val="43137"/>
                    </a:srgbClr>
                  </a:outerShdw>
                </a:effectLst>
              </a:rPr>
              <a:t>Captured</a:t>
            </a:r>
            <a:r>
              <a:rPr lang="en-US" sz="3200" b="1" dirty="0">
                <a:effectLst>
                  <a:glow rad="228600">
                    <a:srgbClr val="FFFFFF"/>
                  </a:glow>
                  <a:outerShdw blurRad="38100" dist="38100" dir="2700000" algn="tl">
                    <a:srgbClr val="000000">
                      <a:alpha val="43137"/>
                    </a:srgbClr>
                  </a:outerShdw>
                </a:effectLst>
              </a:rPr>
              <a:t> as a prisoner &amp; sold. (1 Sam 17:9)</a:t>
            </a:r>
          </a:p>
          <a:p>
            <a:pPr>
              <a:lnSpc>
                <a:spcPts val="3000"/>
              </a:lnSpc>
              <a:buFont typeface="Wingdings" pitchFamily="2" charset="2"/>
              <a:buChar char="§"/>
            </a:pPr>
            <a:r>
              <a:rPr lang="en-US" sz="3200" b="1" dirty="0">
                <a:effectLst>
                  <a:glow rad="228600">
                    <a:srgbClr val="FFFFFF"/>
                  </a:glow>
                  <a:outerShdw blurRad="38100" dist="38100" dir="2700000" algn="tl">
                    <a:srgbClr val="000000">
                      <a:alpha val="43137"/>
                    </a:srgbClr>
                  </a:outerShdw>
                </a:effectLst>
              </a:rPr>
              <a:t>  </a:t>
            </a:r>
            <a:r>
              <a:rPr lang="en-US" sz="3200" b="1" i="1" dirty="0">
                <a:solidFill>
                  <a:srgbClr val="C00000"/>
                </a:solidFill>
                <a:effectLst>
                  <a:glow rad="228600">
                    <a:srgbClr val="FFFFFF"/>
                  </a:glow>
                  <a:outerShdw blurRad="38100" dist="38100" dir="2700000" algn="tl">
                    <a:srgbClr val="000000">
                      <a:alpha val="43137"/>
                    </a:srgbClr>
                  </a:outerShdw>
                </a:effectLst>
              </a:rPr>
              <a:t>Punishment</a:t>
            </a:r>
            <a:r>
              <a:rPr lang="en-US" sz="3200" b="1" dirty="0">
                <a:effectLst>
                  <a:glow rad="228600">
                    <a:srgbClr val="FFFFFF"/>
                  </a:glow>
                  <a:outerShdw blurRad="38100" dist="38100" dir="2700000" algn="tl">
                    <a:srgbClr val="000000">
                      <a:alpha val="43137"/>
                    </a:srgbClr>
                  </a:outerShdw>
                </a:effectLst>
              </a:rPr>
              <a:t> for theft.  (Ex 22:3)</a:t>
            </a:r>
          </a:p>
          <a:p>
            <a:pPr>
              <a:lnSpc>
                <a:spcPts val="3000"/>
              </a:lnSpc>
              <a:buFont typeface="Wingdings" pitchFamily="2" charset="2"/>
              <a:buChar char="§"/>
            </a:pPr>
            <a:r>
              <a:rPr lang="en-US" sz="3200" b="1" i="1" dirty="0">
                <a:effectLst>
                  <a:glow rad="228600">
                    <a:srgbClr val="FFFFFF"/>
                  </a:glow>
                  <a:outerShdw blurRad="38100" dist="38100" dir="2700000" algn="tl">
                    <a:srgbClr val="000000">
                      <a:alpha val="43137"/>
                    </a:srgbClr>
                  </a:outerShdw>
                </a:effectLst>
              </a:rPr>
              <a:t> </a:t>
            </a:r>
            <a:r>
              <a:rPr lang="en-US" sz="3200" b="1" i="1" dirty="0">
                <a:solidFill>
                  <a:srgbClr val="C00000"/>
                </a:solidFill>
                <a:effectLst>
                  <a:glow rad="228600">
                    <a:srgbClr val="FFFFFF"/>
                  </a:glow>
                  <a:outerShdw blurRad="38100" dist="38100" dir="2700000" algn="tl">
                    <a:srgbClr val="000000">
                      <a:alpha val="43137"/>
                    </a:srgbClr>
                  </a:outerShdw>
                </a:effectLst>
              </a:rPr>
              <a:t>Personal choice</a:t>
            </a:r>
            <a:r>
              <a:rPr lang="en-US" sz="3200" b="1" dirty="0">
                <a:effectLst>
                  <a:glow rad="228600">
                    <a:srgbClr val="FFFFFF"/>
                  </a:glow>
                  <a:outerShdw blurRad="38100" dist="38100" dir="2700000" algn="tl">
                    <a:srgbClr val="000000">
                      <a:alpha val="43137"/>
                    </a:srgbClr>
                  </a:outerShdw>
                </a:effectLst>
              </a:rPr>
              <a:t>—to stay a slave.  (Dt 15:17) </a:t>
            </a:r>
          </a:p>
        </p:txBody>
      </p:sp>
      <p:sp>
        <p:nvSpPr>
          <p:cNvPr id="10" name="Rectangle 9"/>
          <p:cNvSpPr/>
          <p:nvPr/>
        </p:nvSpPr>
        <p:spPr>
          <a:xfrm>
            <a:off x="268706" y="6071734"/>
            <a:ext cx="8722894" cy="710066"/>
          </a:xfrm>
          <a:prstGeom prst="rect">
            <a:avLst/>
          </a:prstGeom>
          <a:gradFill flip="none" rotWithShape="1">
            <a:gsLst>
              <a:gs pos="0">
                <a:schemeClr val="tx1"/>
              </a:gs>
              <a:gs pos="50000">
                <a:srgbClr val="CC0000">
                  <a:shade val="67500"/>
                  <a:satMod val="115000"/>
                </a:srgbClr>
              </a:gs>
              <a:gs pos="100000">
                <a:srgbClr val="CC0000">
                  <a:shade val="100000"/>
                  <a:satMod val="115000"/>
                </a:srgbClr>
              </a:gs>
            </a:gsLst>
            <a:lin ang="5400000" scaled="1"/>
            <a:tileRect/>
          </a:gradFill>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sz="3200" b="1" dirty="0"/>
              <a:t>Titus 2:9  Be </a:t>
            </a:r>
            <a:r>
              <a:rPr lang="en-US" sz="3200" b="1" i="1" dirty="0">
                <a:solidFill>
                  <a:srgbClr val="FFFF00"/>
                </a:solidFill>
                <a:effectLst>
                  <a:outerShdw blurRad="38100" dist="38100" dir="2700000" algn="tl">
                    <a:srgbClr val="000000">
                      <a:alpha val="43137"/>
                    </a:srgbClr>
                  </a:outerShdw>
                </a:effectLst>
              </a:rPr>
              <a:t>SUBJECT</a:t>
            </a:r>
            <a:r>
              <a:rPr lang="en-US" sz="3200" b="1" dirty="0">
                <a:effectLst>
                  <a:outerShdw blurRad="38100" dist="38100" dir="2700000" algn="tl">
                    <a:srgbClr val="000000">
                      <a:alpha val="43137"/>
                    </a:srgbClr>
                  </a:outerShdw>
                </a:effectLst>
              </a:rPr>
              <a:t> </a:t>
            </a:r>
            <a:r>
              <a:rPr lang="en-US" sz="3200" b="1" i="1" dirty="0"/>
              <a:t>“To submit to one's control; to yield to one's admonition absolutely.”   Thayer</a:t>
            </a:r>
          </a:p>
        </p:txBody>
      </p:sp>
      <p:sp>
        <p:nvSpPr>
          <p:cNvPr id="3" name="Rectangle 2">
            <a:extLst>
              <a:ext uri="{FF2B5EF4-FFF2-40B4-BE49-F238E27FC236}">
                <a16:creationId xmlns:a16="http://schemas.microsoft.com/office/drawing/2014/main" id="{F376116F-CA17-4323-ACC5-C5F7403F0D1C}"/>
              </a:ext>
            </a:extLst>
          </p:cNvPr>
          <p:cNvSpPr/>
          <p:nvPr/>
        </p:nvSpPr>
        <p:spPr>
          <a:xfrm>
            <a:off x="4997116" y="-1198830"/>
            <a:ext cx="7988968" cy="584775"/>
          </a:xfrm>
          <a:prstGeom prst="rect">
            <a:avLst/>
          </a:prstGeom>
        </p:spPr>
        <p:txBody>
          <a:bodyPr wrap="square">
            <a:spAutoFit/>
          </a:bodyPr>
          <a:lstStyle/>
          <a:p>
            <a:r>
              <a:rPr lang="en-US" sz="3200" b="1" dirty="0">
                <a:solidFill>
                  <a:prstClr val="black"/>
                </a:solidFill>
                <a:effectLst>
                  <a:outerShdw blurRad="38100" dist="38100" dir="2700000" algn="tl">
                    <a:srgbClr val="000000">
                      <a:alpha val="43137"/>
                    </a:srgbClr>
                  </a:outerShdw>
                </a:effectLst>
                <a:highlight>
                  <a:srgbClr val="FBFDFF"/>
                </a:highlight>
              </a:rPr>
              <a:t>One might lose freedom in a number of ways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 to="" calcmode="lin" valueType="num">
                                      <p:cBhvr>
                                        <p:cTn id="20" dur="1" fill="hold"/>
                                        <p:tgtEl>
                                          <p:spTgt spid="8">
                                            <p:txEl>
                                              <p:pRg st="0" end="0"/>
                                            </p:txEl>
                                          </p:spTgt>
                                        </p:tgtEl>
                                        <p:attrNameLst>
                                          <p:attrName/>
                                        </p:attrNameLst>
                                      </p:cBhvr>
                                    </p:anim>
                                  </p:childTnLst>
                                </p:cTn>
                              </p:par>
                              <p:par>
                                <p:cTn id="21" presetID="9" presetClass="emph" presetSubtype="0" grpId="1" nodeType="withEffect">
                                  <p:stCondLst>
                                    <p:cond delay="0"/>
                                  </p:stCondLst>
                                  <p:childTnLst>
                                    <p:set>
                                      <p:cBhvr rctx="PPT">
                                        <p:cTn id="22" dur="indefinite"/>
                                        <p:tgtEl>
                                          <p:spTgt spid="7"/>
                                        </p:tgtEl>
                                        <p:attrNameLst>
                                          <p:attrName>style.opacity</p:attrName>
                                        </p:attrNameLst>
                                      </p:cBhvr>
                                      <p:to>
                                        <p:strVal val="0.5"/>
                                      </p:to>
                                    </p:set>
                                    <p:animEffect filter="image" prLst="opacity: 0.5">
                                      <p:cBhvr rctx="IE">
                                        <p:cTn id="23" dur="indefinite"/>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 to="" calcmode="lin" valueType="num">
                                      <p:cBhvr>
                                        <p:cTn id="28" dur="1" fill="hold"/>
                                        <p:tgtEl>
                                          <p:spTgt spid="8">
                                            <p:txEl>
                                              <p:pRg st="1" end="1"/>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to="" calcmode="lin" valueType="num">
                                      <p:cBhvr>
                                        <p:cTn id="33" dur="1" fill="hold"/>
                                        <p:tgtEl>
                                          <p:spTgt spid="8">
                                            <p:txEl>
                                              <p:pRg st="2" end="2"/>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 to="" calcmode="lin" valueType="num">
                                      <p:cBhvr>
                                        <p:cTn id="38" dur="1" fill="hold"/>
                                        <p:tgtEl>
                                          <p:spTgt spid="8">
                                            <p:txEl>
                                              <p:pRg st="3" end="3"/>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 calcmode="lin" valueType="num">
                                      <p:cBhvr>
                                        <p:cTn id="45" dur="500" fill="hold"/>
                                        <p:tgtEl>
                                          <p:spTgt spid="10"/>
                                        </p:tgtEl>
                                        <p:attrNameLst>
                                          <p:attrName>style.rotation</p:attrName>
                                        </p:attrNameLst>
                                      </p:cBhvr>
                                      <p:tavLst>
                                        <p:tav tm="0">
                                          <p:val>
                                            <p:fltVal val="360"/>
                                          </p:val>
                                        </p:tav>
                                        <p:tav tm="100000">
                                          <p:val>
                                            <p:fltVal val="0"/>
                                          </p:val>
                                        </p:tav>
                                      </p:tavLst>
                                    </p:anim>
                                    <p:animEffect transition="in" filter="fade">
                                      <p:cBhvr>
                                        <p:cTn id="46" dur="500"/>
                                        <p:tgtEl>
                                          <p:spTgt spid="10"/>
                                        </p:tgtEl>
                                      </p:cBhvr>
                                    </p:animEffect>
                                  </p:childTnLst>
                                </p:cTn>
                              </p:par>
                              <p:par>
                                <p:cTn id="47" presetID="9" presetClass="emph" presetSubtype="0" nodeType="withEffect">
                                  <p:stCondLst>
                                    <p:cond delay="0"/>
                                  </p:stCondLst>
                                  <p:childTnLst>
                                    <p:set>
                                      <p:cBhvr rctx="PPT">
                                        <p:cTn id="48" dur="indefinite"/>
                                        <p:tgtEl>
                                          <p:spTgt spid="8">
                                            <p:txEl>
                                              <p:pRg st="0" end="0"/>
                                            </p:txEl>
                                          </p:spTgt>
                                        </p:tgtEl>
                                        <p:attrNameLst>
                                          <p:attrName>style.opacity</p:attrName>
                                        </p:attrNameLst>
                                      </p:cBhvr>
                                      <p:to>
                                        <p:strVal val="0.5"/>
                                      </p:to>
                                    </p:set>
                                    <p:animEffect filter="image" prLst="opacity: 0.5">
                                      <p:cBhvr rctx="IE">
                                        <p:cTn id="49" dur="indefinite"/>
                                        <p:tgtEl>
                                          <p:spTgt spid="8">
                                            <p:txEl>
                                              <p:pRg st="0" end="0"/>
                                            </p:txEl>
                                          </p:spTgt>
                                        </p:tgtEl>
                                      </p:cBhvr>
                                    </p:animEffect>
                                  </p:childTnLst>
                                </p:cTn>
                              </p:par>
                              <p:par>
                                <p:cTn id="50" presetID="9" presetClass="emph" presetSubtype="0" nodeType="withEffect">
                                  <p:stCondLst>
                                    <p:cond delay="0"/>
                                  </p:stCondLst>
                                  <p:childTnLst>
                                    <p:set>
                                      <p:cBhvr rctx="PPT">
                                        <p:cTn id="51" dur="indefinite"/>
                                        <p:tgtEl>
                                          <p:spTgt spid="8">
                                            <p:txEl>
                                              <p:pRg st="1" end="1"/>
                                            </p:txEl>
                                          </p:spTgt>
                                        </p:tgtEl>
                                        <p:attrNameLst>
                                          <p:attrName>style.opacity</p:attrName>
                                        </p:attrNameLst>
                                      </p:cBhvr>
                                      <p:to>
                                        <p:strVal val="0.5"/>
                                      </p:to>
                                    </p:set>
                                    <p:animEffect filter="image" prLst="opacity: 0.5">
                                      <p:cBhvr rctx="IE">
                                        <p:cTn id="52" dur="indefinite"/>
                                        <p:tgtEl>
                                          <p:spTgt spid="8">
                                            <p:txEl>
                                              <p:pRg st="1" end="1"/>
                                            </p:txEl>
                                          </p:spTgt>
                                        </p:tgtEl>
                                      </p:cBhvr>
                                    </p:animEffect>
                                  </p:childTnLst>
                                </p:cTn>
                              </p:par>
                              <p:par>
                                <p:cTn id="53" presetID="9" presetClass="emph" presetSubtype="0" nodeType="withEffect">
                                  <p:stCondLst>
                                    <p:cond delay="0"/>
                                  </p:stCondLst>
                                  <p:childTnLst>
                                    <p:set>
                                      <p:cBhvr rctx="PPT">
                                        <p:cTn id="54" dur="indefinite"/>
                                        <p:tgtEl>
                                          <p:spTgt spid="8">
                                            <p:txEl>
                                              <p:pRg st="2" end="2"/>
                                            </p:txEl>
                                          </p:spTgt>
                                        </p:tgtEl>
                                        <p:attrNameLst>
                                          <p:attrName>style.opacity</p:attrName>
                                        </p:attrNameLst>
                                      </p:cBhvr>
                                      <p:to>
                                        <p:strVal val="0.5"/>
                                      </p:to>
                                    </p:set>
                                    <p:animEffect filter="image" prLst="opacity: 0.5">
                                      <p:cBhvr rctx="IE">
                                        <p:cTn id="55" dur="indefinite"/>
                                        <p:tgtEl>
                                          <p:spTgt spid="8">
                                            <p:txEl>
                                              <p:pRg st="2" end="2"/>
                                            </p:txEl>
                                          </p:spTgt>
                                        </p:tgtEl>
                                      </p:cBhvr>
                                    </p:animEffect>
                                  </p:childTnLst>
                                </p:cTn>
                              </p:par>
                              <p:par>
                                <p:cTn id="56" presetID="9" presetClass="emph" presetSubtype="0" nodeType="withEffect">
                                  <p:stCondLst>
                                    <p:cond delay="0"/>
                                  </p:stCondLst>
                                  <p:childTnLst>
                                    <p:set>
                                      <p:cBhvr rctx="PPT">
                                        <p:cTn id="57" dur="indefinite"/>
                                        <p:tgtEl>
                                          <p:spTgt spid="8">
                                            <p:txEl>
                                              <p:pRg st="3" end="3"/>
                                            </p:txEl>
                                          </p:spTgt>
                                        </p:tgtEl>
                                        <p:attrNameLst>
                                          <p:attrName>style.opacity</p:attrName>
                                        </p:attrNameLst>
                                      </p:cBhvr>
                                      <p:to>
                                        <p:strVal val="0.5"/>
                                      </p:to>
                                    </p:set>
                                    <p:animEffect filter="image" prLst="opacity: 0.5">
                                      <p:cBhvr rctx="IE">
                                        <p:cTn id="58" dur="indefinite"/>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7" grpId="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lum contrast="20000"/>
          </a:blip>
          <a:srcRect/>
          <a:stretch>
            <a:fillRect/>
          </a:stretch>
        </p:blipFill>
        <p:spPr bwMode="auto">
          <a:xfrm>
            <a:off x="152401" y="1422585"/>
            <a:ext cx="2362199" cy="3301815"/>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2133599" y="1162784"/>
            <a:ext cx="6824133" cy="1077218"/>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lvl="0" algn="ctr"/>
            <a:r>
              <a:rPr lang="en-US" sz="3200" b="1" i="1" dirty="0">
                <a:solidFill>
                  <a:prstClr val="black"/>
                </a:solidFill>
                <a:effectLst>
                  <a:outerShdw blurRad="38100" dist="38100" dir="2700000" algn="tl">
                    <a:srgbClr val="000000">
                      <a:alpha val="43137"/>
                    </a:srgbClr>
                  </a:outerShdw>
                </a:effectLst>
              </a:rPr>
              <a:t>Titus 2:9  Urge </a:t>
            </a:r>
            <a:r>
              <a:rPr lang="en-US" sz="3200" b="1" i="1" dirty="0">
                <a:solidFill>
                  <a:srgbClr val="FF0000"/>
                </a:solidFill>
                <a:effectLst>
                  <a:outerShdw blurRad="38100" dist="38100" dir="2700000" algn="tl">
                    <a:srgbClr val="000000">
                      <a:alpha val="43137"/>
                    </a:srgbClr>
                  </a:outerShdw>
                </a:effectLst>
              </a:rPr>
              <a:t>bondslaves</a:t>
            </a:r>
            <a:r>
              <a:rPr lang="en-US" sz="3200" b="1" i="1" dirty="0">
                <a:solidFill>
                  <a:prstClr val="black"/>
                </a:solidFill>
                <a:effectLst>
                  <a:outerShdw blurRad="38100" dist="38100" dir="2700000" algn="tl">
                    <a:srgbClr val="000000">
                      <a:alpha val="43137"/>
                    </a:srgbClr>
                  </a:outerShdw>
                </a:effectLst>
              </a:rPr>
              <a:t> [</a:t>
            </a:r>
            <a:r>
              <a:rPr lang="en-US" sz="3200" b="1" i="1" dirty="0" err="1">
                <a:solidFill>
                  <a:prstClr val="black"/>
                </a:solidFill>
                <a:effectLst>
                  <a:outerShdw blurRad="38100" dist="38100" dir="2700000" algn="tl">
                    <a:srgbClr val="000000">
                      <a:alpha val="43137"/>
                    </a:srgbClr>
                  </a:outerShdw>
                </a:effectLst>
              </a:rPr>
              <a:t>doulos</a:t>
            </a:r>
            <a:r>
              <a:rPr lang="en-US" sz="3200" b="1" i="1" dirty="0">
                <a:solidFill>
                  <a:prstClr val="black"/>
                </a:solidFill>
                <a:effectLst>
                  <a:outerShdw blurRad="38100" dist="38100" dir="2700000" algn="tl">
                    <a:srgbClr val="000000">
                      <a:alpha val="43137"/>
                    </a:srgbClr>
                  </a:outerShdw>
                </a:effectLst>
              </a:rPr>
              <a:t>]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to be </a:t>
            </a:r>
            <a:r>
              <a:rPr lang="en-US" sz="3200" b="1" i="1" dirty="0">
                <a:solidFill>
                  <a:srgbClr val="0000FF"/>
                </a:solidFill>
                <a:effectLst>
                  <a:outerShdw blurRad="38100" dist="38100" dir="2700000" algn="tl">
                    <a:srgbClr val="000000">
                      <a:alpha val="43137"/>
                    </a:srgbClr>
                  </a:outerShdw>
                </a:effectLst>
              </a:rPr>
              <a:t>well-pleasing, not argumentative</a:t>
            </a:r>
            <a:endParaRPr lang="en-US" sz="3200" b="1" i="1" dirty="0">
              <a:solidFill>
                <a:prstClr val="black"/>
              </a:solidFill>
              <a:effectLst>
                <a:outerShdw blurRad="38100" dist="38100" dir="2700000" algn="tl">
                  <a:srgbClr val="000000">
                    <a:alpha val="43137"/>
                  </a:srgbClr>
                </a:outerShdw>
              </a:effectLst>
            </a:endParaRPr>
          </a:p>
        </p:txBody>
      </p:sp>
      <p:sp>
        <p:nvSpPr>
          <p:cNvPr id="7" name="Rectangle 6"/>
          <p:cNvSpPr/>
          <p:nvPr/>
        </p:nvSpPr>
        <p:spPr>
          <a:xfrm>
            <a:off x="2646316" y="2412593"/>
            <a:ext cx="6377368" cy="1092607"/>
          </a:xfrm>
          <a:prstGeom prst="rect">
            <a:avLst/>
          </a:prstGeom>
        </p:spPr>
        <p:txBody>
          <a:bodyPr wrap="square">
            <a:spAutoFit/>
          </a:bodyPr>
          <a:lstStyle/>
          <a:p>
            <a:pPr algn="ctr">
              <a:lnSpc>
                <a:spcPts val="2600"/>
              </a:lnSpc>
            </a:pPr>
            <a:r>
              <a:rPr lang="en-US" sz="3200" b="1" dirty="0">
                <a:effectLst>
                  <a:outerShdw blurRad="38100" dist="38100" dir="2700000" algn="tl">
                    <a:srgbClr val="000000">
                      <a:alpha val="43137"/>
                    </a:srgbClr>
                  </a:outerShdw>
                </a:effectLst>
              </a:rPr>
              <a:t>Please  “</a:t>
            </a:r>
            <a:r>
              <a:rPr lang="en-US" sz="3200" b="1" i="1" dirty="0">
                <a:solidFill>
                  <a:srgbClr val="0000FF"/>
                </a:solidFill>
                <a:effectLst>
                  <a:outerShdw blurRad="38100" dist="38100" dir="2700000" algn="tl">
                    <a:srgbClr val="000000">
                      <a:alpha val="43137"/>
                    </a:srgbClr>
                  </a:outerShdw>
                </a:effectLst>
              </a:rPr>
              <a:t>so far as they lawfully may do</a:t>
            </a:r>
            <a:r>
              <a:rPr lang="en-US" sz="3200" b="1" dirty="0">
                <a:effectLst>
                  <a:outerShdw blurRad="38100" dist="38100" dir="2700000" algn="tl">
                    <a:srgbClr val="000000">
                      <a:alpha val="43137"/>
                    </a:srgbClr>
                  </a:outerShdw>
                </a:effectLst>
              </a:rPr>
              <a:t>… which are not contrary to the will of God.”  (Eph 6:6-7)  </a:t>
            </a:r>
            <a:r>
              <a:rPr lang="en-US" sz="2000" i="1" dirty="0">
                <a:effectLst>
                  <a:outerShdw blurRad="38100" dist="38100" dir="2700000" algn="tl">
                    <a:srgbClr val="000000">
                      <a:alpha val="43137"/>
                    </a:srgbClr>
                  </a:outerShdw>
                </a:effectLst>
              </a:rPr>
              <a:t>(Barnes)</a:t>
            </a:r>
            <a:endParaRPr lang="en-US" sz="2400" i="1" dirty="0">
              <a:effectLst>
                <a:outerShdw blurRad="38100" dist="38100" dir="2700000" algn="tl">
                  <a:srgbClr val="000000">
                    <a:alpha val="43137"/>
                  </a:srgbClr>
                </a:outerShdw>
              </a:effectLst>
            </a:endParaRPr>
          </a:p>
        </p:txBody>
      </p:sp>
      <p:sp>
        <p:nvSpPr>
          <p:cNvPr id="8" name="Rectangle 7"/>
          <p:cNvSpPr/>
          <p:nvPr/>
        </p:nvSpPr>
        <p:spPr>
          <a:xfrm>
            <a:off x="2895600" y="3500735"/>
            <a:ext cx="6083300" cy="1426031"/>
          </a:xfrm>
          <a:prstGeom prst="rect">
            <a:avLst/>
          </a:prstGeom>
        </p:spPr>
        <p:txBody>
          <a:bodyPr wrap="square">
            <a:spAutoFit/>
          </a:bodyPr>
          <a:lstStyle/>
          <a:p>
            <a:pPr algn="ctr">
              <a:lnSpc>
                <a:spcPts val="2600"/>
              </a:lnSpc>
            </a:pPr>
            <a:r>
              <a:rPr lang="en-US" sz="2400" b="1" i="1" dirty="0">
                <a:effectLst>
                  <a:outerShdw blurRad="38100" dist="38100" dir="2700000" algn="tl">
                    <a:srgbClr val="000000">
                      <a:alpha val="43137"/>
                    </a:srgbClr>
                  </a:outerShdw>
                </a:effectLst>
              </a:rPr>
              <a:t>“</a:t>
            </a:r>
            <a:r>
              <a:rPr lang="en-US" sz="2400" b="1" i="1" dirty="0">
                <a:solidFill>
                  <a:srgbClr val="0000FF"/>
                </a:solidFill>
                <a:effectLst>
                  <a:outerShdw blurRad="38100" dist="38100" dir="2700000" algn="tl">
                    <a:srgbClr val="000000">
                      <a:alpha val="43137"/>
                    </a:srgbClr>
                  </a:outerShdw>
                </a:effectLst>
              </a:rPr>
              <a:t>Not contradicting, or not disobeying</a:t>
            </a:r>
            <a:r>
              <a:rPr lang="en-US" sz="2400" b="1" i="1" dirty="0">
                <a:effectLst>
                  <a:outerShdw blurRad="38100" dist="38100" dir="2700000" algn="tl">
                    <a:srgbClr val="000000">
                      <a:alpha val="43137"/>
                    </a:srgbClr>
                  </a:outerShdw>
                </a:effectLst>
              </a:rPr>
              <a:t>…</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without attempting to argue the matter; without disputing with the master;  and without advancing their own opinions.” </a:t>
            </a:r>
            <a:r>
              <a:rPr lang="en-US" i="1" dirty="0">
                <a:effectLst>
                  <a:outerShdw blurRad="38100" dist="38100" dir="2700000" algn="tl">
                    <a:srgbClr val="000000">
                      <a:alpha val="43137"/>
                    </a:srgbClr>
                  </a:outerShdw>
                </a:effectLst>
              </a:rPr>
              <a:t>(Barnes)</a:t>
            </a:r>
            <a:endParaRPr lang="en-US" sz="2400" b="1" dirty="0">
              <a:effectLst>
                <a:outerShdw blurRad="38100" dist="38100" dir="2700000" algn="tl">
                  <a:srgbClr val="000000">
                    <a:alpha val="43137"/>
                  </a:srgbClr>
                </a:outerShdw>
              </a:effectLst>
            </a:endParaRPr>
          </a:p>
        </p:txBody>
      </p:sp>
      <p:sp>
        <p:nvSpPr>
          <p:cNvPr id="9" name="Rectangle 8"/>
          <p:cNvSpPr/>
          <p:nvPr/>
        </p:nvSpPr>
        <p:spPr>
          <a:xfrm>
            <a:off x="406400" y="6098818"/>
            <a:ext cx="8432800" cy="725711"/>
          </a:xfrm>
          <a:prstGeom prst="rect">
            <a:avLst/>
          </a:prstGeom>
        </p:spPr>
        <p:txBody>
          <a:bodyPr wrap="square">
            <a:spAutoFit/>
          </a:bodyPr>
          <a:lstStyle/>
          <a:p>
            <a:pPr algn="ctr">
              <a:lnSpc>
                <a:spcPts val="2400"/>
              </a:lnSpc>
            </a:pPr>
            <a:r>
              <a:rPr lang="en-US" sz="2800" b="1" dirty="0">
                <a:effectLst>
                  <a:outerShdw blurRad="38100" dist="38100" dir="2700000" algn="tl">
                    <a:srgbClr val="000000">
                      <a:alpha val="43137"/>
                    </a:srgbClr>
                  </a:outerShdw>
                </a:effectLst>
              </a:rPr>
              <a:t>Do not steal and discharge all your duties faithfully, so as to </a:t>
            </a:r>
            <a:r>
              <a:rPr lang="en-US" sz="2800" b="1" i="1" dirty="0">
                <a:solidFill>
                  <a:srgbClr val="0000FF"/>
                </a:solidFill>
                <a:effectLst>
                  <a:outerShdw blurRad="38100" dist="38100" dir="2700000" algn="tl">
                    <a:srgbClr val="000000">
                      <a:alpha val="43137"/>
                    </a:srgbClr>
                  </a:outerShdw>
                </a:effectLst>
              </a:rPr>
              <a:t>make Christianity even more attractive to others</a:t>
            </a:r>
            <a:r>
              <a:rPr lang="en-US" sz="2800" b="1" dirty="0">
                <a:effectLst>
                  <a:outerShdw blurRad="38100" dist="38100" dir="2700000" algn="tl">
                    <a:srgbClr val="000000">
                      <a:alpha val="43137"/>
                    </a:srgbClr>
                  </a:outerShdw>
                </a:effectLst>
              </a:rPr>
              <a:t>.</a:t>
            </a:r>
            <a:endParaRPr lang="en-US" sz="2800" i="1" dirty="0">
              <a:effectLst>
                <a:outerShdw blurRad="38100" dist="38100" dir="2700000" algn="tl">
                  <a:srgbClr val="000000">
                    <a:alpha val="43137"/>
                  </a:srgbClr>
                </a:outerShdw>
              </a:effectLst>
            </a:endParaRPr>
          </a:p>
        </p:txBody>
      </p:sp>
      <p:sp>
        <p:nvSpPr>
          <p:cNvPr id="10" name="Rectangle 9"/>
          <p:cNvSpPr/>
          <p:nvPr/>
        </p:nvSpPr>
        <p:spPr>
          <a:xfrm rot="20192165">
            <a:off x="261437" y="3196066"/>
            <a:ext cx="2649219" cy="1759456"/>
          </a:xfrm>
          <a:prstGeom prst="rect">
            <a:avLst/>
          </a:prstGeom>
          <a:gradFill flip="none" rotWithShape="1">
            <a:gsLst>
              <a:gs pos="0">
                <a:schemeClr val="tx1"/>
              </a:gs>
              <a:gs pos="50000">
                <a:srgbClr val="0000FF">
                  <a:shade val="67500"/>
                  <a:satMod val="115000"/>
                </a:srgbClr>
              </a:gs>
              <a:gs pos="100000">
                <a:srgbClr val="0000FF">
                  <a:shade val="100000"/>
                  <a:satMod val="115000"/>
                </a:srgbClr>
              </a:gs>
            </a:gsLst>
            <a:lin ang="5400000" scaled="1"/>
            <a:tileRect/>
          </a:gradFill>
          <a:effectLst>
            <a:glow rad="228600">
              <a:schemeClr val="accent1">
                <a:satMod val="175000"/>
                <a:alpha val="40000"/>
              </a:schemeClr>
            </a:glow>
          </a:effectLst>
        </p:spPr>
        <p:txBody>
          <a:bodyPr wrap="square">
            <a:spAutoFit/>
          </a:bodyPr>
          <a:lstStyle/>
          <a:p>
            <a:pPr algn="ctr">
              <a:lnSpc>
                <a:spcPts val="2600"/>
              </a:lnSpc>
            </a:pPr>
            <a:r>
              <a:rPr lang="en-US" sz="2400" b="1" dirty="0">
                <a:solidFill>
                  <a:schemeClr val="bg1"/>
                </a:solidFill>
                <a:effectLst>
                  <a:outerShdw blurRad="38100" dist="38100" dir="2700000" algn="tl">
                    <a:srgbClr val="000000">
                      <a:alpha val="43137"/>
                    </a:srgbClr>
                  </a:outerShdw>
                </a:effectLst>
              </a:rPr>
              <a:t>Send her, not me.</a:t>
            </a:r>
          </a:p>
          <a:p>
            <a:pPr algn="ctr">
              <a:lnSpc>
                <a:spcPts val="2600"/>
              </a:lnSpc>
            </a:pPr>
            <a:r>
              <a:rPr lang="en-US" sz="2400" b="1" dirty="0">
                <a:solidFill>
                  <a:schemeClr val="bg1"/>
                </a:solidFill>
                <a:effectLst>
                  <a:outerShdw blurRad="38100" dist="38100" dir="2700000" algn="tl">
                    <a:srgbClr val="000000">
                      <a:alpha val="43137"/>
                    </a:srgbClr>
                  </a:outerShdw>
                </a:effectLst>
              </a:rPr>
              <a:t>I don’t want to.</a:t>
            </a:r>
          </a:p>
          <a:p>
            <a:pPr algn="ctr">
              <a:lnSpc>
                <a:spcPts val="2600"/>
              </a:lnSpc>
            </a:pPr>
            <a:r>
              <a:rPr lang="en-US" sz="2400" b="1" dirty="0">
                <a:solidFill>
                  <a:schemeClr val="bg1"/>
                </a:solidFill>
                <a:effectLst>
                  <a:outerShdw blurRad="38100" dist="38100" dir="2700000" algn="tl">
                    <a:srgbClr val="000000">
                      <a:alpha val="43137"/>
                    </a:srgbClr>
                  </a:outerShdw>
                </a:effectLst>
              </a:rPr>
              <a:t>It’s good </a:t>
            </a:r>
            <a:r>
              <a:rPr lang="en-US" sz="2400" b="1" dirty="0" err="1">
                <a:solidFill>
                  <a:schemeClr val="bg1"/>
                </a:solidFill>
                <a:effectLst>
                  <a:outerShdw blurRad="38100" dist="38100" dir="2700000" algn="tl">
                    <a:srgbClr val="000000">
                      <a:alpha val="43137"/>
                    </a:srgbClr>
                  </a:outerShdw>
                </a:effectLst>
              </a:rPr>
              <a:t>enuff</a:t>
            </a:r>
            <a:r>
              <a:rPr lang="en-US" sz="2400" b="1" dirty="0">
                <a:solidFill>
                  <a:schemeClr val="bg1"/>
                </a:solidFill>
                <a:effectLst>
                  <a:outerShdw blurRad="38100" dist="38100" dir="2700000" algn="tl">
                    <a:srgbClr val="000000">
                      <a:alpha val="43137"/>
                    </a:srgbClr>
                  </a:outerShdw>
                </a:effectLst>
              </a:rPr>
              <a:t>.</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I can’t do it.</a:t>
            </a:r>
            <a:br>
              <a:rPr lang="en-US" sz="2400" b="1" dirty="0">
                <a:solidFill>
                  <a:schemeClr val="bg1"/>
                </a:solidFill>
                <a:effectLst>
                  <a:outerShdw blurRad="38100" dist="38100" dir="2700000" algn="tl">
                    <a:srgbClr val="000000">
                      <a:alpha val="43137"/>
                    </a:srgbClr>
                  </a:outerShdw>
                </a:effectLst>
              </a:rPr>
            </a:br>
            <a:r>
              <a:rPr lang="en-US" sz="2400" b="1" dirty="0">
                <a:solidFill>
                  <a:schemeClr val="bg1"/>
                </a:solidFill>
                <a:effectLst>
                  <a:outerShdw blurRad="38100" dist="38100" dir="2700000" algn="tl">
                    <a:srgbClr val="000000">
                      <a:alpha val="43137"/>
                    </a:srgbClr>
                  </a:outerShdw>
                </a:effectLst>
              </a:rPr>
              <a:t>It’s not fair.</a:t>
            </a:r>
            <a:endParaRPr lang="en-US" sz="2400" i="1"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6" name="Rectangle 5"/>
          <p:cNvSpPr/>
          <p:nvPr/>
        </p:nvSpPr>
        <p:spPr>
          <a:xfrm>
            <a:off x="102477" y="5079132"/>
            <a:ext cx="8826500" cy="759182"/>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lvl="0" algn="ctr">
              <a:lnSpc>
                <a:spcPts val="2600"/>
              </a:lnSpc>
            </a:pPr>
            <a:r>
              <a:rPr lang="en-US" sz="2800" b="1" i="1" dirty="0">
                <a:solidFill>
                  <a:prstClr val="black"/>
                </a:solidFill>
                <a:effectLst>
                  <a:outerShdw blurRad="38100" dist="38100" dir="2700000" algn="tl">
                    <a:srgbClr val="000000">
                      <a:alpha val="43137"/>
                    </a:srgbClr>
                  </a:outerShdw>
                </a:effectLst>
              </a:rPr>
              <a:t>2:10  </a:t>
            </a:r>
            <a:r>
              <a:rPr lang="en-US" sz="2800" b="1" i="1" dirty="0">
                <a:solidFill>
                  <a:srgbClr val="0000FF"/>
                </a:solidFill>
                <a:effectLst>
                  <a:outerShdw blurRad="38100" dist="38100" dir="2700000" algn="tl">
                    <a:srgbClr val="000000">
                      <a:alpha val="43137"/>
                    </a:srgbClr>
                  </a:outerShdw>
                </a:effectLst>
              </a:rPr>
              <a:t>Not pilfering</a:t>
            </a:r>
            <a:r>
              <a:rPr lang="en-US" sz="2800" b="1" i="1" dirty="0">
                <a:solidFill>
                  <a:prstClr val="black"/>
                </a:solidFill>
                <a:effectLst>
                  <a:outerShdw blurRad="38100" dist="38100" dir="2700000" algn="tl">
                    <a:srgbClr val="000000">
                      <a:alpha val="43137"/>
                    </a:srgbClr>
                  </a:outerShdw>
                </a:effectLst>
              </a:rPr>
              <a:t>, but </a:t>
            </a:r>
            <a:r>
              <a:rPr lang="en-US" sz="2800" b="1" i="1" dirty="0">
                <a:solidFill>
                  <a:srgbClr val="0000FF"/>
                </a:solidFill>
                <a:effectLst>
                  <a:outerShdw blurRad="38100" dist="38100" dir="2700000" algn="tl">
                    <a:srgbClr val="000000">
                      <a:alpha val="43137"/>
                    </a:srgbClr>
                  </a:outerShdw>
                </a:effectLst>
              </a:rPr>
              <a:t>showing all good faith </a:t>
            </a:r>
            <a:r>
              <a:rPr lang="en-US" sz="2800" b="1" i="1" dirty="0">
                <a:solidFill>
                  <a:prstClr val="black"/>
                </a:solidFill>
                <a:effectLst>
                  <a:outerShdw blurRad="38100" dist="38100" dir="2700000" algn="tl">
                    <a:srgbClr val="000000">
                      <a:alpha val="43137"/>
                    </a:srgbClr>
                  </a:outerShdw>
                </a:effectLst>
              </a:rPr>
              <a:t>that they may </a:t>
            </a:r>
            <a:r>
              <a:rPr lang="en-US" sz="2800" b="1" i="1" dirty="0">
                <a:solidFill>
                  <a:srgbClr val="FF0000"/>
                </a:solidFill>
                <a:effectLst>
                  <a:outerShdw blurRad="38100" dist="38100" dir="2700000" algn="tl">
                    <a:srgbClr val="000000">
                      <a:alpha val="43137"/>
                    </a:srgbClr>
                  </a:outerShdw>
                </a:effectLst>
              </a:rPr>
              <a:t>adorn the doctrine </a:t>
            </a:r>
            <a:r>
              <a:rPr lang="en-US" sz="2800" b="1" i="1" dirty="0">
                <a:solidFill>
                  <a:prstClr val="black"/>
                </a:solidFill>
                <a:effectLst>
                  <a:outerShdw blurRad="38100" dist="38100" dir="2700000" algn="tl">
                    <a:srgbClr val="000000">
                      <a:alpha val="43137"/>
                    </a:srgbClr>
                  </a:outerShdw>
                </a:effectLst>
              </a:rPr>
              <a:t>of God our Savior </a:t>
            </a:r>
            <a:r>
              <a:rPr lang="en-US" sz="2800" b="1" i="1" dirty="0">
                <a:solidFill>
                  <a:srgbClr val="FF0000"/>
                </a:solidFill>
                <a:effectLst>
                  <a:outerShdw blurRad="38100" dist="38100" dir="2700000" algn="tl">
                    <a:srgbClr val="000000">
                      <a:alpha val="43137"/>
                    </a:srgbClr>
                  </a:outerShdw>
                </a:effectLst>
              </a:rPr>
              <a:t>in every respect</a:t>
            </a:r>
            <a:r>
              <a:rPr lang="en-US" sz="2800" b="1" i="1" dirty="0">
                <a:solidFill>
                  <a:prstClr val="black"/>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par>
                                <p:cTn id="18" presetID="9" presetClass="emph" presetSubtype="0" grpId="1" nodeType="withEffect">
                                  <p:stCondLst>
                                    <p:cond delay="0"/>
                                  </p:stCondLst>
                                  <p:childTnLst>
                                    <p:set>
                                      <p:cBhvr rctx="PPT">
                                        <p:cTn id="19" dur="indefinite"/>
                                        <p:tgtEl>
                                          <p:spTgt spid="7"/>
                                        </p:tgtEl>
                                        <p:attrNameLst>
                                          <p:attrName>style.opacity</p:attrName>
                                        </p:attrNameLst>
                                      </p:cBhvr>
                                      <p:to>
                                        <p:strVal val="0.5"/>
                                      </p:to>
                                    </p:set>
                                    <p:animEffect filter="image" prLst="opacity: 0.5">
                                      <p:cBhvr rctx="IE">
                                        <p:cTn id="20" dur="indefinite"/>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style.rotation</p:attrName>
                                        </p:attrNameLst>
                                      </p:cBhvr>
                                      <p:tavLst>
                                        <p:tav tm="0">
                                          <p:val>
                                            <p:fltVal val="720"/>
                                          </p:val>
                                        </p:tav>
                                        <p:tav tm="100000">
                                          <p:val>
                                            <p:fltVal val="0"/>
                                          </p:val>
                                        </p:tav>
                                      </p:tavLst>
                                    </p:anim>
                                    <p:anim calcmode="lin" valueType="num">
                                      <p:cBhvr>
                                        <p:cTn id="27" dur="2000" fill="hold"/>
                                        <p:tgtEl>
                                          <p:spTgt spid="10"/>
                                        </p:tgtEl>
                                        <p:attrNameLst>
                                          <p:attrName>ppt_h</p:attrName>
                                        </p:attrNameLst>
                                      </p:cBhvr>
                                      <p:tavLst>
                                        <p:tav tm="0">
                                          <p:val>
                                            <p:fltVal val="0"/>
                                          </p:val>
                                        </p:tav>
                                        <p:tav tm="100000">
                                          <p:val>
                                            <p:strVal val="#ppt_h"/>
                                          </p:val>
                                        </p:tav>
                                      </p:tavLst>
                                    </p:anim>
                                    <p:anim calcmode="lin" valueType="num">
                                      <p:cBhvr>
                                        <p:cTn id="28" dur="2000" fill="hold"/>
                                        <p:tgtEl>
                                          <p:spTgt spid="10"/>
                                        </p:tgtEl>
                                        <p:attrNameLst>
                                          <p:attrName>ppt_w</p:attrName>
                                        </p:attrNameLst>
                                      </p:cBhvr>
                                      <p:tavLst>
                                        <p:tav tm="0">
                                          <p:val>
                                            <p:fltVal val="0"/>
                                          </p:val>
                                        </p:tav>
                                        <p:tav tm="100000">
                                          <p:val>
                                            <p:strVal val="#ppt_w"/>
                                          </p:val>
                                        </p:tav>
                                      </p:tavLst>
                                    </p:anim>
                                  </p:childTnLst>
                                </p:cTn>
                              </p:par>
                              <p:par>
                                <p:cTn id="29" presetID="9" presetClass="emph" presetSubtype="0" grpId="1" nodeType="withEffect">
                                  <p:stCondLst>
                                    <p:cond delay="0"/>
                                  </p:stCondLst>
                                  <p:childTnLst>
                                    <p:set>
                                      <p:cBhvr rctx="PPT">
                                        <p:cTn id="30" dur="indefinite"/>
                                        <p:tgtEl>
                                          <p:spTgt spid="8"/>
                                        </p:tgtEl>
                                        <p:attrNameLst>
                                          <p:attrName>style.opacity</p:attrName>
                                        </p:attrNameLst>
                                      </p:cBhvr>
                                      <p:to>
                                        <p:strVal val="0.5"/>
                                      </p:to>
                                    </p:set>
                                    <p:animEffect filter="image" prLst="opacity: 0.5">
                                      <p:cBhvr rctx="IE">
                                        <p:cTn id="31" dur="indefinite"/>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to="" calcmode="lin" valueType="num">
                                      <p:cBhvr>
                                        <p:cTn id="36" dur="1" fill="hold"/>
                                        <p:tgtEl>
                                          <p:spTgt spid="6"/>
                                        </p:tgtEl>
                                        <p:attrNameLst>
                                          <p:attrName/>
                                        </p:attrNameLst>
                                      </p:cBhvr>
                                    </p:anim>
                                  </p:childTnLst>
                                </p:cTn>
                              </p:par>
                              <p:par>
                                <p:cTn id="37" presetID="35" presetClass="exit" presetSubtype="0" fill="hold" grpId="1" nodeType="withEffect">
                                  <p:stCondLst>
                                    <p:cond delay="0"/>
                                  </p:stCondLst>
                                  <p:childTnLst>
                                    <p:animEffect transition="out" filter="fade">
                                      <p:cBhvr>
                                        <p:cTn id="38" dur="2000"/>
                                        <p:tgtEl>
                                          <p:spTgt spid="10"/>
                                        </p:tgtEl>
                                      </p:cBhvr>
                                    </p:animEffect>
                                    <p:anim calcmode="lin" valueType="num">
                                      <p:cBhvr>
                                        <p:cTn id="39" dur="2000"/>
                                        <p:tgtEl>
                                          <p:spTgt spid="10"/>
                                        </p:tgtEl>
                                        <p:attrNameLst>
                                          <p:attrName>style.rotation</p:attrName>
                                        </p:attrNameLst>
                                      </p:cBhvr>
                                      <p:tavLst>
                                        <p:tav tm="0">
                                          <p:val>
                                            <p:fltVal val="0"/>
                                          </p:val>
                                        </p:tav>
                                        <p:tav tm="100000">
                                          <p:val>
                                            <p:fltVal val="720"/>
                                          </p:val>
                                        </p:tav>
                                      </p:tavLst>
                                    </p:anim>
                                    <p:anim calcmode="lin" valueType="num">
                                      <p:cBhvr>
                                        <p:cTn id="40" dur="2000"/>
                                        <p:tgtEl>
                                          <p:spTgt spid="10"/>
                                        </p:tgtEl>
                                        <p:attrNameLst>
                                          <p:attrName>ppt_h</p:attrName>
                                        </p:attrNameLst>
                                      </p:cBhvr>
                                      <p:tavLst>
                                        <p:tav tm="0">
                                          <p:val>
                                            <p:strVal val="ppt_h"/>
                                          </p:val>
                                        </p:tav>
                                        <p:tav tm="100000">
                                          <p:val>
                                            <p:fltVal val="0"/>
                                          </p:val>
                                        </p:tav>
                                      </p:tavLst>
                                    </p:anim>
                                    <p:anim calcmode="lin" valueType="num">
                                      <p:cBhvr>
                                        <p:cTn id="41" dur="2000"/>
                                        <p:tgtEl>
                                          <p:spTgt spid="10"/>
                                        </p:tgtEl>
                                        <p:attrNameLst>
                                          <p:attrName>ppt_w</p:attrName>
                                        </p:attrNameLst>
                                      </p:cBhvr>
                                      <p:tavLst>
                                        <p:tav tm="0">
                                          <p:val>
                                            <p:strVal val="ppt_w"/>
                                          </p:val>
                                        </p:tav>
                                        <p:tav tm="100000">
                                          <p:val>
                                            <p:fltVal val="0"/>
                                          </p:val>
                                        </p:tav>
                                      </p:tavLst>
                                    </p:anim>
                                    <p:set>
                                      <p:cBhvr>
                                        <p:cTn id="42" dur="1" fill="hold">
                                          <p:stCondLst>
                                            <p:cond delay="19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to="" calcmode="lin" valueType="num">
                                      <p:cBhvr>
                                        <p:cTn id="4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7" grpId="1"/>
      <p:bldP spid="8" grpId="0"/>
      <p:bldP spid="8" grpId="1"/>
      <p:bldP spid="9" grpId="0"/>
      <p:bldP spid="10" grpId="0" animBg="1"/>
      <p:bldP spid="10"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0008A"/>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495800" y="0"/>
            <a:ext cx="4572000" cy="3810000"/>
            <a:chOff x="4419600" y="685800"/>
            <a:chExt cx="4572000" cy="3810000"/>
          </a:xfrm>
        </p:grpSpPr>
        <p:pic>
          <p:nvPicPr>
            <p:cNvPr id="5" name="Picture 4" descr="Blue Earth against blue Map.gif"/>
            <p:cNvPicPr>
              <a:picLocks noChangeAspect="1"/>
            </p:cNvPicPr>
            <p:nvPr/>
          </p:nvPicPr>
          <p:blipFill>
            <a:blip r:embed="rId2" cstate="print">
              <a:lum contrast="20000"/>
            </a:blip>
            <a:stretch>
              <a:fillRect/>
            </a:stretch>
          </p:blipFill>
          <p:spPr>
            <a:xfrm>
              <a:off x="4419600" y="1143000"/>
              <a:ext cx="4470400" cy="3352800"/>
            </a:xfrm>
            <a:prstGeom prst="rect">
              <a:avLst/>
            </a:prstGeom>
            <a:ln>
              <a:noFill/>
            </a:ln>
            <a:effectLst>
              <a:softEdge rad="317500"/>
            </a:effectLst>
          </p:spPr>
        </p:pic>
        <p:sp>
          <p:nvSpPr>
            <p:cNvPr id="7" name="Rectangle 6"/>
            <p:cNvSpPr/>
            <p:nvPr/>
          </p:nvSpPr>
          <p:spPr>
            <a:xfrm>
              <a:off x="4572000" y="685800"/>
              <a:ext cx="4419600" cy="1066800"/>
            </a:xfrm>
            <a:prstGeom prst="rect">
              <a:avLst/>
            </a:prstGeom>
            <a:solidFill>
              <a:srgbClr val="00008A"/>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9" name="Rectangle 8"/>
          <p:cNvSpPr/>
          <p:nvPr/>
        </p:nvSpPr>
        <p:spPr>
          <a:xfrm>
            <a:off x="152400" y="2689565"/>
            <a:ext cx="8610600" cy="873957"/>
          </a:xfrm>
          <a:prstGeom prst="rect">
            <a:avLst/>
          </a:prstGeom>
        </p:spPr>
        <p:txBody>
          <a:bodyPr wrap="square">
            <a:spAutoFit/>
          </a:bodyPr>
          <a:lstStyle/>
          <a:p>
            <a:pPr algn="ctr">
              <a:lnSpc>
                <a:spcPts val="3000"/>
              </a:lnSpc>
            </a:pPr>
            <a:r>
              <a:rPr lang="en-US" sz="3200" b="1" dirty="0">
                <a:solidFill>
                  <a:schemeClr val="bg1"/>
                </a:solidFill>
                <a:effectLst>
                  <a:outerShdw blurRad="38100" dist="38100" dir="2700000" algn="tl">
                    <a:srgbClr val="000000">
                      <a:alpha val="43137"/>
                    </a:srgbClr>
                  </a:outerShdw>
                </a:effectLst>
              </a:rPr>
              <a:t>Acts 17:30  “God is now declaring to </a:t>
            </a:r>
            <a:br>
              <a:rPr lang="en-US" sz="3200" b="1" dirty="0">
                <a:solidFill>
                  <a:schemeClr val="bg1"/>
                </a:solidFill>
                <a:effectLst>
                  <a:outerShdw blurRad="38100" dist="38100" dir="2700000" algn="tl">
                    <a:srgbClr val="000000">
                      <a:alpha val="43137"/>
                    </a:srgbClr>
                  </a:outerShdw>
                </a:effectLst>
              </a:rPr>
            </a:br>
            <a:r>
              <a:rPr lang="en-US" sz="3200" b="1" dirty="0">
                <a:solidFill>
                  <a:schemeClr val="bg1"/>
                </a:solidFill>
                <a:effectLst>
                  <a:outerShdw blurRad="38100" dist="38100" dir="2700000" algn="tl">
                    <a:srgbClr val="000000">
                      <a:alpha val="43137"/>
                    </a:srgbClr>
                  </a:outerShdw>
                </a:effectLst>
              </a:rPr>
              <a:t>men that </a:t>
            </a:r>
            <a:r>
              <a:rPr lang="en-US" sz="3200" b="1" i="1" dirty="0">
                <a:solidFill>
                  <a:srgbClr val="FFFF00"/>
                </a:solidFill>
                <a:effectLst>
                  <a:outerShdw blurRad="38100" dist="38100" dir="2700000" algn="tl">
                    <a:srgbClr val="000000">
                      <a:alpha val="43137"/>
                    </a:srgbClr>
                  </a:outerShdw>
                </a:effectLst>
              </a:rPr>
              <a:t>all everywhere should repent</a:t>
            </a:r>
            <a:r>
              <a:rPr lang="en-US" sz="3200" b="1" dirty="0">
                <a:solidFill>
                  <a:schemeClr val="bg1"/>
                </a:solidFill>
                <a:effectLst>
                  <a:outerShdw blurRad="38100" dist="38100" dir="2700000" algn="tl">
                    <a:srgbClr val="000000">
                      <a:alpha val="43137"/>
                    </a:srgbClr>
                  </a:outerShdw>
                </a:effectLst>
              </a:rPr>
              <a:t>.”</a:t>
            </a:r>
          </a:p>
        </p:txBody>
      </p:sp>
      <p:sp>
        <p:nvSpPr>
          <p:cNvPr id="10" name="Rectangle 9"/>
          <p:cNvSpPr/>
          <p:nvPr/>
        </p:nvSpPr>
        <p:spPr>
          <a:xfrm>
            <a:off x="228600" y="3708605"/>
            <a:ext cx="8534400" cy="42575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ts val="2600"/>
              </a:lnSpc>
            </a:pPr>
            <a:r>
              <a:rPr lang="en-US" sz="3200" b="1" dirty="0">
                <a:solidFill>
                  <a:schemeClr val="bg1"/>
                </a:solidFill>
                <a:effectLst>
                  <a:outerShdw blurRad="38100" dist="38100" dir="2700000" algn="tl">
                    <a:srgbClr val="000000">
                      <a:alpha val="43137"/>
                    </a:srgbClr>
                  </a:outerShdw>
                </a:effectLst>
              </a:rPr>
              <a:t>John 3:16  "For God </a:t>
            </a:r>
            <a:r>
              <a:rPr lang="en-US" sz="3200" b="1" i="1" dirty="0">
                <a:solidFill>
                  <a:srgbClr val="FFFF00"/>
                </a:solidFill>
                <a:effectLst>
                  <a:outerShdw blurRad="38100" dist="38100" dir="2700000" algn="tl">
                    <a:srgbClr val="000000">
                      <a:alpha val="43137"/>
                    </a:srgbClr>
                  </a:outerShdw>
                </a:effectLst>
              </a:rPr>
              <a:t>so loved </a:t>
            </a:r>
            <a:r>
              <a:rPr lang="en-US" sz="3200" b="1" dirty="0">
                <a:solidFill>
                  <a:schemeClr val="bg1"/>
                </a:solidFill>
                <a:effectLst>
                  <a:outerShdw blurRad="38100" dist="38100" dir="2700000" algn="tl">
                    <a:srgbClr val="000000">
                      <a:alpha val="43137"/>
                    </a:srgbClr>
                  </a:outerShdw>
                </a:effectLst>
              </a:rPr>
              <a:t>the world...” </a:t>
            </a:r>
          </a:p>
        </p:txBody>
      </p:sp>
      <p:sp>
        <p:nvSpPr>
          <p:cNvPr id="11" name="Rectangle 10"/>
          <p:cNvSpPr/>
          <p:nvPr/>
        </p:nvSpPr>
        <p:spPr>
          <a:xfrm>
            <a:off x="76200" y="4191000"/>
            <a:ext cx="9029700" cy="2560316"/>
          </a:xfrm>
          <a:prstGeom prst="rect">
            <a:avLst/>
          </a:prstGeom>
        </p:spPr>
        <p:txBody>
          <a:bodyPr wrap="square">
            <a:spAutoFit/>
          </a:bodyPr>
          <a:lstStyle/>
          <a:p>
            <a:pPr algn="ctr">
              <a:lnSpc>
                <a:spcPts val="3200"/>
              </a:lnSpc>
            </a:pPr>
            <a:r>
              <a:rPr lang="en-US" sz="3200" i="1" dirty="0">
                <a:solidFill>
                  <a:schemeClr val="bg1"/>
                </a:solidFill>
                <a:effectLst>
                  <a:outerShdw blurRad="38100" dist="38100" dir="2700000" algn="tl">
                    <a:srgbClr val="000000">
                      <a:alpha val="43137"/>
                    </a:srgbClr>
                  </a:outerShdw>
                </a:effectLst>
              </a:rPr>
              <a:t>Rom 2:14  “</a:t>
            </a:r>
            <a:r>
              <a:rPr lang="en-US" sz="3200" b="1" i="1" dirty="0">
                <a:solidFill>
                  <a:srgbClr val="FFFF00"/>
                </a:solidFill>
                <a:effectLst>
                  <a:outerShdw blurRad="38100" dist="38100" dir="2700000" algn="tl">
                    <a:srgbClr val="000000">
                      <a:alpha val="43137"/>
                    </a:srgbClr>
                  </a:outerShdw>
                </a:effectLst>
              </a:rPr>
              <a:t>When Gentiles who do not have the Law </a:t>
            </a:r>
            <a:r>
              <a:rPr lang="en-US" sz="3200" i="1" dirty="0">
                <a:solidFill>
                  <a:srgbClr val="66FFFF"/>
                </a:solidFill>
                <a:effectLst>
                  <a:outerShdw blurRad="38100" dist="38100" dir="2700000" algn="tl">
                    <a:srgbClr val="000000">
                      <a:alpha val="43137"/>
                    </a:srgbClr>
                  </a:outerShdw>
                </a:effectLst>
              </a:rPr>
              <a:t>do instinctively the things of the Law</a:t>
            </a:r>
            <a:r>
              <a:rPr lang="en-US" sz="3200" i="1" dirty="0">
                <a:solidFill>
                  <a:schemeClr val="bg1"/>
                </a:solidFill>
                <a:effectLst>
                  <a:outerShdw blurRad="38100" dist="38100" dir="2700000" algn="tl">
                    <a:srgbClr val="000000">
                      <a:alpha val="43137"/>
                    </a:srgbClr>
                  </a:outerShdw>
                </a:effectLst>
              </a:rPr>
              <a:t> .. are a law to themselves, </a:t>
            </a:r>
            <a:r>
              <a:rPr lang="en-US" sz="3200" i="1" baseline="30000" dirty="0">
                <a:solidFill>
                  <a:schemeClr val="bg1"/>
                </a:solidFill>
                <a:effectLst>
                  <a:outerShdw blurRad="38100" dist="38100" dir="2700000" algn="tl">
                    <a:srgbClr val="000000">
                      <a:alpha val="43137"/>
                    </a:srgbClr>
                  </a:outerShdw>
                </a:effectLst>
              </a:rPr>
              <a:t>15</a:t>
            </a:r>
            <a:r>
              <a:rPr lang="en-US" sz="3200" i="1" dirty="0">
                <a:solidFill>
                  <a:schemeClr val="bg1"/>
                </a:solidFill>
                <a:effectLst>
                  <a:outerShdw blurRad="38100" dist="38100" dir="2700000" algn="tl">
                    <a:srgbClr val="000000">
                      <a:alpha val="43137"/>
                    </a:srgbClr>
                  </a:outerShdw>
                </a:effectLst>
              </a:rPr>
              <a:t> .. and their thoughts alternately accusing or else defending them.. </a:t>
            </a:r>
            <a:r>
              <a:rPr lang="en-US" sz="3200" i="1" baseline="30000" dirty="0">
                <a:solidFill>
                  <a:schemeClr val="bg1"/>
                </a:solidFill>
                <a:effectLst>
                  <a:outerShdw blurRad="38100" dist="38100" dir="2700000" algn="tl">
                    <a:srgbClr val="000000">
                      <a:alpha val="43137"/>
                    </a:srgbClr>
                  </a:outerShdw>
                </a:effectLst>
              </a:rPr>
              <a:t>16 </a:t>
            </a:r>
            <a:r>
              <a:rPr lang="en-US" sz="3200" i="1" dirty="0">
                <a:solidFill>
                  <a:schemeClr val="bg1"/>
                </a:solidFill>
                <a:effectLst>
                  <a:outerShdw blurRad="38100" dist="38100" dir="2700000" algn="tl">
                    <a:srgbClr val="000000">
                      <a:alpha val="43137"/>
                    </a:srgbClr>
                  </a:outerShdw>
                </a:effectLst>
              </a:rPr>
              <a:t>on the day </a:t>
            </a:r>
            <a:br>
              <a:rPr lang="en-US" sz="3200" i="1" dirty="0">
                <a:solidFill>
                  <a:schemeClr val="bg1"/>
                </a:solidFill>
                <a:effectLst>
                  <a:outerShdw blurRad="38100" dist="38100" dir="2700000" algn="tl">
                    <a:srgbClr val="000000">
                      <a:alpha val="43137"/>
                    </a:srgbClr>
                  </a:outerShdw>
                </a:effectLst>
              </a:rPr>
            </a:br>
            <a:r>
              <a:rPr lang="en-US" sz="3200" i="1" dirty="0">
                <a:solidFill>
                  <a:schemeClr val="bg1"/>
                </a:solidFill>
                <a:effectLst>
                  <a:outerShdw blurRad="38100" dist="38100" dir="2700000" algn="tl">
                    <a:srgbClr val="000000">
                      <a:alpha val="43137"/>
                    </a:srgbClr>
                  </a:outerShdw>
                </a:effectLst>
              </a:rPr>
              <a:t>when, according to my gospel, </a:t>
            </a:r>
            <a:r>
              <a:rPr lang="en-US" sz="3200" i="1" dirty="0">
                <a:solidFill>
                  <a:srgbClr val="66FFFF"/>
                </a:solidFill>
                <a:effectLst>
                  <a:outerShdw blurRad="38100" dist="38100" dir="2700000" algn="tl">
                    <a:srgbClr val="000000">
                      <a:alpha val="43137"/>
                    </a:srgbClr>
                  </a:outerShdw>
                </a:effectLst>
              </a:rPr>
              <a:t>God will judge </a:t>
            </a:r>
            <a:br>
              <a:rPr lang="en-US" sz="3200" i="1" dirty="0">
                <a:solidFill>
                  <a:srgbClr val="66FFFF"/>
                </a:solidFill>
                <a:effectLst>
                  <a:outerShdw blurRad="38100" dist="38100" dir="2700000" algn="tl">
                    <a:srgbClr val="000000">
                      <a:alpha val="43137"/>
                    </a:srgbClr>
                  </a:outerShdw>
                </a:effectLst>
              </a:rPr>
            </a:br>
            <a:r>
              <a:rPr lang="en-US" sz="3200" i="1" dirty="0">
                <a:solidFill>
                  <a:srgbClr val="66FFFF"/>
                </a:solidFill>
                <a:effectLst>
                  <a:outerShdw blurRad="38100" dist="38100" dir="2700000" algn="tl">
                    <a:srgbClr val="000000">
                      <a:alpha val="43137"/>
                    </a:srgbClr>
                  </a:outerShdw>
                </a:effectLst>
              </a:rPr>
              <a:t>the secrets of men through Christ Jesus</a:t>
            </a:r>
            <a:r>
              <a:rPr lang="en-US" sz="3200" i="1" dirty="0">
                <a:solidFill>
                  <a:schemeClr val="bg1"/>
                </a:solidFill>
                <a:effectLst>
                  <a:outerShdw blurRad="38100" dist="38100" dir="2700000" algn="tl">
                    <a:srgbClr val="000000">
                      <a:alpha val="43137"/>
                    </a:srgbClr>
                  </a:outerShdw>
                </a:effectLst>
              </a:rPr>
              <a:t>. ” </a:t>
            </a:r>
          </a:p>
        </p:txBody>
      </p:sp>
      <p:sp>
        <p:nvSpPr>
          <p:cNvPr id="3" name="Rectangle 2"/>
          <p:cNvSpPr/>
          <p:nvPr/>
        </p:nvSpPr>
        <p:spPr>
          <a:xfrm>
            <a:off x="838200" y="1164195"/>
            <a:ext cx="4953000" cy="1329210"/>
          </a:xfrm>
          <a:prstGeom prst="rect">
            <a:avLst/>
          </a:prstGeom>
          <a:ln w="57150">
            <a:solidFill>
              <a:schemeClr val="bg1">
                <a:lumMod val="65000"/>
              </a:schemeClr>
            </a:solidFill>
          </a:ln>
        </p:spPr>
        <p:txBody>
          <a:bodyPr wrap="square">
            <a:spAutoFit/>
          </a:bodyPr>
          <a:lstStyle/>
          <a:p>
            <a:pPr algn="ctr">
              <a:lnSpc>
                <a:spcPts val="3200"/>
              </a:lnSpc>
            </a:pPr>
            <a:r>
              <a:rPr lang="en-US" sz="3200" b="1" dirty="0">
                <a:solidFill>
                  <a:schemeClr val="bg1"/>
                </a:solidFill>
                <a:effectLst>
                  <a:outerShdw blurRad="38100" dist="38100" dir="2700000" algn="tl">
                    <a:srgbClr val="000000">
                      <a:alpha val="43137"/>
                    </a:srgbClr>
                  </a:outerShdw>
                </a:effectLst>
              </a:rPr>
              <a:t>Titus 2:11  For the grace of God has appeared, bringing </a:t>
            </a:r>
            <a:br>
              <a:rPr lang="en-US" sz="3200" b="1" dirty="0">
                <a:solidFill>
                  <a:schemeClr val="bg1"/>
                </a:solidFill>
                <a:effectLst>
                  <a:outerShdw blurRad="38100" dist="38100" dir="2700000" algn="tl">
                    <a:srgbClr val="000000">
                      <a:alpha val="43137"/>
                    </a:srgbClr>
                  </a:outerShdw>
                </a:effectLst>
              </a:rPr>
            </a:br>
            <a:r>
              <a:rPr lang="en-US" sz="3200" b="1" i="1" dirty="0">
                <a:solidFill>
                  <a:srgbClr val="FFFF00"/>
                </a:solidFill>
                <a:effectLst>
                  <a:outerShdw blurRad="38100" dist="38100" dir="2700000" algn="tl">
                    <a:srgbClr val="000000">
                      <a:alpha val="43137"/>
                    </a:srgbClr>
                  </a:outerShdw>
                </a:effectLst>
              </a:rPr>
              <a:t>salvation to all men</a:t>
            </a:r>
            <a:r>
              <a:rPr lang="en-US" sz="3200" b="1" dirty="0">
                <a:solidFill>
                  <a:schemeClr val="bg1"/>
                </a:solidFill>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par>
                                <p:cTn id="18" presetID="9" presetClass="emph" presetSubtype="0" grpId="1" nodeType="withEffect">
                                  <p:stCondLst>
                                    <p:cond delay="0"/>
                                  </p:stCondLst>
                                  <p:childTnLst>
                                    <p:set>
                                      <p:cBhvr rctx="PPT">
                                        <p:cTn id="19" dur="indefinite"/>
                                        <p:tgtEl>
                                          <p:spTgt spid="9"/>
                                        </p:tgtEl>
                                        <p:attrNameLst>
                                          <p:attrName>style.opacity</p:attrName>
                                        </p:attrNameLst>
                                      </p:cBhvr>
                                      <p:to>
                                        <p:strVal val="0.5"/>
                                      </p:to>
                                    </p:set>
                                    <p:animEffect filter="image" prLst="opacity: 0.5">
                                      <p:cBhvr rctx="IE">
                                        <p:cTn id="20" dur="indefinite"/>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par>
                                <p:cTn id="26" presetID="9" presetClass="emph" presetSubtype="0" grpId="1" nodeType="withEffect">
                                  <p:stCondLst>
                                    <p:cond delay="0"/>
                                  </p:stCondLst>
                                  <p:childTnLst>
                                    <p:set>
                                      <p:cBhvr rctx="PPT">
                                        <p:cTn id="27" dur="indefinite"/>
                                        <p:tgtEl>
                                          <p:spTgt spid="10"/>
                                        </p:tgtEl>
                                        <p:attrNameLst>
                                          <p:attrName>style.opacity</p:attrName>
                                        </p:attrNameLst>
                                      </p:cBhvr>
                                      <p:to>
                                        <p:strVal val="0.5"/>
                                      </p:to>
                                    </p:set>
                                    <p:animEffect filter="image" prLst="opacity: 0.5">
                                      <p:cBhvr rctx="IE">
                                        <p:cTn id="28"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680FA9-5507-4614-96F9-53D531A341AF}"/>
              </a:ext>
            </a:extLst>
          </p:cNvPr>
          <p:cNvPicPr>
            <a:picLocks noChangeAspect="1"/>
          </p:cNvPicPr>
          <p:nvPr/>
        </p:nvPicPr>
        <p:blipFill rotWithShape="1">
          <a:blip r:embed="rId2"/>
          <a:srcRect b="17407"/>
          <a:stretch/>
        </p:blipFill>
        <p:spPr>
          <a:xfrm>
            <a:off x="-103699" y="914400"/>
            <a:ext cx="9237066" cy="5968067"/>
          </a:xfrm>
          <a:prstGeom prst="rect">
            <a:avLst/>
          </a:prstGeom>
          <a:effectLst>
            <a:softEdge rad="190500"/>
          </a:effectLst>
        </p:spPr>
      </p:pic>
      <p:sp>
        <p:nvSpPr>
          <p:cNvPr id="2" name="Rectangle 1"/>
          <p:cNvSpPr/>
          <p:nvPr/>
        </p:nvSpPr>
        <p:spPr>
          <a:xfrm>
            <a:off x="3067306" y="1515434"/>
            <a:ext cx="6172200" cy="584775"/>
          </a:xfrm>
          <a:prstGeom prst="rect">
            <a:avLst/>
          </a:prstGeom>
        </p:spPr>
        <p:txBody>
          <a:bodyPr wrap="square">
            <a:spAutoFit/>
          </a:bodyPr>
          <a:lstStyle/>
          <a:p>
            <a:pPr algn="ctr"/>
            <a:r>
              <a:rPr lang="en-US" sz="3200" b="1" dirty="0">
                <a:effectLst>
                  <a:glow rad="228600">
                    <a:srgbClr val="FFFFFF"/>
                  </a:glow>
                  <a:outerShdw blurRad="38100" dist="38100" dir="2700000" algn="tl">
                    <a:srgbClr val="000000">
                      <a:alpha val="43137"/>
                    </a:srgbClr>
                  </a:outerShdw>
                </a:effectLst>
              </a:rPr>
              <a:t>Titus 2:12  Grace of God appeared </a:t>
            </a:r>
          </a:p>
        </p:txBody>
      </p:sp>
      <p:sp>
        <p:nvSpPr>
          <p:cNvPr id="3" name="Rectangle 2"/>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5" name="Rectangle 4"/>
          <p:cNvSpPr/>
          <p:nvPr/>
        </p:nvSpPr>
        <p:spPr>
          <a:xfrm>
            <a:off x="120316" y="1270337"/>
            <a:ext cx="2770699" cy="1015663"/>
          </a:xfrm>
          <a:prstGeom prst="rect">
            <a:avLst/>
          </a:prstGeom>
          <a:noFill/>
        </p:spPr>
        <p:txBody>
          <a:bodyPr wrap="square" lIns="91440" tIns="45720" rIns="91440" bIns="45720">
            <a:spAutoFit/>
          </a:bodyPr>
          <a:lstStyle/>
          <a:p>
            <a:pPr algn="ctr"/>
            <a:r>
              <a:rPr lang="en-US" sz="6000" b="1" cap="none" spc="0" dirty="0">
                <a:ln w="17780" cmpd="sng">
                  <a:solidFill>
                    <a:schemeClr val="accent1">
                      <a:tint val="3000"/>
                    </a:schemeClr>
                  </a:solidFill>
                  <a:prstDash val="solid"/>
                  <a:miter lim="800000"/>
                </a:ln>
                <a:effectLst>
                  <a:glow rad="228600">
                    <a:srgbClr val="F8FBFE"/>
                  </a:glow>
                  <a:outerShdw blurRad="55000" dist="50800" dir="5400000" algn="tl">
                    <a:srgbClr val="000000">
                      <a:alpha val="33000"/>
                    </a:srgbClr>
                  </a:outerShdw>
                </a:effectLst>
              </a:rPr>
              <a:t>Cretans</a:t>
            </a:r>
          </a:p>
        </p:txBody>
      </p:sp>
      <p:sp>
        <p:nvSpPr>
          <p:cNvPr id="6" name="Rectangle 5"/>
          <p:cNvSpPr/>
          <p:nvPr/>
        </p:nvSpPr>
        <p:spPr>
          <a:xfrm>
            <a:off x="3631625" y="5628382"/>
            <a:ext cx="5442284" cy="1077218"/>
          </a:xfrm>
          <a:prstGeom prst="rect">
            <a:avLst/>
          </a:prstGeom>
        </p:spPr>
        <p:txBody>
          <a:bodyPr wrap="square">
            <a:spAutoFit/>
          </a:bodyPr>
          <a:lstStyle/>
          <a:p>
            <a:pPr algn="ctr"/>
            <a:r>
              <a:rPr lang="en-US" sz="3200" b="1" i="1" dirty="0">
                <a:effectLst>
                  <a:glow rad="228600">
                    <a:srgbClr val="FFFFFF"/>
                  </a:glow>
                  <a:outerShdw blurRad="38100" dist="38100" dir="2700000" algn="tl">
                    <a:srgbClr val="000000">
                      <a:alpha val="43137"/>
                    </a:srgbClr>
                  </a:outerShdw>
                </a:effectLst>
              </a:rPr>
              <a:t>Present  age</a:t>
            </a:r>
            <a:r>
              <a:rPr lang="en-US" sz="3200" b="1" dirty="0">
                <a:effectLst>
                  <a:glow rad="228600">
                    <a:srgbClr val="FFFFFF"/>
                  </a:glow>
                  <a:outerShdw blurRad="38100" dist="38100" dir="2700000" algn="tl">
                    <a:srgbClr val="000000">
                      <a:alpha val="43137"/>
                    </a:srgbClr>
                  </a:outerShdw>
                </a:effectLst>
              </a:rPr>
              <a:t>:  “By extension, </a:t>
            </a:r>
            <a:r>
              <a:rPr lang="en-US" sz="3200" b="1" i="1" dirty="0">
                <a:solidFill>
                  <a:srgbClr val="0000FF"/>
                </a:solidFill>
                <a:effectLst>
                  <a:glow rad="228600">
                    <a:srgbClr val="FFFFFF"/>
                  </a:glow>
                  <a:outerShdw blurRad="38100" dist="38100" dir="2700000" algn="tl">
                    <a:srgbClr val="000000">
                      <a:alpha val="43137"/>
                    </a:srgbClr>
                  </a:outerShdw>
                </a:effectLst>
              </a:rPr>
              <a:t>the Messianic period.” </a:t>
            </a:r>
            <a:r>
              <a:rPr lang="en-US" sz="3200" i="1" dirty="0">
                <a:solidFill>
                  <a:srgbClr val="0000FF"/>
                </a:solidFill>
                <a:effectLst>
                  <a:glow rad="228600">
                    <a:srgbClr val="FFFFFF"/>
                  </a:glow>
                  <a:outerShdw blurRad="38100" dist="38100" dir="2700000" algn="tl">
                    <a:srgbClr val="000000">
                      <a:alpha val="43137"/>
                    </a:srgbClr>
                  </a:outerShdw>
                </a:effectLst>
              </a:rPr>
              <a:t> </a:t>
            </a:r>
            <a:r>
              <a:rPr lang="en-US" sz="2400" i="1" dirty="0">
                <a:effectLst>
                  <a:glow rad="228600">
                    <a:srgbClr val="FFFFFF"/>
                  </a:glow>
                  <a:outerShdw blurRad="38100" dist="38100" dir="2700000" algn="tl">
                    <a:srgbClr val="000000">
                      <a:alpha val="43137"/>
                    </a:srgbClr>
                  </a:outerShdw>
                </a:effectLst>
              </a:rPr>
              <a:t>Strong's</a:t>
            </a:r>
            <a:endParaRPr lang="en-US" sz="3200" i="1" dirty="0">
              <a:effectLst>
                <a:glow rad="228600">
                  <a:srgbClr val="FFFFFF"/>
                </a:glow>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2880295E-EA5A-4D0B-9E5A-09051B13D991}"/>
              </a:ext>
            </a:extLst>
          </p:cNvPr>
          <p:cNvSpPr/>
          <p:nvPr/>
        </p:nvSpPr>
        <p:spPr>
          <a:xfrm>
            <a:off x="76200" y="2673727"/>
            <a:ext cx="3581400" cy="4031873"/>
          </a:xfrm>
          <a:prstGeom prst="rect">
            <a:avLst/>
          </a:prstGeom>
        </p:spPr>
        <p:txBody>
          <a:bodyPr wrap="square">
            <a:spAutoFit/>
          </a:bodyPr>
          <a:lstStyle/>
          <a:p>
            <a:pPr lvl="0" algn="ctr"/>
            <a:r>
              <a:rPr lang="en-US" sz="3200" b="1" dirty="0">
                <a:solidFill>
                  <a:prstClr val="black"/>
                </a:solidFill>
                <a:effectLst>
                  <a:glow rad="228600">
                    <a:srgbClr val="FFFFFF"/>
                  </a:glow>
                  <a:outerShdw blurRad="38100" dist="38100" dir="2700000" algn="tl">
                    <a:srgbClr val="000000">
                      <a:alpha val="43137"/>
                    </a:srgbClr>
                  </a:outerShdw>
                </a:effectLst>
              </a:rPr>
              <a:t>Instructing us to </a:t>
            </a:r>
            <a:r>
              <a:rPr lang="en-US" sz="3200" b="1" dirty="0">
                <a:solidFill>
                  <a:srgbClr val="FF0000"/>
                </a:solidFill>
                <a:effectLst>
                  <a:glow rad="228600">
                    <a:srgbClr val="FFFFFF"/>
                  </a:glow>
                  <a:outerShdw blurRad="38100" dist="38100" dir="2700000" algn="tl">
                    <a:srgbClr val="000000">
                      <a:alpha val="43137"/>
                    </a:srgbClr>
                  </a:outerShdw>
                </a:effectLst>
              </a:rPr>
              <a:t>deny ungodliness </a:t>
            </a:r>
            <a:r>
              <a:rPr lang="en-US" sz="3200" b="1" dirty="0">
                <a:solidFill>
                  <a:prstClr val="black"/>
                </a:solidFill>
                <a:effectLst>
                  <a:glow rad="228600">
                    <a:srgbClr val="FFFFFF"/>
                  </a:glow>
                  <a:outerShdw blurRad="38100" dist="38100" dir="2700000" algn="tl">
                    <a:srgbClr val="000000">
                      <a:alpha val="43137"/>
                    </a:srgbClr>
                  </a:outerShdw>
                </a:effectLst>
              </a:rPr>
              <a:t>&amp; </a:t>
            </a:r>
            <a:r>
              <a:rPr lang="en-US" sz="3200" b="1" dirty="0">
                <a:solidFill>
                  <a:srgbClr val="FF0000"/>
                </a:solidFill>
                <a:effectLst>
                  <a:glow rad="228600">
                    <a:srgbClr val="FFFFFF"/>
                  </a:glow>
                  <a:outerShdw blurRad="38100" dist="38100" dir="2700000" algn="tl">
                    <a:srgbClr val="000000">
                      <a:alpha val="43137"/>
                    </a:srgbClr>
                  </a:outerShdw>
                </a:effectLst>
              </a:rPr>
              <a:t>worldly desires </a:t>
            </a:r>
            <a:r>
              <a:rPr lang="en-US" sz="3200" b="1" dirty="0">
                <a:solidFill>
                  <a:prstClr val="black"/>
                </a:solidFill>
                <a:effectLst>
                  <a:glow rad="228600">
                    <a:srgbClr val="FFFFFF"/>
                  </a:glow>
                  <a:outerShdw blurRad="38100" dist="38100" dir="2700000" algn="tl">
                    <a:srgbClr val="000000">
                      <a:alpha val="43137"/>
                    </a:srgbClr>
                  </a:outerShdw>
                </a:effectLst>
              </a:rPr>
              <a:t>&amp;  to live </a:t>
            </a:r>
            <a:r>
              <a:rPr lang="en-US" sz="3200" b="1" dirty="0">
                <a:solidFill>
                  <a:srgbClr val="0000FF"/>
                </a:solidFill>
                <a:effectLst>
                  <a:glow rad="228600">
                    <a:srgbClr val="FFFFFF"/>
                  </a:glow>
                  <a:outerShdw blurRad="38100" dist="38100" dir="2700000" algn="tl">
                    <a:srgbClr val="000000">
                      <a:alpha val="43137"/>
                    </a:srgbClr>
                  </a:outerShdw>
                </a:effectLst>
              </a:rPr>
              <a:t>sensibly</a:t>
            </a:r>
            <a:r>
              <a:rPr lang="en-US" sz="3200" b="1" dirty="0">
                <a:solidFill>
                  <a:prstClr val="black"/>
                </a:solidFill>
                <a:effectLst>
                  <a:glow rad="228600">
                    <a:srgbClr val="FFFFFF"/>
                  </a:glow>
                  <a:outerShdw blurRad="38100" dist="38100" dir="2700000" algn="tl">
                    <a:srgbClr val="000000">
                      <a:alpha val="43137"/>
                    </a:srgbClr>
                  </a:outerShdw>
                </a:effectLst>
              </a:rPr>
              <a:t>, </a:t>
            </a:r>
            <a:r>
              <a:rPr lang="en-US" sz="3200" b="1" dirty="0">
                <a:solidFill>
                  <a:srgbClr val="0000FF"/>
                </a:solidFill>
                <a:effectLst>
                  <a:glow rad="228600">
                    <a:srgbClr val="FFFFFF"/>
                  </a:glow>
                  <a:outerShdw blurRad="38100" dist="38100" dir="2700000" algn="tl">
                    <a:srgbClr val="000000">
                      <a:alpha val="43137"/>
                    </a:srgbClr>
                  </a:outerShdw>
                </a:effectLst>
              </a:rPr>
              <a:t>righteously</a:t>
            </a:r>
            <a:r>
              <a:rPr lang="en-US" sz="3200" b="1" dirty="0">
                <a:solidFill>
                  <a:prstClr val="black"/>
                </a:solidFill>
                <a:effectLst>
                  <a:glow rad="228600">
                    <a:srgbClr val="FFFFFF"/>
                  </a:glow>
                  <a:outerShdw blurRad="38100" dist="38100" dir="2700000" algn="tl">
                    <a:srgbClr val="000000">
                      <a:alpha val="43137"/>
                    </a:srgbClr>
                  </a:outerShdw>
                </a:effectLst>
              </a:rPr>
              <a:t> </a:t>
            </a:r>
            <a:br>
              <a:rPr lang="en-US" sz="3200" b="1" dirty="0">
                <a:solidFill>
                  <a:prstClr val="black"/>
                </a:solidFill>
                <a:effectLst>
                  <a:glow rad="228600">
                    <a:srgbClr val="FFFFFF"/>
                  </a:glow>
                  <a:outerShdw blurRad="38100" dist="38100" dir="2700000" algn="tl">
                    <a:srgbClr val="000000">
                      <a:alpha val="43137"/>
                    </a:srgbClr>
                  </a:outerShdw>
                </a:effectLst>
              </a:rPr>
            </a:br>
            <a:r>
              <a:rPr lang="en-US" sz="3200" b="1" dirty="0">
                <a:solidFill>
                  <a:prstClr val="black"/>
                </a:solidFill>
                <a:effectLst>
                  <a:glow rad="228600">
                    <a:srgbClr val="FFFFFF"/>
                  </a:glow>
                  <a:outerShdw blurRad="38100" dist="38100" dir="2700000" algn="tl">
                    <a:srgbClr val="000000">
                      <a:alpha val="43137"/>
                    </a:srgbClr>
                  </a:outerShdw>
                </a:effectLst>
              </a:rPr>
              <a:t>&amp; </a:t>
            </a:r>
            <a:r>
              <a:rPr lang="en-US" sz="3200" b="1" dirty="0">
                <a:solidFill>
                  <a:srgbClr val="0000FF"/>
                </a:solidFill>
                <a:effectLst>
                  <a:glow rad="228600">
                    <a:srgbClr val="FFFFFF"/>
                  </a:glow>
                  <a:outerShdw blurRad="38100" dist="38100" dir="2700000" algn="tl">
                    <a:srgbClr val="000000">
                      <a:alpha val="43137"/>
                    </a:srgbClr>
                  </a:outerShdw>
                </a:effectLst>
              </a:rPr>
              <a:t>godly</a:t>
            </a:r>
            <a:r>
              <a:rPr lang="en-US" sz="3200" b="1" dirty="0">
                <a:solidFill>
                  <a:prstClr val="black"/>
                </a:solidFill>
                <a:effectLst>
                  <a:glow rad="228600">
                    <a:srgbClr val="FFFFFF"/>
                  </a:glow>
                  <a:outerShdw blurRad="38100" dist="38100" dir="2700000" algn="tl">
                    <a:srgbClr val="000000">
                      <a:alpha val="43137"/>
                    </a:srgbClr>
                  </a:outerShdw>
                </a:effectLst>
              </a:rPr>
              <a:t> </a:t>
            </a:r>
            <a:r>
              <a:rPr lang="en-US" sz="3200" b="1" i="1" dirty="0">
                <a:solidFill>
                  <a:srgbClr val="0000FF"/>
                </a:solidFill>
                <a:effectLst>
                  <a:glow rad="228600">
                    <a:srgbClr val="FFFFFF"/>
                  </a:glow>
                  <a:outerShdw blurRad="38100" dist="38100" dir="2700000" algn="tl">
                    <a:srgbClr val="000000">
                      <a:alpha val="43137"/>
                    </a:srgbClr>
                  </a:outerShdw>
                </a:effectLst>
              </a:rPr>
              <a:t>in </a:t>
            </a:r>
            <a:br>
              <a:rPr lang="en-US" sz="3200" b="1" i="1" dirty="0">
                <a:solidFill>
                  <a:srgbClr val="0000FF"/>
                </a:solidFill>
                <a:effectLst>
                  <a:glow rad="228600">
                    <a:srgbClr val="FFFFFF"/>
                  </a:glow>
                  <a:outerShdw blurRad="38100" dist="38100" dir="2700000" algn="tl">
                    <a:srgbClr val="000000">
                      <a:alpha val="43137"/>
                    </a:srgbClr>
                  </a:outerShdw>
                </a:effectLst>
              </a:rPr>
            </a:br>
            <a:r>
              <a:rPr lang="en-US" sz="3200" b="1" i="1" dirty="0">
                <a:solidFill>
                  <a:srgbClr val="0000FF"/>
                </a:solidFill>
                <a:effectLst>
                  <a:glow rad="228600">
                    <a:srgbClr val="FFFFFF"/>
                  </a:glow>
                  <a:outerShdw blurRad="38100" dist="38100" dir="2700000" algn="tl">
                    <a:srgbClr val="000000">
                      <a:alpha val="43137"/>
                    </a:srgbClr>
                  </a:outerShdw>
                </a:effectLst>
              </a:rPr>
              <a:t>the present </a:t>
            </a:r>
            <a:br>
              <a:rPr lang="en-US" sz="3200" b="1" i="1" dirty="0">
                <a:solidFill>
                  <a:srgbClr val="0000FF"/>
                </a:solidFill>
                <a:effectLst>
                  <a:glow rad="228600">
                    <a:srgbClr val="FFFFFF"/>
                  </a:glow>
                  <a:outerShdw blurRad="38100" dist="38100" dir="2700000" algn="tl">
                    <a:srgbClr val="000000">
                      <a:alpha val="43137"/>
                    </a:srgbClr>
                  </a:outerShdw>
                </a:effectLst>
              </a:rPr>
            </a:br>
            <a:r>
              <a:rPr lang="en-US" sz="3200" b="1" i="1" dirty="0">
                <a:solidFill>
                  <a:srgbClr val="0000FF"/>
                </a:solidFill>
                <a:effectLst>
                  <a:glow rad="228600">
                    <a:srgbClr val="FFFFFF"/>
                  </a:glow>
                  <a:outerShdw blurRad="38100" dist="38100" dir="2700000" algn="tl">
                    <a:srgbClr val="000000">
                      <a:alpha val="43137"/>
                    </a:srgbClr>
                  </a:outerShdw>
                </a:effectLst>
              </a:rPr>
              <a: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cstate="print">
            <a:lum contrast="30000"/>
          </a:blip>
          <a:srcRect/>
          <a:stretch>
            <a:fillRect/>
          </a:stretch>
        </p:blipFill>
        <p:spPr bwMode="auto">
          <a:xfrm>
            <a:off x="0" y="914400"/>
            <a:ext cx="9172575" cy="5962650"/>
          </a:xfrm>
          <a:prstGeom prst="rect">
            <a:avLst/>
          </a:prstGeom>
          <a:noFill/>
          <a:ln w="9525">
            <a:noFill/>
            <a:miter lim="800000"/>
            <a:headEnd/>
            <a:tailEnd/>
          </a:ln>
        </p:spPr>
      </p:pic>
      <p:sp>
        <p:nvSpPr>
          <p:cNvPr id="5" name="Rectangle 4"/>
          <p:cNvSpPr/>
          <p:nvPr/>
        </p:nvSpPr>
        <p:spPr>
          <a:xfrm>
            <a:off x="113228" y="1398181"/>
            <a:ext cx="3276600" cy="3381054"/>
          </a:xfrm>
          <a:prstGeom prst="rect">
            <a:avLst/>
          </a:prstGeom>
        </p:spPr>
        <p:txBody>
          <a:bodyPr wrap="square">
            <a:spAutoFit/>
          </a:bodyPr>
          <a:lstStyle/>
          <a:p>
            <a:pPr algn="ctr">
              <a:lnSpc>
                <a:spcPts val="3200"/>
              </a:lnSpc>
            </a:pPr>
            <a:r>
              <a:rPr lang="en-US" sz="3200" b="1" dirty="0">
                <a:solidFill>
                  <a:schemeClr val="bg1"/>
                </a:solidFill>
                <a:effectLst>
                  <a:glow rad="228600">
                    <a:srgbClr val="1C1C1C"/>
                  </a:glow>
                  <a:outerShdw blurRad="38100" dist="38100" dir="2700000" algn="tl">
                    <a:srgbClr val="000000">
                      <a:alpha val="43137"/>
                    </a:srgbClr>
                  </a:outerShdw>
                </a:effectLst>
              </a:rPr>
              <a:t>Titus 2:13  Looking for the blessed hope and the appearing of the glory of our </a:t>
            </a:r>
            <a:r>
              <a:rPr lang="en-US" sz="3200" b="1" i="1" dirty="0">
                <a:solidFill>
                  <a:srgbClr val="FFFF00"/>
                </a:solidFill>
                <a:effectLst>
                  <a:glow rad="228600">
                    <a:srgbClr val="1C1C1C"/>
                  </a:glow>
                  <a:outerShdw blurRad="38100" dist="38100" dir="2700000" algn="tl">
                    <a:srgbClr val="000000">
                      <a:alpha val="43137"/>
                    </a:srgbClr>
                  </a:outerShdw>
                </a:effectLst>
              </a:rPr>
              <a:t>great God and Savior, Christ Jesus</a:t>
            </a:r>
            <a:r>
              <a:rPr lang="en-US" sz="3200" b="1" dirty="0">
                <a:solidFill>
                  <a:schemeClr val="bg1"/>
                </a:solidFill>
                <a:effectLst>
                  <a:glow rad="228600">
                    <a:srgbClr val="1C1C1C"/>
                  </a:glow>
                  <a:outerShdw blurRad="38100" dist="38100" dir="2700000" algn="tl">
                    <a:srgbClr val="000000">
                      <a:alpha val="43137"/>
                    </a:srgbClr>
                  </a:outerShdw>
                </a:effectLst>
              </a:rPr>
              <a:t>. </a:t>
            </a:r>
          </a:p>
        </p:txBody>
      </p:sp>
      <p:sp>
        <p:nvSpPr>
          <p:cNvPr id="6" name="Rectangle 5"/>
          <p:cNvSpPr/>
          <p:nvPr/>
        </p:nvSpPr>
        <p:spPr>
          <a:xfrm>
            <a:off x="3505200" y="6019800"/>
            <a:ext cx="2286203" cy="769441"/>
          </a:xfrm>
          <a:prstGeom prst="rect">
            <a:avLst/>
          </a:prstGeom>
        </p:spPr>
        <p:txBody>
          <a:bodyPr wrap="none">
            <a:spAutoFit/>
          </a:bodyPr>
          <a:lstStyle/>
          <a:p>
            <a:r>
              <a:rPr lang="en-US" sz="4400" b="1" spc="300" dirty="0">
                <a:ln w="11430" cmpd="sng">
                  <a:solidFill>
                    <a:schemeClr val="accent1">
                      <a:tint val="10000"/>
                    </a:schemeClr>
                  </a:solidFill>
                  <a:prstDash val="solid"/>
                  <a:miter lim="800000"/>
                </a:ln>
                <a:solidFill>
                  <a:srgbClr val="0033CC"/>
                </a:solidFill>
                <a:effectLst>
                  <a:glow rad="45500">
                    <a:schemeClr val="accent1">
                      <a:satMod val="220000"/>
                      <a:alpha val="35000"/>
                    </a:schemeClr>
                  </a:glow>
                  <a:outerShdw blurRad="50800" dist="50800" dir="5400000" algn="ctr" rotWithShape="0">
                    <a:srgbClr val="680C15"/>
                  </a:outerShdw>
                </a:effectLst>
                <a:latin typeface="Times New Roman" pitchFamily="18" charset="0"/>
                <a:cs typeface="Times New Roman" pitchFamily="18" charset="0"/>
              </a:rPr>
              <a:t>Rev 1:7</a:t>
            </a:r>
            <a:endParaRPr lang="en-US" sz="3600" b="1" spc="300" dirty="0">
              <a:ln w="11430" cmpd="sng">
                <a:solidFill>
                  <a:schemeClr val="accent1">
                    <a:tint val="10000"/>
                  </a:schemeClr>
                </a:solidFill>
                <a:prstDash val="solid"/>
                <a:miter lim="800000"/>
              </a:ln>
              <a:solidFill>
                <a:srgbClr val="0033CC"/>
              </a:solidFill>
              <a:effectLst>
                <a:glow rad="45500">
                  <a:schemeClr val="accent1">
                    <a:satMod val="220000"/>
                    <a:alpha val="35000"/>
                  </a:schemeClr>
                </a:glow>
                <a:outerShdw blurRad="50800" dist="50800" dir="5400000" algn="ctr" rotWithShape="0">
                  <a:srgbClr val="680C15"/>
                </a:outerShdw>
              </a:effectLst>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E6DFDCB0-351C-4985-BDC7-45D60F971B6C}"/>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topnews.in/usa/files/jesus-crucifixion-full.jpg"/>
          <p:cNvPicPr>
            <a:picLocks noChangeAspect="1" noChangeArrowheads="1"/>
          </p:cNvPicPr>
          <p:nvPr/>
        </p:nvPicPr>
        <p:blipFill>
          <a:blip r:embed="rId2" cstate="print">
            <a:lum contrast="10000"/>
          </a:blip>
          <a:srcRect/>
          <a:stretch>
            <a:fillRect/>
          </a:stretch>
        </p:blipFill>
        <p:spPr bwMode="auto">
          <a:xfrm>
            <a:off x="0" y="838200"/>
            <a:ext cx="9144000" cy="6029325"/>
          </a:xfrm>
          <a:prstGeom prst="rect">
            <a:avLst/>
          </a:prstGeom>
          <a:ln>
            <a:noFill/>
          </a:ln>
          <a:effectLst>
            <a:softEdge rad="112500"/>
          </a:effectLst>
        </p:spPr>
      </p:pic>
      <p:sp>
        <p:nvSpPr>
          <p:cNvPr id="2" name="Rectangle 1"/>
          <p:cNvSpPr/>
          <p:nvPr/>
        </p:nvSpPr>
        <p:spPr>
          <a:xfrm>
            <a:off x="76200" y="1371600"/>
            <a:ext cx="3048000" cy="2964914"/>
          </a:xfrm>
          <a:prstGeom prst="rect">
            <a:avLst/>
          </a:prstGeom>
        </p:spPr>
        <p:txBody>
          <a:bodyPr wrap="square">
            <a:spAutoFit/>
          </a:bodyPr>
          <a:lstStyle/>
          <a:p>
            <a:pPr algn="ctr">
              <a:lnSpc>
                <a:spcPts val="3200"/>
              </a:lnSpc>
              <a:tabLst>
                <a:tab pos="1828800" algn="l"/>
              </a:tabLst>
            </a:pPr>
            <a:r>
              <a:rPr lang="en-US" sz="3200" b="1" dirty="0">
                <a:effectLst>
                  <a:outerShdw blurRad="38100" dist="38100" dir="2700000" algn="tl">
                    <a:srgbClr val="000000">
                      <a:alpha val="43137"/>
                    </a:srgbClr>
                  </a:outerShdw>
                </a:effectLst>
              </a:rPr>
              <a:t> </a:t>
            </a:r>
            <a:r>
              <a:rPr lang="en-US" sz="3200" b="1" dirty="0">
                <a:solidFill>
                  <a:schemeClr val="bg1"/>
                </a:solidFill>
                <a:effectLst>
                  <a:glow rad="228600">
                    <a:srgbClr val="000000"/>
                  </a:glow>
                  <a:outerShdw blurRad="38100" dist="38100" dir="2700000" algn="tl">
                    <a:srgbClr val="000000">
                      <a:alpha val="43137"/>
                    </a:srgbClr>
                  </a:outerShdw>
                </a:effectLst>
              </a:rPr>
              <a:t>Titus 2:14</a:t>
            </a:r>
            <a:br>
              <a:rPr lang="en-US" sz="3200" b="1" dirty="0">
                <a:solidFill>
                  <a:schemeClr val="bg1"/>
                </a:solidFill>
                <a:effectLst>
                  <a:glow rad="228600">
                    <a:srgbClr val="000000"/>
                  </a:glow>
                  <a:outerShdw blurRad="38100" dist="38100" dir="2700000" algn="tl">
                    <a:srgbClr val="000000">
                      <a:alpha val="43137"/>
                    </a:srgbClr>
                  </a:outerShdw>
                </a:effectLst>
              </a:rPr>
            </a:br>
            <a:r>
              <a:rPr lang="en-US" sz="3200" b="1" dirty="0">
                <a:solidFill>
                  <a:schemeClr val="bg1"/>
                </a:solidFill>
                <a:effectLst>
                  <a:glow rad="228600">
                    <a:srgbClr val="000000"/>
                  </a:glow>
                  <a:outerShdw blurRad="38100" dist="38100" dir="2700000" algn="tl">
                    <a:srgbClr val="000000">
                      <a:alpha val="43137"/>
                    </a:srgbClr>
                  </a:outerShdw>
                </a:effectLst>
              </a:rPr>
              <a:t>Who gave Himself for us, that He might </a:t>
            </a:r>
            <a:r>
              <a:rPr lang="en-US" sz="3200" b="1" i="1" dirty="0">
                <a:solidFill>
                  <a:srgbClr val="FFFF00"/>
                </a:solidFill>
                <a:effectLst>
                  <a:glow rad="228600">
                    <a:srgbClr val="000000"/>
                  </a:glow>
                  <a:outerShdw blurRad="38100" dist="38100" dir="2700000" algn="tl">
                    <a:srgbClr val="000000">
                      <a:alpha val="43137"/>
                    </a:srgbClr>
                  </a:outerShdw>
                </a:effectLst>
              </a:rPr>
              <a:t>redeem</a:t>
            </a:r>
            <a:r>
              <a:rPr lang="en-US" sz="3200" b="1" dirty="0">
                <a:solidFill>
                  <a:schemeClr val="bg1"/>
                </a:solidFill>
                <a:effectLst>
                  <a:glow rad="228600">
                    <a:srgbClr val="000000"/>
                  </a:glow>
                  <a:outerShdw blurRad="38100" dist="38100" dir="2700000" algn="tl">
                    <a:srgbClr val="000000">
                      <a:alpha val="43137"/>
                    </a:srgbClr>
                  </a:outerShdw>
                </a:effectLst>
              </a:rPr>
              <a:t> us from every lawless deed..</a:t>
            </a:r>
          </a:p>
        </p:txBody>
      </p:sp>
      <p:sp>
        <p:nvSpPr>
          <p:cNvPr id="4" name="Rectangle 3">
            <a:extLst>
              <a:ext uri="{FF2B5EF4-FFF2-40B4-BE49-F238E27FC236}">
                <a16:creationId xmlns:a16="http://schemas.microsoft.com/office/drawing/2014/main" id="{F2D2BFA3-57F4-4FB0-BB79-0BF6D995C1C8}"/>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3" name="Rectangle 2">
            <a:extLst>
              <a:ext uri="{FF2B5EF4-FFF2-40B4-BE49-F238E27FC236}">
                <a16:creationId xmlns:a16="http://schemas.microsoft.com/office/drawing/2014/main" id="{0FE9CC1F-A624-4BE8-B8BC-98B7C35E4D93}"/>
              </a:ext>
            </a:extLst>
          </p:cNvPr>
          <p:cNvSpPr/>
          <p:nvPr/>
        </p:nvSpPr>
        <p:spPr>
          <a:xfrm>
            <a:off x="6322828" y="1295400"/>
            <a:ext cx="2667000" cy="2970685"/>
          </a:xfrm>
          <a:prstGeom prst="rect">
            <a:avLst/>
          </a:prstGeom>
        </p:spPr>
        <p:txBody>
          <a:bodyPr wrap="square">
            <a:spAutoFit/>
          </a:bodyPr>
          <a:lstStyle/>
          <a:p>
            <a:pPr algn="ctr">
              <a:lnSpc>
                <a:spcPts val="3200"/>
              </a:lnSpc>
            </a:pPr>
            <a:r>
              <a:rPr lang="en-US" sz="3200" b="1" dirty="0">
                <a:solidFill>
                  <a:prstClr val="white"/>
                </a:solidFill>
                <a:effectLst>
                  <a:glow rad="228600">
                    <a:srgbClr val="000000"/>
                  </a:glow>
                  <a:outerShdw blurRad="38100" dist="38100" dir="2700000" algn="tl">
                    <a:srgbClr val="000000">
                      <a:alpha val="43137"/>
                    </a:srgbClr>
                  </a:outerShdw>
                </a:effectLst>
              </a:rPr>
              <a:t>And purify </a:t>
            </a:r>
            <a:br>
              <a:rPr lang="en-US" sz="3200" b="1" dirty="0">
                <a:solidFill>
                  <a:prstClr val="white"/>
                </a:solidFill>
                <a:effectLst>
                  <a:glow rad="228600">
                    <a:srgbClr val="000000"/>
                  </a:glow>
                  <a:outerShdw blurRad="38100" dist="38100" dir="2700000" algn="tl">
                    <a:srgbClr val="000000">
                      <a:alpha val="43137"/>
                    </a:srgbClr>
                  </a:outerShdw>
                </a:effectLst>
              </a:rPr>
            </a:br>
            <a:r>
              <a:rPr lang="en-US" sz="3200" b="1" dirty="0">
                <a:solidFill>
                  <a:prstClr val="white"/>
                </a:solidFill>
                <a:effectLst>
                  <a:glow rad="228600">
                    <a:srgbClr val="000000"/>
                  </a:glow>
                  <a:outerShdw blurRad="38100" dist="38100" dir="2700000" algn="tl">
                    <a:srgbClr val="000000">
                      <a:alpha val="43137"/>
                    </a:srgbClr>
                  </a:outerShdw>
                </a:effectLst>
              </a:rPr>
              <a:t>for Himself </a:t>
            </a:r>
            <a:br>
              <a:rPr lang="en-US" sz="3200" b="1" dirty="0">
                <a:solidFill>
                  <a:prstClr val="white"/>
                </a:solidFill>
                <a:effectLst>
                  <a:glow rad="228600">
                    <a:srgbClr val="000000"/>
                  </a:glow>
                  <a:outerShdw blurRad="38100" dist="38100" dir="2700000" algn="tl">
                    <a:srgbClr val="000000">
                      <a:alpha val="43137"/>
                    </a:srgbClr>
                  </a:outerShdw>
                </a:effectLst>
              </a:rPr>
            </a:br>
            <a:r>
              <a:rPr lang="en-US" sz="3200" b="1" dirty="0">
                <a:solidFill>
                  <a:prstClr val="white"/>
                </a:solidFill>
                <a:effectLst>
                  <a:glow rad="228600">
                    <a:srgbClr val="000000"/>
                  </a:glow>
                  <a:outerShdw blurRad="38100" dist="38100" dir="2700000" algn="tl">
                    <a:srgbClr val="000000">
                      <a:alpha val="43137"/>
                    </a:srgbClr>
                  </a:outerShdw>
                </a:effectLst>
              </a:rPr>
              <a:t>a people for </a:t>
            </a:r>
            <a:br>
              <a:rPr lang="en-US" sz="3200" b="1" dirty="0">
                <a:solidFill>
                  <a:prstClr val="white"/>
                </a:solidFill>
                <a:effectLst>
                  <a:glow rad="228600">
                    <a:srgbClr val="000000"/>
                  </a:glow>
                  <a:outerShdw blurRad="38100" dist="38100" dir="2700000" algn="tl">
                    <a:srgbClr val="000000">
                      <a:alpha val="43137"/>
                    </a:srgbClr>
                  </a:outerShdw>
                </a:effectLst>
              </a:rPr>
            </a:br>
            <a:r>
              <a:rPr lang="en-US" sz="3200" b="1" dirty="0">
                <a:solidFill>
                  <a:prstClr val="white"/>
                </a:solidFill>
                <a:effectLst>
                  <a:glow rad="228600">
                    <a:srgbClr val="000000"/>
                  </a:glow>
                  <a:outerShdw blurRad="38100" dist="38100" dir="2700000" algn="tl">
                    <a:srgbClr val="000000">
                      <a:alpha val="43137"/>
                    </a:srgbClr>
                  </a:outerShdw>
                </a:effectLst>
              </a:rPr>
              <a:t>His own possession, </a:t>
            </a:r>
            <a:r>
              <a:rPr lang="en-US" sz="3200" b="1" i="1" dirty="0">
                <a:solidFill>
                  <a:srgbClr val="FFFF00"/>
                </a:solidFill>
                <a:effectLst>
                  <a:glow rad="228600">
                    <a:srgbClr val="000000"/>
                  </a:glow>
                  <a:outerShdw blurRad="38100" dist="38100" dir="2700000" algn="tl">
                    <a:srgbClr val="000000">
                      <a:alpha val="43137"/>
                    </a:srgbClr>
                  </a:outerShdw>
                </a:effectLst>
              </a:rPr>
              <a:t>zealous for good deeds</a:t>
            </a:r>
            <a:r>
              <a:rPr lang="en-US" sz="3200" b="1" dirty="0">
                <a:solidFill>
                  <a:prstClr val="white"/>
                </a:solidFill>
                <a:effectLst>
                  <a:glow rad="228600">
                    <a:srgbClr val="000000"/>
                  </a:glow>
                  <a:outerShdw blurRad="38100" dist="38100" dir="2700000" algn="tl">
                    <a:srgbClr val="000000">
                      <a:alpha val="43137"/>
                    </a:srgbClr>
                  </a:outerShdw>
                </a:effectLst>
              </a:rPr>
              <a:t>.</a:t>
            </a:r>
            <a:endParaRPr lang="en-US" dirty="0"/>
          </a:p>
        </p:txBody>
      </p:sp>
      <p:sp>
        <p:nvSpPr>
          <p:cNvPr id="6" name="Rectangle 5">
            <a:extLst>
              <a:ext uri="{FF2B5EF4-FFF2-40B4-BE49-F238E27FC236}">
                <a16:creationId xmlns:a16="http://schemas.microsoft.com/office/drawing/2014/main" id="{CD77413E-0ECA-42CC-B804-DF027CEC421A}"/>
              </a:ext>
            </a:extLst>
          </p:cNvPr>
          <p:cNvSpPr/>
          <p:nvPr/>
        </p:nvSpPr>
        <p:spPr>
          <a:xfrm>
            <a:off x="152400" y="5355195"/>
            <a:ext cx="8837428" cy="1329210"/>
          </a:xfrm>
          <a:prstGeom prst="rect">
            <a:avLst/>
          </a:prstGeom>
        </p:spPr>
        <p:txBody>
          <a:bodyPr wrap="square">
            <a:spAutoFit/>
          </a:bodyPr>
          <a:lstStyle/>
          <a:p>
            <a:pPr algn="ctr">
              <a:lnSpc>
                <a:spcPts val="3200"/>
              </a:lnSpc>
            </a:pPr>
            <a:r>
              <a:rPr lang="en-US" sz="3200" b="1" dirty="0">
                <a:solidFill>
                  <a:schemeClr val="bg1"/>
                </a:solidFill>
                <a:effectLst>
                  <a:glow rad="139700">
                    <a:srgbClr val="4C0000"/>
                  </a:glow>
                  <a:outerShdw blurRad="38100" dist="101600" dir="2700000" algn="tl">
                    <a:srgbClr val="320000"/>
                  </a:outerShdw>
                </a:effectLst>
              </a:rPr>
              <a:t>Isa 53:6  All of us like sheep have gone astray,  </a:t>
            </a:r>
            <a:br>
              <a:rPr lang="en-US" sz="3200" b="1" dirty="0">
                <a:solidFill>
                  <a:schemeClr val="bg1"/>
                </a:solidFill>
                <a:effectLst>
                  <a:glow rad="139700">
                    <a:srgbClr val="4C0000"/>
                  </a:glow>
                  <a:outerShdw blurRad="38100" dist="101600" dir="2700000" algn="tl">
                    <a:srgbClr val="320000"/>
                  </a:outerShdw>
                </a:effectLst>
              </a:rPr>
            </a:br>
            <a:r>
              <a:rPr lang="en-US" sz="3200" b="1" dirty="0">
                <a:solidFill>
                  <a:schemeClr val="bg1"/>
                </a:solidFill>
                <a:effectLst>
                  <a:glow rad="139700">
                    <a:srgbClr val="4C0000"/>
                  </a:glow>
                  <a:outerShdw blurRad="38100" dist="101600" dir="2700000" algn="tl">
                    <a:srgbClr val="320000"/>
                  </a:outerShdw>
                </a:effectLst>
              </a:rPr>
              <a:t>each of us has turned to his own way;  but the </a:t>
            </a:r>
            <a:br>
              <a:rPr lang="en-US" sz="3200" b="1" dirty="0">
                <a:solidFill>
                  <a:schemeClr val="bg1"/>
                </a:solidFill>
                <a:effectLst>
                  <a:glow rad="139700">
                    <a:srgbClr val="4C0000"/>
                  </a:glow>
                  <a:outerShdw blurRad="38100" dist="101600" dir="2700000" algn="tl">
                    <a:srgbClr val="320000"/>
                  </a:outerShdw>
                </a:effectLst>
              </a:rPr>
            </a:br>
            <a:r>
              <a:rPr lang="en-US" sz="3200" b="1" i="1" dirty="0">
                <a:solidFill>
                  <a:srgbClr val="FFFF00"/>
                </a:solidFill>
                <a:effectLst>
                  <a:glow rad="139700">
                    <a:srgbClr val="080000"/>
                  </a:glow>
                  <a:outerShdw blurRad="38100" dist="101600" dir="2700000" algn="tl">
                    <a:srgbClr val="320000"/>
                  </a:outerShdw>
                </a:effectLst>
              </a:rPr>
              <a:t>Lord has caused the iniquity of us all To fall on Him</a:t>
            </a:r>
            <a:r>
              <a:rPr lang="en-US" sz="2400" b="1" dirty="0">
                <a:solidFill>
                  <a:schemeClr val="bg1"/>
                </a:solidFill>
                <a:effectLst>
                  <a:glow rad="139700">
                    <a:srgbClr val="4C0000"/>
                  </a:glow>
                  <a:outerShdw blurRad="38100" dist="101600" dir="2700000" algn="tl">
                    <a:srgbClr val="32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33CA15-686D-49A4-9B4D-073AAACB49EB}"/>
              </a:ext>
            </a:extLst>
          </p:cNvPr>
          <p:cNvPicPr>
            <a:picLocks noChangeAspect="1"/>
          </p:cNvPicPr>
          <p:nvPr/>
        </p:nvPicPr>
        <p:blipFill>
          <a:blip r:embed="rId2">
            <a:clrChange>
              <a:clrFrom>
                <a:srgbClr val="EEEEEE"/>
              </a:clrFrom>
              <a:clrTo>
                <a:srgbClr val="EEEEEE">
                  <a:alpha val="0"/>
                </a:srgbClr>
              </a:clrTo>
            </a:clrChange>
            <a:lum bright="10000" contrast="8000"/>
          </a:blip>
          <a:stretch>
            <a:fillRect/>
          </a:stretch>
        </p:blipFill>
        <p:spPr>
          <a:xfrm flipH="1">
            <a:off x="4038600" y="1114136"/>
            <a:ext cx="4784325" cy="5591464"/>
          </a:xfrm>
          <a:prstGeom prst="rect">
            <a:avLst/>
          </a:prstGeom>
        </p:spPr>
      </p:pic>
      <p:sp>
        <p:nvSpPr>
          <p:cNvPr id="2" name="Rectangle 1">
            <a:extLst>
              <a:ext uri="{FF2B5EF4-FFF2-40B4-BE49-F238E27FC236}">
                <a16:creationId xmlns:a16="http://schemas.microsoft.com/office/drawing/2014/main" id="{C3D80940-51FF-4B66-99A4-08E58B65E0B2}"/>
              </a:ext>
            </a:extLst>
          </p:cNvPr>
          <p:cNvSpPr/>
          <p:nvPr/>
        </p:nvSpPr>
        <p:spPr>
          <a:xfrm>
            <a:off x="533400" y="1413063"/>
            <a:ext cx="3352800" cy="3791423"/>
          </a:xfrm>
          <a:prstGeom prst="rect">
            <a:avLst/>
          </a:prstGeom>
        </p:spPr>
        <p:txBody>
          <a:bodyPr wrap="square">
            <a:spAutoFit/>
          </a:bodyPr>
          <a:lstStyle/>
          <a:p>
            <a:pPr algn="ctr">
              <a:lnSpc>
                <a:spcPts val="3200"/>
              </a:lnSpc>
            </a:pPr>
            <a:r>
              <a:rPr lang="en-US" sz="3200" b="1" dirty="0">
                <a:effectLst>
                  <a:outerShdw blurRad="38100" dist="38100" dir="2700000" algn="tl">
                    <a:srgbClr val="000000">
                      <a:alpha val="43137"/>
                    </a:srgbClr>
                  </a:outerShdw>
                </a:effectLst>
              </a:rPr>
              <a:t> </a:t>
            </a:r>
            <a:r>
              <a:rPr lang="en-US" sz="3200" b="1" dirty="0">
                <a:solidFill>
                  <a:srgbClr val="000000"/>
                </a:solidFill>
                <a:effectLst>
                  <a:outerShdw blurRad="38100" dist="38100" dir="2700000" algn="tl">
                    <a:srgbClr val="000000">
                      <a:alpha val="43137"/>
                    </a:srgbClr>
                  </a:outerShdw>
                </a:effectLst>
              </a:rPr>
              <a:t>Titus 2:15 These things speak </a:t>
            </a:r>
            <a:br>
              <a:rPr lang="en-US" sz="32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&amp; </a:t>
            </a:r>
            <a:r>
              <a:rPr lang="en-US" sz="3200" b="1" i="1" dirty="0">
                <a:solidFill>
                  <a:srgbClr val="0000CC"/>
                </a:solidFill>
                <a:effectLst>
                  <a:outerShdw blurRad="38100" dist="38100" dir="2700000" algn="tl">
                    <a:srgbClr val="000000">
                      <a:alpha val="43137"/>
                    </a:srgbClr>
                  </a:outerShdw>
                </a:effectLst>
              </a:rPr>
              <a:t>exhort</a:t>
            </a:r>
            <a:r>
              <a:rPr lang="en-US" sz="3200" b="1" dirty="0">
                <a:solidFill>
                  <a:srgbClr val="000000"/>
                </a:solidFill>
                <a:effectLst>
                  <a:outerShdw blurRad="38100" dist="38100" dir="2700000" algn="tl">
                    <a:srgbClr val="000000">
                      <a:alpha val="43137"/>
                    </a:srgbClr>
                  </a:outerShdw>
                </a:effectLst>
              </a:rPr>
              <a:t> and </a:t>
            </a:r>
            <a:r>
              <a:rPr lang="en-US" sz="3200" b="1" i="1" dirty="0">
                <a:solidFill>
                  <a:srgbClr val="C00000"/>
                </a:solidFill>
                <a:effectLst>
                  <a:outerShdw blurRad="38100" dist="38100" dir="2700000" algn="tl">
                    <a:srgbClr val="000000">
                      <a:alpha val="43137"/>
                    </a:srgbClr>
                  </a:outerShdw>
                </a:effectLst>
              </a:rPr>
              <a:t>reprove</a:t>
            </a:r>
            <a:r>
              <a:rPr lang="en-US" sz="3200" b="1" dirty="0">
                <a:solidFill>
                  <a:srgbClr val="000000"/>
                </a:solidFill>
                <a:effectLst>
                  <a:outerShdw blurRad="38100" dist="38100" dir="2700000" algn="tl">
                    <a:srgbClr val="000000">
                      <a:alpha val="43137"/>
                    </a:srgbClr>
                  </a:outerShdw>
                </a:effectLst>
              </a:rPr>
              <a:t> with </a:t>
            </a:r>
            <a:br>
              <a:rPr lang="en-US" sz="32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all authority. </a:t>
            </a:r>
            <a:br>
              <a:rPr lang="en-US" sz="3200" b="1" dirty="0">
                <a:solidFill>
                  <a:srgbClr val="000000"/>
                </a:solidFill>
                <a:effectLst>
                  <a:outerShdw blurRad="38100" dist="38100" dir="2700000" algn="tl">
                    <a:srgbClr val="000000">
                      <a:alpha val="43137"/>
                    </a:srgbClr>
                  </a:outerShdw>
                </a:effectLst>
              </a:rPr>
            </a:br>
            <a:br>
              <a:rPr lang="en-US" sz="16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Let no one </a:t>
            </a:r>
            <a:br>
              <a:rPr lang="en-US" sz="32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disregard </a:t>
            </a:r>
            <a:br>
              <a:rPr lang="en-US" sz="3200" b="1" dirty="0">
                <a:solidFill>
                  <a:srgbClr val="000000"/>
                </a:solidFill>
                <a:effectLst>
                  <a:outerShdw blurRad="38100" dist="38100" dir="2700000" algn="tl">
                    <a:srgbClr val="000000">
                      <a:alpha val="43137"/>
                    </a:srgbClr>
                  </a:outerShdw>
                </a:effectLst>
              </a:rPr>
            </a:br>
            <a:r>
              <a:rPr lang="en-US" sz="3200" b="1" dirty="0">
                <a:solidFill>
                  <a:srgbClr val="000000"/>
                </a:solidFill>
                <a:effectLst>
                  <a:outerShdw blurRad="38100" dist="38100" dir="2700000" algn="tl">
                    <a:srgbClr val="000000">
                      <a:alpha val="43137"/>
                    </a:srgbClr>
                  </a:outerShdw>
                </a:effectLst>
              </a:rPr>
              <a:t>you. </a:t>
            </a:r>
          </a:p>
        </p:txBody>
      </p:sp>
      <p:sp>
        <p:nvSpPr>
          <p:cNvPr id="3" name="Rectangle 2">
            <a:extLst>
              <a:ext uri="{FF2B5EF4-FFF2-40B4-BE49-F238E27FC236}">
                <a16:creationId xmlns:a16="http://schemas.microsoft.com/office/drawing/2014/main" id="{5CCB9853-1F37-494B-B34F-55B66E29394A}"/>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6" name="Rectangle 5">
            <a:extLst>
              <a:ext uri="{FF2B5EF4-FFF2-40B4-BE49-F238E27FC236}">
                <a16:creationId xmlns:a16="http://schemas.microsoft.com/office/drawing/2014/main" id="{C6F05E1D-9EE9-422C-B7E4-ED4C49071001}"/>
              </a:ext>
            </a:extLst>
          </p:cNvPr>
          <p:cNvSpPr/>
          <p:nvPr/>
        </p:nvSpPr>
        <p:spPr>
          <a:xfrm>
            <a:off x="0" y="5470603"/>
            <a:ext cx="9133368" cy="1387397"/>
          </a:xfrm>
          <a:prstGeom prst="rect">
            <a:avLst/>
          </a:prstGeom>
          <a:solidFill>
            <a:srgbClr val="C00000"/>
          </a:solidFill>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en-US" sz="3200" b="1" i="1" dirty="0">
                <a:effectLst>
                  <a:outerShdw blurRad="38100" dist="38100" dir="2700000" algn="tl">
                    <a:srgbClr val="000000">
                      <a:alpha val="43137"/>
                    </a:srgbClr>
                  </a:outerShdw>
                </a:effectLst>
              </a:rPr>
              <a:t>Preaching in NOT  a popularity contest.</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And it wasn’t for Elijah or Jeremiah either.</a:t>
            </a:r>
            <a:br>
              <a:rPr lang="en-US" sz="3200" b="1" i="1" dirty="0">
                <a:effectLst>
                  <a:outerShdw blurRad="38100" dist="38100" dir="2700000" algn="tl">
                    <a:srgbClr val="000000">
                      <a:alpha val="43137"/>
                    </a:srgbClr>
                  </a:outerShdw>
                </a:effectLst>
              </a:rPr>
            </a:br>
            <a:r>
              <a:rPr lang="en-US" sz="3200" b="1" i="1" dirty="0">
                <a:effectLst>
                  <a:outerShdw blurRad="38100" dist="38100" dir="2700000" algn="tl">
                    <a:srgbClr val="000000">
                      <a:alpha val="43137"/>
                    </a:srgbClr>
                  </a:outerShdw>
                </a:effectLst>
              </a:rPr>
              <a:t>You’re God’s messenger not a country club manager.</a:t>
            </a:r>
          </a:p>
        </p:txBody>
      </p:sp>
    </p:spTree>
    <p:extLst>
      <p:ext uri="{BB962C8B-B14F-4D97-AF65-F5344CB8AC3E}">
        <p14:creationId xmlns:p14="http://schemas.microsoft.com/office/powerpoint/2010/main" val="426621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B0B0D48-61F4-4E12-AFBE-30A811BD49D6}"/>
              </a:ext>
            </a:extLst>
          </p:cNvPr>
          <p:cNvPicPr>
            <a:picLocks noChangeAspect="1"/>
          </p:cNvPicPr>
          <p:nvPr/>
        </p:nvPicPr>
        <p:blipFill>
          <a:blip r:embed="rId2"/>
          <a:stretch>
            <a:fillRect/>
          </a:stretch>
        </p:blipFill>
        <p:spPr>
          <a:xfrm>
            <a:off x="222691" y="304800"/>
            <a:ext cx="8584161" cy="6248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821485-07A6-41CC-A1D7-7AC99D5413AA}"/>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gradFill>
                  <a:gsLst>
                    <a:gs pos="25000">
                      <a:schemeClr val="accent2">
                        <a:satMod val="155000"/>
                      </a:schemeClr>
                    </a:gs>
                    <a:gs pos="100000">
                      <a:schemeClr val="accent2">
                        <a:shade val="45000"/>
                        <a:satMod val="165000"/>
                      </a:schemeClr>
                    </a:gs>
                  </a:gsLst>
                  <a:lin ang="5400000"/>
                </a:gradFill>
                <a:effectLst>
                  <a:glow rad="101600">
                    <a:srgbClr val="FFFFFF">
                      <a:alpha val="60000"/>
                    </a:srgbClr>
                  </a:glow>
                  <a:outerShdw blurRad="76200" dist="50800" dir="5400000" algn="tl" rotWithShape="0">
                    <a:srgbClr val="000000">
                      <a:alpha val="65000"/>
                    </a:srgbClr>
                  </a:outerShdw>
                </a:effectLst>
              </a:rPr>
              <a:t>Review</a:t>
            </a:r>
            <a:endParaRPr lang="en-US" sz="5400" b="1" spc="50" dirty="0">
              <a:ln w="11430"/>
              <a:gradFill>
                <a:gsLst>
                  <a:gs pos="25000">
                    <a:schemeClr val="accent2">
                      <a:satMod val="155000"/>
                    </a:schemeClr>
                  </a:gs>
                  <a:gs pos="100000">
                    <a:schemeClr val="accent2">
                      <a:shade val="45000"/>
                      <a:satMod val="165000"/>
                    </a:schemeClr>
                  </a:gs>
                </a:gsLst>
                <a:lin ang="5400000"/>
              </a:gradFill>
              <a:effectLst>
                <a:glow rad="101600">
                  <a:srgbClr val="FFFFFF">
                    <a:alpha val="60000"/>
                  </a:srgbClr>
                </a:glow>
                <a:outerShdw blurRad="76200" dist="50800" dir="5400000" algn="tl" rotWithShape="0">
                  <a:srgbClr val="000000">
                    <a:alpha val="65000"/>
                  </a:srgbClr>
                </a:outerShdw>
              </a:effectLst>
            </a:endParaRPr>
          </a:p>
        </p:txBody>
      </p:sp>
      <p:pic>
        <p:nvPicPr>
          <p:cNvPr id="6" name="Picture 5">
            <a:extLst>
              <a:ext uri="{FF2B5EF4-FFF2-40B4-BE49-F238E27FC236}">
                <a16:creationId xmlns:a16="http://schemas.microsoft.com/office/drawing/2014/main" id="{A1D886CB-834D-40E1-A9A7-92E3159A918B}"/>
              </a:ext>
            </a:extLst>
          </p:cNvPr>
          <p:cNvPicPr>
            <a:picLocks noChangeAspect="1"/>
          </p:cNvPicPr>
          <p:nvPr/>
        </p:nvPicPr>
        <p:blipFill rotWithShape="1">
          <a:blip r:embed="rId3"/>
          <a:srcRect l="15444" b="8974"/>
          <a:stretch/>
        </p:blipFill>
        <p:spPr>
          <a:xfrm>
            <a:off x="5984278" y="4084201"/>
            <a:ext cx="3039406" cy="2463446"/>
          </a:xfrm>
          <a:prstGeom prst="rect">
            <a:avLst/>
          </a:prstGeom>
        </p:spPr>
      </p:pic>
      <p:pic>
        <p:nvPicPr>
          <p:cNvPr id="7" name="Picture 6">
            <a:extLst>
              <a:ext uri="{FF2B5EF4-FFF2-40B4-BE49-F238E27FC236}">
                <a16:creationId xmlns:a16="http://schemas.microsoft.com/office/drawing/2014/main" id="{8A0ECAFB-C9D4-4AE7-8534-184B6C04BBDF}"/>
              </a:ext>
            </a:extLst>
          </p:cNvPr>
          <p:cNvPicPr>
            <a:picLocks noChangeAspect="1"/>
          </p:cNvPicPr>
          <p:nvPr/>
        </p:nvPicPr>
        <p:blipFill rotWithShape="1">
          <a:blip r:embed="rId4"/>
          <a:srcRect t="15714"/>
          <a:stretch/>
        </p:blipFill>
        <p:spPr>
          <a:xfrm>
            <a:off x="120316" y="1670847"/>
            <a:ext cx="5786034" cy="4876800"/>
          </a:xfrm>
          <a:prstGeom prst="rect">
            <a:avLst/>
          </a:prstGeom>
        </p:spPr>
      </p:pic>
      <p:pic>
        <p:nvPicPr>
          <p:cNvPr id="8" name="Picture 7">
            <a:extLst>
              <a:ext uri="{FF2B5EF4-FFF2-40B4-BE49-F238E27FC236}">
                <a16:creationId xmlns:a16="http://schemas.microsoft.com/office/drawing/2014/main" id="{66B57945-98BC-4941-9F2E-59D4F6280D06}"/>
              </a:ext>
            </a:extLst>
          </p:cNvPr>
          <p:cNvPicPr>
            <a:picLocks noChangeAspect="1"/>
          </p:cNvPicPr>
          <p:nvPr/>
        </p:nvPicPr>
        <p:blipFill>
          <a:blip r:embed="rId5"/>
          <a:stretch>
            <a:fillRect/>
          </a:stretch>
        </p:blipFill>
        <p:spPr>
          <a:xfrm flipH="1">
            <a:off x="5984278" y="1462645"/>
            <a:ext cx="2854922" cy="2646602"/>
          </a:xfrm>
          <a:prstGeom prst="rect">
            <a:avLst/>
          </a:prstGeom>
        </p:spPr>
      </p:pic>
      <p:sp>
        <p:nvSpPr>
          <p:cNvPr id="9" name="TextBox 8">
            <a:extLst>
              <a:ext uri="{FF2B5EF4-FFF2-40B4-BE49-F238E27FC236}">
                <a16:creationId xmlns:a16="http://schemas.microsoft.com/office/drawing/2014/main" id="{FDE567F4-ACFD-48E3-859A-D7AF57B90D21}"/>
              </a:ext>
            </a:extLst>
          </p:cNvPr>
          <p:cNvSpPr txBox="1"/>
          <p:nvPr/>
        </p:nvSpPr>
        <p:spPr>
          <a:xfrm flipH="1">
            <a:off x="1676400" y="1135759"/>
            <a:ext cx="4419600" cy="1631216"/>
          </a:xfrm>
          <a:prstGeom prst="rect">
            <a:avLst/>
          </a:prstGeom>
          <a:noFill/>
        </p:spPr>
        <p:txBody>
          <a:bodyPr wrap="square" rtlCol="0">
            <a:spAutoFit/>
          </a:bodyPr>
          <a:lstStyle/>
          <a:p>
            <a:pPr algn="ctr">
              <a:lnSpc>
                <a:spcPts val="4000"/>
              </a:lnSpc>
            </a:pPr>
            <a:r>
              <a:rPr lang="en-US" sz="5400" b="1" i="1" dirty="0">
                <a:solidFill>
                  <a:srgbClr val="C00000"/>
                </a:solidFill>
                <a:effectLst>
                  <a:glow rad="101600">
                    <a:srgbClr val="FFFFFF">
                      <a:alpha val="60000"/>
                    </a:srgbClr>
                  </a:glow>
                  <a:outerShdw blurRad="50800" dist="38100" dir="2700000" algn="tl" rotWithShape="0">
                    <a:srgbClr val="000000"/>
                  </a:outerShdw>
                </a:effectLst>
              </a:rPr>
              <a:t>Cult of Death</a:t>
            </a:r>
            <a:br>
              <a:rPr lang="en-US" sz="5400" b="1" i="1" dirty="0">
                <a:solidFill>
                  <a:srgbClr val="C00000"/>
                </a:solidFill>
                <a:effectLst>
                  <a:glow rad="101600">
                    <a:srgbClr val="FFFFFF">
                      <a:alpha val="60000"/>
                    </a:srgbClr>
                  </a:glow>
                  <a:outerShdw blurRad="50800" dist="38100" dir="2700000" algn="tl" rotWithShape="0">
                    <a:srgbClr val="000000"/>
                  </a:outerShdw>
                </a:effectLst>
              </a:rPr>
            </a:br>
            <a:r>
              <a:rPr lang="en-US" sz="3600" b="1" i="1" dirty="0">
                <a:effectLst>
                  <a:glow rad="228600">
                    <a:srgbClr val="FFFFFF"/>
                  </a:glow>
                  <a:outerShdw blurRad="50800" dist="38100" dir="2700000" algn="tl" rotWithShape="0">
                    <a:srgbClr val="000000"/>
                  </a:outerShdw>
                </a:effectLst>
              </a:rPr>
              <a:t>Sat  Nov 18, 1978 </a:t>
            </a:r>
            <a:br>
              <a:rPr lang="en-US" sz="3600" b="1" i="1" dirty="0">
                <a:effectLst>
                  <a:glow rad="228600">
                    <a:srgbClr val="FFFFFF"/>
                  </a:glow>
                  <a:outerShdw blurRad="50800" dist="38100" dir="2700000" algn="tl" rotWithShape="0">
                    <a:srgbClr val="000000"/>
                  </a:outerShdw>
                </a:effectLst>
              </a:rPr>
            </a:br>
            <a:r>
              <a:rPr lang="en-US" sz="3600" b="1" i="1" dirty="0">
                <a:effectLst>
                  <a:glow rad="228600">
                    <a:srgbClr val="FFFFFF"/>
                  </a:glow>
                  <a:outerShdw blurRad="50800" dist="38100" dir="2700000" algn="tl" rotWithShape="0">
                    <a:srgbClr val="000000"/>
                  </a:outerShdw>
                </a:effectLst>
              </a:rPr>
              <a:t>909 die</a:t>
            </a:r>
            <a:endParaRPr lang="en-US" sz="5400" b="1" i="1" dirty="0">
              <a:effectLst>
                <a:glow rad="228600">
                  <a:srgbClr val="FFFFFF"/>
                </a:glow>
                <a:outerShdw blurRad="50800" dist="38100" dir="2700000" algn="tl" rotWithShape="0">
                  <a:srgbClr val="000000"/>
                </a:outerShdw>
              </a:effectLst>
            </a:endParaRPr>
          </a:p>
        </p:txBody>
      </p:sp>
      <p:sp>
        <p:nvSpPr>
          <p:cNvPr id="10" name="Rectangle 9">
            <a:extLst>
              <a:ext uri="{FF2B5EF4-FFF2-40B4-BE49-F238E27FC236}">
                <a16:creationId xmlns:a16="http://schemas.microsoft.com/office/drawing/2014/main" id="{CA84BE22-E74A-4982-811E-1A749561FFFA}"/>
              </a:ext>
            </a:extLst>
          </p:cNvPr>
          <p:cNvSpPr/>
          <p:nvPr/>
        </p:nvSpPr>
        <p:spPr>
          <a:xfrm>
            <a:off x="60158" y="5683448"/>
            <a:ext cx="9023684" cy="1174552"/>
          </a:xfrm>
          <a:prstGeom prst="rect">
            <a:avLst/>
          </a:prstGeom>
          <a:solidFill>
            <a:srgbClr val="FFFFFF">
              <a:alpha val="60000"/>
            </a:srgbClr>
          </a:solidFill>
        </p:spPr>
        <p:txBody>
          <a:bodyPr wrap="square">
            <a:spAutoFit/>
          </a:bodyPr>
          <a:lstStyle/>
          <a:p>
            <a:pPr algn="ctr">
              <a:lnSpc>
                <a:spcPts val="2800"/>
              </a:lnSpc>
            </a:pPr>
            <a:r>
              <a:rPr lang="en-US" sz="2800" b="1" dirty="0">
                <a:solidFill>
                  <a:srgbClr val="000000"/>
                </a:solidFill>
                <a:effectLst>
                  <a:glow rad="228600">
                    <a:srgbClr val="FFFFFF"/>
                  </a:glow>
                </a:effectLst>
              </a:rPr>
              <a:t>Titus 1:15f </a:t>
            </a:r>
            <a:r>
              <a:rPr lang="en-US" sz="2800" b="1" i="1" dirty="0">
                <a:solidFill>
                  <a:srgbClr val="FF0000"/>
                </a:solidFill>
                <a:effectLst>
                  <a:glow rad="228600">
                    <a:srgbClr val="FFFFFF"/>
                  </a:glow>
                  <a:outerShdw blurRad="38100" dist="38100" dir="2700000" algn="tl">
                    <a:srgbClr val="000000">
                      <a:alpha val="43137"/>
                    </a:srgbClr>
                  </a:outerShdw>
                </a:effectLst>
              </a:rPr>
              <a:t>Are Defiled.  </a:t>
            </a:r>
            <a:r>
              <a:rPr lang="en-US" sz="2800" b="1" dirty="0">
                <a:solidFill>
                  <a:srgbClr val="000000"/>
                </a:solidFill>
                <a:effectLst>
                  <a:glow rad="228600">
                    <a:srgbClr val="FFFFFF"/>
                  </a:glow>
                </a:effectLst>
              </a:rPr>
              <a:t>They profess to know God, but </a:t>
            </a:r>
            <a:br>
              <a:rPr lang="en-US" sz="2800" b="1" dirty="0">
                <a:solidFill>
                  <a:srgbClr val="000000"/>
                </a:solidFill>
                <a:effectLst>
                  <a:glow rad="228600">
                    <a:srgbClr val="FFFFFF"/>
                  </a:glow>
                </a:effectLst>
              </a:rPr>
            </a:br>
            <a:r>
              <a:rPr lang="en-US" sz="2800" b="1" dirty="0">
                <a:solidFill>
                  <a:srgbClr val="000000"/>
                </a:solidFill>
                <a:effectLst>
                  <a:glow rad="228600">
                    <a:srgbClr val="FFFFFF"/>
                  </a:glow>
                </a:effectLst>
              </a:rPr>
              <a:t>by </a:t>
            </a:r>
            <a:r>
              <a:rPr lang="en-US" sz="2800" b="1" i="1" dirty="0">
                <a:effectLst>
                  <a:glow rad="228600">
                    <a:srgbClr val="FFFFFF"/>
                  </a:glow>
                </a:effectLst>
              </a:rPr>
              <a:t>their</a:t>
            </a:r>
            <a:r>
              <a:rPr lang="en-US" sz="2800" b="1" i="1" dirty="0">
                <a:solidFill>
                  <a:srgbClr val="555454"/>
                </a:solidFill>
                <a:effectLst>
                  <a:glow rad="228600">
                    <a:srgbClr val="FFFFFF"/>
                  </a:glow>
                </a:effectLst>
              </a:rPr>
              <a:t> </a:t>
            </a:r>
            <a:r>
              <a:rPr lang="en-US" sz="2800" b="1" dirty="0">
                <a:solidFill>
                  <a:srgbClr val="000000"/>
                </a:solidFill>
                <a:effectLst>
                  <a:glow rad="228600">
                    <a:srgbClr val="FFFFFF"/>
                  </a:glow>
                </a:effectLst>
              </a:rPr>
              <a:t>deeds they deny </a:t>
            </a:r>
            <a:r>
              <a:rPr lang="en-US" sz="2800" b="1" i="1" dirty="0">
                <a:effectLst>
                  <a:glow rad="228600">
                    <a:srgbClr val="FFFFFF"/>
                  </a:glow>
                </a:effectLst>
              </a:rPr>
              <a:t>Him</a:t>
            </a:r>
            <a:r>
              <a:rPr lang="en-US" sz="2800" b="1" dirty="0">
                <a:solidFill>
                  <a:srgbClr val="000000"/>
                </a:solidFill>
                <a:effectLst>
                  <a:glow rad="228600">
                    <a:srgbClr val="FFFFFF"/>
                  </a:glow>
                </a:effectLst>
              </a:rPr>
              <a:t>, being </a:t>
            </a:r>
            <a:r>
              <a:rPr lang="en-US" sz="2800" b="1" i="1" dirty="0">
                <a:solidFill>
                  <a:srgbClr val="FF0000"/>
                </a:solidFill>
                <a:effectLst>
                  <a:glow rad="228600">
                    <a:srgbClr val="FFFFFF"/>
                  </a:glow>
                  <a:outerShdw blurRad="38100" dist="38100" dir="2700000" algn="tl">
                    <a:srgbClr val="000000">
                      <a:alpha val="43137"/>
                    </a:srgbClr>
                  </a:outerShdw>
                </a:effectLst>
              </a:rPr>
              <a:t>detestable</a:t>
            </a:r>
            <a:r>
              <a:rPr lang="en-US" sz="2800" b="1" dirty="0">
                <a:solidFill>
                  <a:srgbClr val="000000"/>
                </a:solidFill>
                <a:effectLst>
                  <a:glow rad="228600">
                    <a:srgbClr val="FFFFFF"/>
                  </a:glow>
                </a:effectLst>
              </a:rPr>
              <a:t> and </a:t>
            </a:r>
            <a:r>
              <a:rPr lang="en-US" sz="2800" b="1" i="1" dirty="0">
                <a:solidFill>
                  <a:srgbClr val="FF0000"/>
                </a:solidFill>
                <a:effectLst>
                  <a:glow rad="228600">
                    <a:srgbClr val="FFFFFF"/>
                  </a:glow>
                  <a:outerShdw blurRad="38100" dist="38100" dir="2700000" algn="tl">
                    <a:srgbClr val="000000">
                      <a:alpha val="43137"/>
                    </a:srgbClr>
                  </a:outerShdw>
                </a:effectLst>
              </a:rPr>
              <a:t>disobedient</a:t>
            </a:r>
            <a:r>
              <a:rPr lang="en-US" sz="2800" b="1" dirty="0">
                <a:solidFill>
                  <a:srgbClr val="000000"/>
                </a:solidFill>
                <a:effectLst>
                  <a:glow rad="228600">
                    <a:srgbClr val="FFFFFF"/>
                  </a:glow>
                </a:effectLst>
              </a:rPr>
              <a:t>, and </a:t>
            </a:r>
            <a:r>
              <a:rPr lang="en-US" sz="2800" b="1" i="1" dirty="0">
                <a:solidFill>
                  <a:srgbClr val="FF0000"/>
                </a:solidFill>
                <a:effectLst>
                  <a:glow rad="228600">
                    <a:srgbClr val="FFFFFF"/>
                  </a:glow>
                  <a:outerShdw blurRad="38100" dist="38100" dir="2700000" algn="tl">
                    <a:srgbClr val="000000">
                      <a:alpha val="43137"/>
                    </a:srgbClr>
                  </a:outerShdw>
                </a:effectLst>
              </a:rPr>
              <a:t>worthless for any good deed</a:t>
            </a:r>
            <a:r>
              <a:rPr lang="en-US" sz="2800" b="1" dirty="0">
                <a:solidFill>
                  <a:srgbClr val="000000"/>
                </a:solidFill>
                <a:effectLst>
                  <a:glow rad="228600">
                    <a:srgbClr val="FFFFFF"/>
                  </a:glow>
                </a:effectLst>
              </a:rPr>
              <a:t>. </a:t>
            </a:r>
          </a:p>
        </p:txBody>
      </p:sp>
    </p:spTree>
    <p:extLst>
      <p:ext uri="{BB962C8B-B14F-4D97-AF65-F5344CB8AC3E}">
        <p14:creationId xmlns:p14="http://schemas.microsoft.com/office/powerpoint/2010/main" val="235948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19426" y="1207483"/>
            <a:ext cx="5783569" cy="1733808"/>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2:2 </a:t>
            </a:r>
            <a:r>
              <a:rPr lang="en-US" sz="3200" b="1" i="1" dirty="0">
                <a:solidFill>
                  <a:srgbClr val="FF0000"/>
                </a:solidFill>
                <a:effectLst>
                  <a:outerShdw blurRad="38100" dist="38100" dir="2700000" algn="tl">
                    <a:srgbClr val="000000">
                      <a:alpha val="43137"/>
                    </a:srgbClr>
                  </a:outerShdw>
                </a:effectLst>
              </a:rPr>
              <a:t>Older men </a:t>
            </a:r>
            <a:r>
              <a:rPr lang="en-US" sz="3200" b="1" i="1" dirty="0">
                <a:solidFill>
                  <a:prstClr val="black"/>
                </a:solidFill>
                <a:effectLst>
                  <a:outerShdw blurRad="38100" dist="38100" dir="2700000" algn="tl">
                    <a:srgbClr val="000000">
                      <a:alpha val="43137"/>
                    </a:srgbClr>
                  </a:outerShdw>
                </a:effectLst>
              </a:rPr>
              <a:t>are to be temperate, dignified, sensible, sound in faith, in love,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in perseverance. </a:t>
            </a:r>
          </a:p>
        </p:txBody>
      </p:sp>
      <p:sp>
        <p:nvSpPr>
          <p:cNvPr id="2" name="Rectangle 1"/>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pic>
        <p:nvPicPr>
          <p:cNvPr id="25602" name="Picture 2" descr="http://www.outnowmagazine.org/wp-content/uploads/2011/03/olderman.jpg"/>
          <p:cNvPicPr>
            <a:picLocks noChangeAspect="1" noChangeArrowheads="1"/>
          </p:cNvPicPr>
          <p:nvPr/>
        </p:nvPicPr>
        <p:blipFill>
          <a:blip r:embed="rId2" cstate="print"/>
          <a:srcRect/>
          <a:stretch>
            <a:fillRect/>
          </a:stretch>
        </p:blipFill>
        <p:spPr bwMode="auto">
          <a:xfrm>
            <a:off x="304800" y="1066801"/>
            <a:ext cx="2444976" cy="2187610"/>
          </a:xfrm>
          <a:prstGeom prst="rect">
            <a:avLst/>
          </a:prstGeom>
          <a:ln>
            <a:noFill/>
          </a:ln>
          <a:effectLst>
            <a:softEdge rad="112500"/>
          </a:effectLst>
        </p:spPr>
      </p:pic>
      <p:sp>
        <p:nvSpPr>
          <p:cNvPr id="6" name="Rectangle 5"/>
          <p:cNvSpPr/>
          <p:nvPr/>
        </p:nvSpPr>
        <p:spPr>
          <a:xfrm>
            <a:off x="304800" y="3254411"/>
            <a:ext cx="7848600" cy="918841"/>
          </a:xfrm>
          <a:prstGeom prst="rect">
            <a:avLst/>
          </a:prstGeom>
        </p:spPr>
        <p:txBody>
          <a:bodyPr wrap="square">
            <a:spAutoFit/>
          </a:bodyPr>
          <a:lstStyle/>
          <a:p>
            <a:pPr algn="r">
              <a:lnSpc>
                <a:spcPts val="3200"/>
              </a:lnSpc>
            </a:pPr>
            <a:r>
              <a:rPr lang="en-US" sz="3200" b="1" dirty="0">
                <a:solidFill>
                  <a:srgbClr val="0000FF"/>
                </a:solidFill>
                <a:effectLst>
                  <a:glow rad="228600">
                    <a:srgbClr val="FFFFFF"/>
                  </a:glow>
                  <a:outerShdw blurRad="38100" dist="38100" dir="2700000" algn="tl">
                    <a:srgbClr val="000000">
                      <a:alpha val="43137"/>
                    </a:srgbClr>
                  </a:outerShdw>
                </a:effectLst>
              </a:rPr>
              <a:t>Older:</a:t>
            </a:r>
            <a:r>
              <a:rPr lang="en-US" sz="3200" b="1" dirty="0">
                <a:solidFill>
                  <a:srgbClr val="FF0000"/>
                </a:solidFill>
                <a:effectLst>
                  <a:glow rad="228600">
                    <a:srgbClr val="FFFFFF"/>
                  </a:glow>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Presbutas</a:t>
            </a:r>
            <a:r>
              <a:rPr lang="en-US" sz="3200" b="1" dirty="0">
                <a:effectLst>
                  <a:outerShdw blurRad="38100" dist="38100" dir="2700000" algn="tl">
                    <a:srgbClr val="000000">
                      <a:alpha val="43137"/>
                    </a:srgbClr>
                  </a:outerShdw>
                </a:effectLst>
              </a:rPr>
              <a:t>&gt;  “Old man, aged.”  </a:t>
            </a:r>
            <a:r>
              <a:rPr lang="en-US" sz="2800" i="1" dirty="0">
                <a:solidFill>
                  <a:srgbClr val="0000FF"/>
                </a:solidFill>
                <a:effectLst>
                  <a:outerShdw blurRad="38100" dist="38100" dir="2700000" algn="tl">
                    <a:srgbClr val="000000">
                      <a:alpha val="43137"/>
                    </a:srgbClr>
                  </a:outerShdw>
                </a:effectLst>
              </a:rPr>
              <a:t>Thayer</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“An adult male advanced in years” </a:t>
            </a:r>
            <a:r>
              <a:rPr lang="en-US" sz="2800" i="1" dirty="0">
                <a:solidFill>
                  <a:srgbClr val="0000FF"/>
                </a:solidFill>
                <a:effectLst>
                  <a:outerShdw blurRad="38100" dist="38100" dir="2700000" algn="tl">
                    <a:srgbClr val="000000">
                      <a:alpha val="43137"/>
                    </a:srgbClr>
                  </a:outerShdw>
                </a:effectLst>
              </a:rPr>
              <a:t>Louw</a:t>
            </a:r>
            <a:endParaRPr lang="en-US" sz="3200" i="1" dirty="0">
              <a:solidFill>
                <a:srgbClr val="0000FF"/>
              </a:solidFill>
              <a:effectLst>
                <a:outerShdw blurRad="38100" dist="38100" dir="2700000" algn="tl">
                  <a:srgbClr val="000000">
                    <a:alpha val="43137"/>
                  </a:srgbClr>
                </a:outerShdw>
              </a:effectLst>
            </a:endParaRPr>
          </a:p>
        </p:txBody>
      </p:sp>
      <p:sp>
        <p:nvSpPr>
          <p:cNvPr id="7" name="Rectangle 6"/>
          <p:cNvSpPr/>
          <p:nvPr/>
        </p:nvSpPr>
        <p:spPr>
          <a:xfrm>
            <a:off x="202288" y="4376845"/>
            <a:ext cx="8915400" cy="918841"/>
          </a:xfrm>
          <a:prstGeom prst="rect">
            <a:avLst/>
          </a:prstGeom>
        </p:spPr>
        <p:txBody>
          <a:bodyPr wrap="square">
            <a:spAutoFit/>
          </a:bodyPr>
          <a:lstStyle/>
          <a:p>
            <a:pPr>
              <a:lnSpc>
                <a:spcPts val="3200"/>
              </a:lnSpc>
            </a:pPr>
            <a:r>
              <a:rPr lang="en-US" sz="3200" b="1" dirty="0">
                <a:solidFill>
                  <a:srgbClr val="0000FF"/>
                </a:solidFill>
                <a:effectLst>
                  <a:glow rad="228600">
                    <a:srgbClr val="FFFFFF"/>
                  </a:glow>
                  <a:outerShdw blurRad="38100" dist="38100" dir="2700000" algn="tl">
                    <a:srgbClr val="000000">
                      <a:alpha val="43137"/>
                    </a:srgbClr>
                  </a:outerShdw>
                </a:effectLst>
              </a:rPr>
              <a:t>Temperate:  </a:t>
            </a:r>
            <a:r>
              <a:rPr lang="en-US" sz="3200" b="1" dirty="0" err="1">
                <a:solidFill>
                  <a:srgbClr val="FF0000"/>
                </a:solidFill>
                <a:effectLst>
                  <a:outerShdw blurRad="38100" dist="38100" dir="2700000" algn="tl">
                    <a:srgbClr val="000000">
                      <a:alpha val="43137"/>
                    </a:srgbClr>
                  </a:outerShdw>
                </a:effectLst>
              </a:rPr>
              <a:t>Nephalious</a:t>
            </a:r>
            <a:r>
              <a:rPr lang="en-US" sz="3200" b="1" dirty="0">
                <a:effectLst>
                  <a:outerShdw blurRad="38100" dist="38100" dir="2700000" algn="tl">
                    <a:srgbClr val="000000">
                      <a:alpha val="43137"/>
                    </a:srgbClr>
                  </a:outerShdw>
                </a:effectLst>
              </a:rPr>
              <a:t>&gt;  “Behaving in a restrained manner.”   </a:t>
            </a:r>
            <a:r>
              <a:rPr lang="en-US" sz="2800" i="1" dirty="0" err="1">
                <a:solidFill>
                  <a:srgbClr val="0000FF"/>
                </a:solidFill>
                <a:effectLst>
                  <a:outerShdw blurRad="38100" dist="38100" dir="2700000" algn="tl">
                    <a:srgbClr val="000000">
                      <a:alpha val="43137"/>
                    </a:srgbClr>
                  </a:outerShdw>
                </a:effectLst>
              </a:rPr>
              <a:t>Louw</a:t>
            </a:r>
            <a:r>
              <a:rPr lang="en-US" sz="2800" i="1" dirty="0">
                <a:solidFill>
                  <a:srgbClr val="0000FF"/>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“To exercise self-control.”  </a:t>
            </a:r>
            <a:r>
              <a:rPr lang="en-US" sz="2800" i="1" dirty="0">
                <a:solidFill>
                  <a:srgbClr val="0000FF"/>
                </a:solidFill>
                <a:effectLst>
                  <a:outerShdw blurRad="38100" dist="38100" dir="2700000" algn="tl">
                    <a:srgbClr val="000000">
                      <a:alpha val="43137"/>
                    </a:srgbClr>
                  </a:outerShdw>
                </a:effectLst>
              </a:rPr>
              <a:t>NLT.</a:t>
            </a:r>
            <a:endParaRPr lang="en-US" sz="3200" i="1" dirty="0">
              <a:solidFill>
                <a:srgbClr val="0000FF"/>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AAA3117-C793-4A60-84F3-34CD99A19259}"/>
              </a:ext>
            </a:extLst>
          </p:cNvPr>
          <p:cNvSpPr/>
          <p:nvPr/>
        </p:nvSpPr>
        <p:spPr>
          <a:xfrm>
            <a:off x="304800" y="5499279"/>
            <a:ext cx="8610600" cy="1258678"/>
          </a:xfrm>
          <a:prstGeom prst="rect">
            <a:avLst/>
          </a:prstGeom>
          <a:ln>
            <a:solidFill>
              <a:schemeClr val="accent1"/>
            </a:solidFill>
          </a:ln>
        </p:spPr>
        <p:txBody>
          <a:bodyPr wrap="square">
            <a:spAutoFit/>
          </a:bodyPr>
          <a:lstStyle/>
          <a:p>
            <a:pPr algn="ctr">
              <a:lnSpc>
                <a:spcPts val="3000"/>
              </a:lnSpc>
            </a:pPr>
            <a:r>
              <a:rPr lang="en-US" sz="3200" i="1" dirty="0" err="1">
                <a:solidFill>
                  <a:srgbClr val="0000FF"/>
                </a:solidFill>
                <a:effectLst>
                  <a:outerShdw blurRad="38100" dist="38100" dir="2700000" algn="tl">
                    <a:srgbClr val="000000">
                      <a:alpha val="43137"/>
                    </a:srgbClr>
                  </a:outerShdw>
                </a:effectLst>
              </a:rPr>
              <a:t>Thayers</a:t>
            </a:r>
            <a:r>
              <a:rPr lang="en-US" sz="3200" i="1" dirty="0">
                <a:solidFill>
                  <a:srgbClr val="0000FF"/>
                </a:solidFill>
                <a:effectLst>
                  <a:outerShdw blurRad="38100" dist="38100" dir="2700000" algn="tl">
                    <a:srgbClr val="000000">
                      <a:alpha val="43137"/>
                    </a:srgbClr>
                  </a:outerShdw>
                </a:effectLst>
              </a:rPr>
              <a:t>: 3524 </a:t>
            </a:r>
            <a:r>
              <a:rPr lang="en-US" sz="3200" b="1" dirty="0">
                <a:effectLst>
                  <a:outerShdw blurRad="38100" dist="38100" dir="2700000" algn="tl">
                    <a:srgbClr val="000000">
                      <a:alpha val="43137"/>
                    </a:srgbClr>
                  </a:outerShdw>
                </a:effectLst>
              </a:rPr>
              <a:t>Sober, temperate; “abstaining from wine, </a:t>
            </a:r>
            <a:r>
              <a:rPr lang="en-US" sz="3200" b="1" i="1" dirty="0">
                <a:solidFill>
                  <a:srgbClr val="0000CC"/>
                </a:solidFill>
                <a:effectLst>
                  <a:outerShdw blurRad="38100" dist="38100" dir="2700000" algn="tl">
                    <a:srgbClr val="000000">
                      <a:alpha val="43137"/>
                    </a:srgbClr>
                  </a:outerShdw>
                </a:effectLst>
              </a:rPr>
              <a:t>either entirely or at least from its immoderate use</a:t>
            </a:r>
            <a:r>
              <a:rPr lang="en-US" sz="3200" b="1" i="1" dirty="0">
                <a:effectLst>
                  <a:outerShdw blurRad="38100" dist="38100" dir="2700000" algn="tl">
                    <a:srgbClr val="000000">
                      <a:alpha val="43137"/>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par>
                                <p:cTn id="18" presetID="9" presetClass="emph" presetSubtype="0" grpId="1" nodeType="withEffect">
                                  <p:stCondLst>
                                    <p:cond delay="0"/>
                                  </p:stCondLst>
                                  <p:childTnLst>
                                    <p:set>
                                      <p:cBhvr rctx="PPT">
                                        <p:cTn id="19" dur="indefinite"/>
                                        <p:tgtEl>
                                          <p:spTgt spid="6"/>
                                        </p:tgtEl>
                                        <p:attrNameLst>
                                          <p:attrName>style.opacity</p:attrName>
                                        </p:attrNameLst>
                                      </p:cBhvr>
                                      <p:to>
                                        <p:strVal val="0.5"/>
                                      </p:to>
                                    </p:set>
                                    <p:animEffect filter="image" prLst="opacity: 0.5">
                                      <p:cBhvr rctx="IE">
                                        <p:cTn id="20" dur="indefinite"/>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gtEl>
                                        <p:attrNameLst>
                                          <p:attrName>ppt_y</p:attrName>
                                        </p:attrNameLst>
                                      </p:cBhvr>
                                      <p:tavLst>
                                        <p:tav tm="0" fmla="#ppt_y+(sin(-2*pi*(1-$))*-#ppt_x+cos(-2*pi*(1-$))*(1-#ppt_y))*(1-$)">
                                          <p:val>
                                            <p:fltVal val="0"/>
                                          </p:val>
                                        </p:tav>
                                        <p:tav tm="100000">
                                          <p:val>
                                            <p:fltVal val="1"/>
                                          </p:val>
                                        </p:tav>
                                      </p:tavLst>
                                    </p:anim>
                                  </p:childTnLst>
                                </p:cTn>
                              </p:par>
                              <p:par>
                                <p:cTn id="29" presetID="9" presetClass="emph" presetSubtype="0" grpId="1" nodeType="withEffect">
                                  <p:stCondLst>
                                    <p:cond delay="0"/>
                                  </p:stCondLst>
                                  <p:childTnLst>
                                    <p:set>
                                      <p:cBhvr rctx="PPT">
                                        <p:cTn id="30" dur="indefinite"/>
                                        <p:tgtEl>
                                          <p:spTgt spid="7"/>
                                        </p:tgtEl>
                                        <p:attrNameLst>
                                          <p:attrName>style.opacity</p:attrName>
                                        </p:attrNameLst>
                                      </p:cBhvr>
                                      <p:to>
                                        <p:strVal val="0.5"/>
                                      </p:to>
                                    </p:set>
                                    <p:animEffect filter="image" prLst="opacity: 0.5">
                                      <p:cBhvr rctx="IE">
                                        <p:cTn id="31"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P spid="7" grpId="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EB6684-88F8-48AF-9F5E-D3FC9AD0A360}"/>
              </a:ext>
            </a:extLst>
          </p:cNvPr>
          <p:cNvPicPr>
            <a:picLocks noChangeAspect="1"/>
          </p:cNvPicPr>
          <p:nvPr/>
        </p:nvPicPr>
        <p:blipFill rotWithShape="1">
          <a:blip r:embed="rId2"/>
          <a:srcRect l="39889" t="16634" r="47083" b="72965"/>
          <a:stretch/>
        </p:blipFill>
        <p:spPr>
          <a:xfrm>
            <a:off x="376236" y="820677"/>
            <a:ext cx="1981200" cy="2372579"/>
          </a:xfrm>
          <a:prstGeom prst="rect">
            <a:avLst/>
          </a:prstGeom>
        </p:spPr>
      </p:pic>
      <p:sp>
        <p:nvSpPr>
          <p:cNvPr id="2" name="Rectangle 1">
            <a:extLst>
              <a:ext uri="{FF2B5EF4-FFF2-40B4-BE49-F238E27FC236}">
                <a16:creationId xmlns:a16="http://schemas.microsoft.com/office/drawing/2014/main" id="{5B14F4FF-F868-4649-9E0B-A2C749027FCA}"/>
              </a:ext>
            </a:extLst>
          </p:cNvPr>
          <p:cNvSpPr/>
          <p:nvPr/>
        </p:nvSpPr>
        <p:spPr>
          <a:xfrm>
            <a:off x="-15949" y="4694421"/>
            <a:ext cx="8991600" cy="784189"/>
          </a:xfrm>
          <a:prstGeom prst="rect">
            <a:avLst/>
          </a:prstGeom>
        </p:spPr>
        <p:txBody>
          <a:bodyPr wrap="square">
            <a:spAutoFit/>
          </a:bodyPr>
          <a:lstStyle/>
          <a:p>
            <a:pPr>
              <a:lnSpc>
                <a:spcPts val="2600"/>
              </a:lnSpc>
            </a:pPr>
            <a:r>
              <a:rPr lang="en-US" sz="3200" b="1" dirty="0">
                <a:solidFill>
                  <a:srgbClr val="0000FF"/>
                </a:solidFill>
                <a:effectLst>
                  <a:glow rad="228600">
                    <a:srgbClr val="FFFFFF"/>
                  </a:glow>
                  <a:outerShdw blurRad="38100" dist="38100" dir="2700000" algn="tl">
                    <a:srgbClr val="000000">
                      <a:alpha val="43137"/>
                    </a:srgbClr>
                  </a:outerShdw>
                </a:effectLst>
              </a:rPr>
              <a:t>Sound</a:t>
            </a:r>
            <a:r>
              <a:rPr lang="en-US" sz="3200" b="1" dirty="0">
                <a:solidFill>
                  <a:srgbClr val="0000FF"/>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in faith</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Hugi</a:t>
            </a:r>
            <a:r>
              <a:rPr lang="en-US" sz="3200" b="1" dirty="0">
                <a:solidFill>
                  <a:srgbClr val="FF0000"/>
                </a:solidFill>
                <a:effectLst>
                  <a:outerShdw blurRad="38100" dist="38100" dir="2700000" algn="tl">
                    <a:srgbClr val="000000">
                      <a:alpha val="43137"/>
                    </a:srgbClr>
                  </a:outerShdw>
                </a:effectLst>
              </a:rPr>
              <a:t>-</a:t>
            </a:r>
            <a:r>
              <a:rPr lang="en-US" sz="3200" b="1" dirty="0" err="1">
                <a:solidFill>
                  <a:srgbClr val="FF0000"/>
                </a:solidFill>
                <a:effectLst>
                  <a:outerShdw blurRad="38100" dist="38100" dir="2700000" algn="tl">
                    <a:srgbClr val="000000">
                      <a:alpha val="43137"/>
                    </a:srgbClr>
                  </a:outerShdw>
                </a:effectLst>
              </a:rPr>
              <a:t>ai</a:t>
            </a:r>
            <a:r>
              <a:rPr lang="en-US" sz="3200" b="1" dirty="0">
                <a:solidFill>
                  <a:srgbClr val="FF0000"/>
                </a:solidFill>
                <a:effectLst>
                  <a:outerShdw blurRad="38100" dist="38100" dir="2700000" algn="tl">
                    <a:srgbClr val="000000">
                      <a:alpha val="43137"/>
                    </a:srgbClr>
                  </a:outerShdw>
                </a:effectLst>
              </a:rPr>
              <a:t>-non-</a:t>
            </a:r>
            <a:r>
              <a:rPr lang="en-US" sz="3200" b="1" dirty="0" err="1">
                <a:solidFill>
                  <a:srgbClr val="FF0000"/>
                </a:solidFill>
                <a:effectLst>
                  <a:outerShdw blurRad="38100" dist="38100" dir="2700000" algn="tl">
                    <a:srgbClr val="000000">
                      <a:alpha val="43137"/>
                    </a:srgbClr>
                  </a:outerShdw>
                </a:effectLst>
              </a:rPr>
              <a:t>tas</a:t>
            </a:r>
            <a:r>
              <a:rPr lang="en-US" sz="3200" b="1" dirty="0">
                <a:effectLst>
                  <a:outerShdw blurRad="38100" dist="38100" dir="2700000" algn="tl">
                    <a:srgbClr val="000000">
                      <a:alpha val="43137"/>
                    </a:srgbClr>
                  </a:outerShdw>
                </a:effectLst>
              </a:rPr>
              <a:t>&gt;  Correct in one’s  			views, </a:t>
            </a:r>
            <a:r>
              <a:rPr lang="en-US" sz="3200" i="1" dirty="0">
                <a:solidFill>
                  <a:srgbClr val="0000FF"/>
                </a:solidFill>
                <a:effectLst>
                  <a:outerShdw blurRad="38100" dist="38100" dir="2700000" algn="tl">
                    <a:srgbClr val="000000">
                      <a:alpha val="43137"/>
                    </a:srgbClr>
                  </a:outerShdw>
                </a:effectLst>
              </a:rPr>
              <a:t>Louw</a:t>
            </a:r>
            <a:r>
              <a:rPr lang="en-US" sz="3200" b="1" dirty="0">
                <a:effectLst>
                  <a:outerShdw blurRad="38100" dist="38100" dir="2700000" algn="tl">
                    <a:srgbClr val="000000">
                      <a:alpha val="43137"/>
                    </a:srgbClr>
                  </a:outerShdw>
                </a:effectLst>
              </a:rPr>
              <a:t>.  Healthy, </a:t>
            </a:r>
            <a:r>
              <a:rPr lang="en-US" sz="3200" i="1" dirty="0">
                <a:solidFill>
                  <a:srgbClr val="0000FF"/>
                </a:solidFill>
                <a:effectLst>
                  <a:outerShdw blurRad="38100" dist="38100" dir="2700000" algn="tl">
                    <a:srgbClr val="000000">
                      <a:alpha val="43137"/>
                    </a:srgbClr>
                  </a:outerShdw>
                </a:effectLst>
              </a:rPr>
              <a:t>Thayer</a:t>
            </a:r>
          </a:p>
        </p:txBody>
      </p:sp>
      <p:sp>
        <p:nvSpPr>
          <p:cNvPr id="3" name="Rectangle 2">
            <a:extLst>
              <a:ext uri="{FF2B5EF4-FFF2-40B4-BE49-F238E27FC236}">
                <a16:creationId xmlns:a16="http://schemas.microsoft.com/office/drawing/2014/main" id="{E9D6E71B-F23B-40B2-8740-7F9FC022AE76}"/>
              </a:ext>
            </a:extLst>
          </p:cNvPr>
          <p:cNvSpPr/>
          <p:nvPr/>
        </p:nvSpPr>
        <p:spPr>
          <a:xfrm>
            <a:off x="19492" y="5619571"/>
            <a:ext cx="9004191" cy="489236"/>
          </a:xfrm>
          <a:prstGeom prst="rect">
            <a:avLst/>
          </a:prstGeom>
        </p:spPr>
        <p:txBody>
          <a:bodyPr wrap="square">
            <a:spAutoFit/>
          </a:bodyPr>
          <a:lstStyle/>
          <a:p>
            <a:pPr>
              <a:lnSpc>
                <a:spcPts val="3000"/>
              </a:lnSpc>
            </a:pPr>
            <a:r>
              <a:rPr lang="en-US" sz="3200" b="1" dirty="0">
                <a:solidFill>
                  <a:srgbClr val="0000FF"/>
                </a:solidFill>
                <a:effectLst>
                  <a:glow rad="228600">
                    <a:srgbClr val="FFFFFF"/>
                  </a:glow>
                  <a:outerShdw blurRad="38100" dist="38100" dir="2700000" algn="tl">
                    <a:srgbClr val="000000">
                      <a:alpha val="43137"/>
                    </a:srgbClr>
                  </a:outerShdw>
                </a:effectLst>
              </a:rPr>
              <a:t>In Love</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Agape</a:t>
            </a:r>
            <a:r>
              <a:rPr lang="en-US" sz="3200" b="1" dirty="0">
                <a:effectLst>
                  <a:outerShdw blurRad="38100" dist="38100" dir="2700000" algn="tl">
                    <a:srgbClr val="000000">
                      <a:alpha val="43137"/>
                    </a:srgbClr>
                  </a:outerShdw>
                </a:effectLst>
              </a:rPr>
              <a:t>&gt; affection, good will, benevolence. </a:t>
            </a:r>
            <a:endParaRPr lang="en-US" sz="3200" i="1" dirty="0">
              <a:solidFill>
                <a:srgbClr val="0000FF"/>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2710BA28-2800-4D4A-894E-E5BC25F25AF5}"/>
              </a:ext>
            </a:extLst>
          </p:cNvPr>
          <p:cNvSpPr/>
          <p:nvPr/>
        </p:nvSpPr>
        <p:spPr>
          <a:xfrm>
            <a:off x="76200" y="3681626"/>
            <a:ext cx="8826795" cy="913070"/>
          </a:xfrm>
          <a:prstGeom prst="rect">
            <a:avLst/>
          </a:prstGeom>
        </p:spPr>
        <p:txBody>
          <a:bodyPr wrap="square">
            <a:spAutoFit/>
          </a:bodyPr>
          <a:lstStyle/>
          <a:p>
            <a:pPr>
              <a:lnSpc>
                <a:spcPts val="3200"/>
              </a:lnSpc>
            </a:pPr>
            <a:r>
              <a:rPr lang="en-US" sz="3200" b="1" dirty="0">
                <a:solidFill>
                  <a:srgbClr val="0000FF"/>
                </a:solidFill>
                <a:effectLst>
                  <a:glow rad="228600">
                    <a:srgbClr val="FFFFFF"/>
                  </a:glow>
                  <a:outerShdw blurRad="38100" dist="38100" dir="2700000" algn="tl">
                    <a:srgbClr val="000000">
                      <a:alpha val="43137"/>
                    </a:srgbClr>
                  </a:outerShdw>
                </a:effectLst>
              </a:rPr>
              <a:t>Sensible</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Sofranas</a:t>
            </a:r>
            <a:r>
              <a:rPr lang="en-US" sz="3200" b="1" dirty="0">
                <a:effectLst>
                  <a:outerShdw blurRad="38100" dist="38100" dir="2700000" algn="tl">
                    <a:srgbClr val="000000">
                      <a:alpha val="43137"/>
                    </a:srgbClr>
                  </a:outerShdw>
                </a:effectLst>
              </a:rPr>
              <a:t>&gt;  Moderate in behavior.  </a:t>
            </a:r>
            <a:r>
              <a:rPr lang="en-US" sz="3200" i="1" dirty="0" err="1">
                <a:solidFill>
                  <a:srgbClr val="0000FF"/>
                </a:solidFill>
                <a:effectLst>
                  <a:outerShdw blurRad="38100" dist="38100" dir="2700000" algn="tl">
                    <a:srgbClr val="000000">
                      <a:alpha val="43137"/>
                    </a:srgbClr>
                  </a:outerShdw>
                </a:effectLst>
              </a:rPr>
              <a:t>Louw</a:t>
            </a:r>
            <a:r>
              <a:rPr lang="en-US" sz="3200" i="1" dirty="0">
                <a:solidFill>
                  <a:srgbClr val="0000FF"/>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“To live wisely”  </a:t>
            </a:r>
            <a:r>
              <a:rPr lang="en-US" sz="3200" i="1" dirty="0">
                <a:solidFill>
                  <a:srgbClr val="0000FF"/>
                </a:solidFill>
                <a:effectLst>
                  <a:outerShdw blurRad="38100" dist="38100" dir="2700000" algn="tl">
                    <a:srgbClr val="000000">
                      <a:alpha val="43137"/>
                    </a:srgbClr>
                  </a:outerShdw>
                </a:effectLst>
              </a:rPr>
              <a:t>NLT</a:t>
            </a:r>
          </a:p>
        </p:txBody>
      </p:sp>
      <p:sp>
        <p:nvSpPr>
          <p:cNvPr id="7" name="Rectangle 6">
            <a:extLst>
              <a:ext uri="{FF2B5EF4-FFF2-40B4-BE49-F238E27FC236}">
                <a16:creationId xmlns:a16="http://schemas.microsoft.com/office/drawing/2014/main" id="{D6B4091A-9B29-437E-89B7-5436E762D461}"/>
              </a:ext>
            </a:extLst>
          </p:cNvPr>
          <p:cNvSpPr/>
          <p:nvPr/>
        </p:nvSpPr>
        <p:spPr>
          <a:xfrm>
            <a:off x="3008452" y="986032"/>
            <a:ext cx="5783569" cy="1733808"/>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2:2 </a:t>
            </a:r>
            <a:r>
              <a:rPr lang="en-US" sz="3200" b="1" i="1" dirty="0">
                <a:solidFill>
                  <a:srgbClr val="FF0000"/>
                </a:solidFill>
                <a:effectLst>
                  <a:outerShdw blurRad="38100" dist="38100" dir="2700000" algn="tl">
                    <a:srgbClr val="000000">
                      <a:alpha val="43137"/>
                    </a:srgbClr>
                  </a:outerShdw>
                </a:effectLst>
              </a:rPr>
              <a:t>Older men </a:t>
            </a:r>
            <a:r>
              <a:rPr lang="en-US" sz="3200" b="1" i="1" dirty="0">
                <a:solidFill>
                  <a:prstClr val="black"/>
                </a:solidFill>
                <a:effectLst>
                  <a:outerShdw blurRad="38100" dist="38100" dir="2700000" algn="tl">
                    <a:srgbClr val="000000">
                      <a:alpha val="43137"/>
                    </a:srgbClr>
                  </a:outerShdw>
                </a:effectLst>
              </a:rPr>
              <a:t>are to be temperate, dignified, sensible, sound in faith, in love,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in perseverance. </a:t>
            </a:r>
          </a:p>
        </p:txBody>
      </p:sp>
      <p:sp>
        <p:nvSpPr>
          <p:cNvPr id="8" name="Rectangle 7">
            <a:extLst>
              <a:ext uri="{FF2B5EF4-FFF2-40B4-BE49-F238E27FC236}">
                <a16:creationId xmlns:a16="http://schemas.microsoft.com/office/drawing/2014/main" id="{C3E1A45F-8ACF-4ABA-8544-7C54D60F320D}"/>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4" name="Rectangle 3">
            <a:extLst>
              <a:ext uri="{FF2B5EF4-FFF2-40B4-BE49-F238E27FC236}">
                <a16:creationId xmlns:a16="http://schemas.microsoft.com/office/drawing/2014/main" id="{BBE59148-B153-4CFE-876E-A2E7204BD28B}"/>
              </a:ext>
            </a:extLst>
          </p:cNvPr>
          <p:cNvSpPr/>
          <p:nvPr/>
        </p:nvSpPr>
        <p:spPr>
          <a:xfrm>
            <a:off x="230372" y="2777094"/>
            <a:ext cx="8537392" cy="913070"/>
          </a:xfrm>
          <a:prstGeom prst="rect">
            <a:avLst/>
          </a:prstGeom>
        </p:spPr>
        <p:txBody>
          <a:bodyPr wrap="square">
            <a:spAutoFit/>
          </a:bodyPr>
          <a:lstStyle/>
          <a:p>
            <a:pPr>
              <a:lnSpc>
                <a:spcPts val="3200"/>
              </a:lnSpc>
            </a:pPr>
            <a:r>
              <a:rPr lang="en-US" sz="3200" b="1" dirty="0">
                <a:solidFill>
                  <a:srgbClr val="0000FF"/>
                </a:solidFill>
                <a:effectLst>
                  <a:glow rad="228600">
                    <a:srgbClr val="FFFFFF"/>
                  </a:glow>
                  <a:outerShdw blurRad="38100" dist="38100" dir="2700000" algn="tl">
                    <a:srgbClr val="000000">
                      <a:alpha val="43137"/>
                    </a:srgbClr>
                  </a:outerShdw>
                </a:effectLst>
              </a:rPr>
              <a:t>Dignified</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Semnous</a:t>
            </a:r>
            <a:r>
              <a:rPr lang="en-US" sz="3200" b="1" dirty="0">
                <a:effectLst>
                  <a:outerShdw blurRad="38100" dist="38100" dir="2700000" algn="tl">
                    <a:srgbClr val="000000">
                      <a:alpha val="43137"/>
                    </a:srgbClr>
                  </a:outerShdw>
                </a:effectLst>
              </a:rPr>
              <a:t>&gt;  “Honorable.”  </a:t>
            </a:r>
            <a:r>
              <a:rPr lang="en-US" sz="3200" i="1" dirty="0">
                <a:solidFill>
                  <a:srgbClr val="0000FF"/>
                </a:solidFill>
                <a:effectLst>
                  <a:outerShdw blurRad="38100" dist="38100" dir="2700000" algn="tl">
                    <a:srgbClr val="000000">
                      <a:alpha val="43137"/>
                    </a:srgbClr>
                  </a:outerShdw>
                </a:effectLst>
              </a:rPr>
              <a:t>Vines   </a:t>
            </a:r>
            <a:br>
              <a:rPr lang="en-US" sz="3200" i="1" dirty="0">
                <a:solidFill>
                  <a:srgbClr val="0000FF"/>
                </a:solidFill>
                <a:effectLst>
                  <a:outerShdw blurRad="38100" dist="38100" dir="2700000" algn="tl">
                    <a:srgbClr val="000000">
                      <a:alpha val="43137"/>
                    </a:srgbClr>
                  </a:outerShdw>
                </a:effectLst>
              </a:rPr>
            </a:br>
            <a:r>
              <a:rPr lang="en-US" sz="3200" i="1" dirty="0">
                <a:solidFill>
                  <a:srgbClr val="0000FF"/>
                </a:solidFill>
                <a:effectLst>
                  <a:outerShdw blurRad="38100" dist="38100" dir="2700000" algn="tl">
                    <a:srgbClr val="000000">
                      <a:alpha val="43137"/>
                    </a:srgbClr>
                  </a:outerShdw>
                </a:effectLst>
              </a:rPr>
              <a:t> 				 </a:t>
            </a:r>
            <a:r>
              <a:rPr lang="en-US" sz="3200" b="1" dirty="0">
                <a:effectLst>
                  <a:outerShdw blurRad="38100" dist="38100" dir="2700000" algn="tl">
                    <a:srgbClr val="000000">
                      <a:alpha val="43137"/>
                    </a:srgbClr>
                  </a:outerShdw>
                </a:effectLst>
              </a:rPr>
              <a:t>“Worthy of respect”  </a:t>
            </a:r>
            <a:r>
              <a:rPr lang="en-US" sz="3200" i="1" dirty="0">
                <a:solidFill>
                  <a:srgbClr val="0000FF"/>
                </a:solidFill>
                <a:effectLst>
                  <a:outerShdw blurRad="38100" dist="38100" dir="2700000" algn="tl">
                    <a:srgbClr val="000000">
                      <a:alpha val="43137"/>
                    </a:srgbClr>
                  </a:outerShdw>
                </a:effectLst>
              </a:rPr>
              <a:t>NLT</a:t>
            </a:r>
          </a:p>
        </p:txBody>
      </p:sp>
      <p:sp>
        <p:nvSpPr>
          <p:cNvPr id="10" name="Rectangle 9">
            <a:extLst>
              <a:ext uri="{FF2B5EF4-FFF2-40B4-BE49-F238E27FC236}">
                <a16:creationId xmlns:a16="http://schemas.microsoft.com/office/drawing/2014/main" id="{AD2290B8-C873-47A8-8647-447E1781809B}"/>
              </a:ext>
            </a:extLst>
          </p:cNvPr>
          <p:cNvSpPr/>
          <p:nvPr/>
        </p:nvSpPr>
        <p:spPr>
          <a:xfrm>
            <a:off x="19492" y="6275268"/>
            <a:ext cx="9023683" cy="477054"/>
          </a:xfrm>
          <a:prstGeom prst="rect">
            <a:avLst/>
          </a:prstGeom>
        </p:spPr>
        <p:txBody>
          <a:bodyPr wrap="square">
            <a:spAutoFit/>
          </a:bodyPr>
          <a:lstStyle/>
          <a:p>
            <a:pPr>
              <a:lnSpc>
                <a:spcPts val="3000"/>
              </a:lnSpc>
            </a:pPr>
            <a:r>
              <a:rPr lang="en-US" sz="3200" b="1" dirty="0">
                <a:solidFill>
                  <a:srgbClr val="0000FF"/>
                </a:solidFill>
                <a:effectLst>
                  <a:glow rad="228600">
                    <a:srgbClr val="FFFFFF"/>
                  </a:glow>
                  <a:outerShdw blurRad="38100" dist="38100" dir="2700000" algn="tl">
                    <a:srgbClr val="000000">
                      <a:alpha val="43137"/>
                    </a:srgbClr>
                  </a:outerShdw>
                </a:effectLst>
              </a:rPr>
              <a:t>Perseverance</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Hupomone</a:t>
            </a:r>
            <a:r>
              <a:rPr lang="en-US" sz="3200" b="1" dirty="0">
                <a:effectLst>
                  <a:outerShdw blurRad="38100" dist="38100" dir="2700000" algn="tl">
                    <a:srgbClr val="000000">
                      <a:alpha val="43137"/>
                    </a:srgbClr>
                  </a:outerShdw>
                </a:effectLst>
              </a:rPr>
              <a:t>&gt;  Steadfast, Unswerving. </a:t>
            </a:r>
            <a:endParaRPr lang="en-US" sz="3200" i="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283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9" presetClass="emph" presetSubtype="0" grpId="1" nodeType="withEffect">
                                  <p:stCondLst>
                                    <p:cond delay="0"/>
                                  </p:stCondLst>
                                  <p:childTnLst>
                                    <p:set>
                                      <p:cBhvr rctx="PPT">
                                        <p:cTn id="14" dur="indefinite"/>
                                        <p:tgtEl>
                                          <p:spTgt spid="4"/>
                                        </p:tgtEl>
                                        <p:attrNameLst>
                                          <p:attrName>style.opacity</p:attrName>
                                        </p:attrNameLst>
                                      </p:cBhvr>
                                      <p:to>
                                        <p:strVal val="0.5"/>
                                      </p:to>
                                    </p:set>
                                    <p:animEffect filter="image" prLst="opacity: 0.5">
                                      <p:cBhvr rctx="IE">
                                        <p:cTn id="15" dur="indefinite"/>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to="" calcmode="lin" valueType="num">
                                      <p:cBhvr>
                                        <p:cTn id="20" dur="1" fill="hold"/>
                                        <p:tgtEl>
                                          <p:spTgt spid="2"/>
                                        </p:tgtEl>
                                        <p:attrNameLst>
                                          <p:attrName/>
                                        </p:attrNameLst>
                                      </p:cBhvr>
                                    </p:anim>
                                  </p:childTnLst>
                                </p:cTn>
                              </p:par>
                              <p:par>
                                <p:cTn id="21" presetID="9" presetClass="emph" presetSubtype="0" grpId="1" nodeType="withEffect">
                                  <p:stCondLst>
                                    <p:cond delay="0"/>
                                  </p:stCondLst>
                                  <p:childTnLst>
                                    <p:set>
                                      <p:cBhvr rctx="PPT">
                                        <p:cTn id="22" dur="indefinite"/>
                                        <p:tgtEl>
                                          <p:spTgt spid="5"/>
                                        </p:tgtEl>
                                        <p:attrNameLst>
                                          <p:attrName>style.opacity</p:attrName>
                                        </p:attrNameLst>
                                      </p:cBhvr>
                                      <p:to>
                                        <p:strVal val="0.5"/>
                                      </p:to>
                                    </p:set>
                                    <p:animEffect filter="image" prLst="opacity: 0.5">
                                      <p:cBhvr rctx="IE">
                                        <p:cTn id="23" dur="indefinite"/>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to="" calcmode="lin" valueType="num">
                                      <p:cBhvr>
                                        <p:cTn id="28" dur="1" fill="hold"/>
                                        <p:tgtEl>
                                          <p:spTgt spid="3"/>
                                        </p:tgtEl>
                                        <p:attrNameLst>
                                          <p:attrName/>
                                        </p:attrNameLst>
                                      </p:cBhvr>
                                    </p:anim>
                                  </p:childTnLst>
                                </p:cTn>
                              </p:par>
                              <p:par>
                                <p:cTn id="29" presetID="9" presetClass="emph" presetSubtype="0" grpId="1" nodeType="withEffect">
                                  <p:stCondLst>
                                    <p:cond delay="0"/>
                                  </p:stCondLst>
                                  <p:childTnLst>
                                    <p:set>
                                      <p:cBhvr rctx="PPT">
                                        <p:cTn id="30" dur="indefinite"/>
                                        <p:tgtEl>
                                          <p:spTgt spid="2"/>
                                        </p:tgtEl>
                                        <p:attrNameLst>
                                          <p:attrName>style.opacity</p:attrName>
                                        </p:attrNameLst>
                                      </p:cBhvr>
                                      <p:to>
                                        <p:strVal val="0.5"/>
                                      </p:to>
                                    </p:set>
                                    <p:animEffect filter="image" prLst="opacity: 0.5">
                                      <p:cBhvr rctx="IE">
                                        <p:cTn id="31" dur="indefinite"/>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to="" calcmode="lin" valueType="num">
                                      <p:cBhvr>
                                        <p:cTn id="36" dur="1" fill="hold"/>
                                        <p:tgtEl>
                                          <p:spTgt spid="10"/>
                                        </p:tgtEl>
                                        <p:attrNameLst>
                                          <p:attrName/>
                                        </p:attrNameLst>
                                      </p:cBhvr>
                                    </p:anim>
                                  </p:childTnLst>
                                </p:cTn>
                              </p:par>
                              <p:par>
                                <p:cTn id="37" presetID="9" presetClass="emph" presetSubtype="0" grpId="1" nodeType="withEffect">
                                  <p:stCondLst>
                                    <p:cond delay="0"/>
                                  </p:stCondLst>
                                  <p:childTnLst>
                                    <p:set>
                                      <p:cBhvr>
                                        <p:cTn id="38" dur="indefinite"/>
                                        <p:tgtEl>
                                          <p:spTgt spid="3"/>
                                        </p:tgtEl>
                                        <p:attrNameLst>
                                          <p:attrName>style.opacity</p:attrName>
                                        </p:attrNameLst>
                                      </p:cBhvr>
                                      <p:to>
                                        <p:strVal val="0.5"/>
                                      </p:to>
                                    </p:set>
                                    <p:animEffect filter="image" prLst="opacity: 0.5">
                                      <p:cBhvr rctx="IE">
                                        <p:cTn id="39"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5" grpId="0"/>
      <p:bldP spid="5" grpId="1"/>
      <p:bldP spid="4" grpId="0"/>
      <p:bldP spid="4" grpId="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669" y="1208623"/>
            <a:ext cx="5638800" cy="2144177"/>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2:3 </a:t>
            </a:r>
            <a:r>
              <a:rPr lang="en-US" sz="3200" b="1" i="1" dirty="0">
                <a:solidFill>
                  <a:srgbClr val="FF0000"/>
                </a:solidFill>
                <a:effectLst>
                  <a:outerShdw blurRad="38100" dist="38100" dir="2700000" algn="tl">
                    <a:srgbClr val="000000">
                      <a:alpha val="43137"/>
                    </a:srgbClr>
                  </a:outerShdw>
                </a:effectLst>
              </a:rPr>
              <a:t>Older women </a:t>
            </a:r>
            <a:r>
              <a:rPr lang="en-US" sz="3200" b="1" i="1" dirty="0">
                <a:solidFill>
                  <a:prstClr val="black"/>
                </a:solidFill>
                <a:effectLst>
                  <a:outerShdw blurRad="38100" dist="38100" dir="2700000" algn="tl">
                    <a:srgbClr val="000000">
                      <a:alpha val="43137"/>
                    </a:srgbClr>
                  </a:outerShdw>
                </a:effectLst>
              </a:rPr>
              <a:t>likewise are to be reverent in their be-</a:t>
            </a:r>
            <a:r>
              <a:rPr lang="en-US" sz="3200" b="1" i="1" dirty="0" err="1">
                <a:solidFill>
                  <a:prstClr val="black"/>
                </a:solidFill>
                <a:effectLst>
                  <a:outerShdw blurRad="38100" dist="38100" dir="2700000" algn="tl">
                    <a:srgbClr val="000000">
                      <a:alpha val="43137"/>
                    </a:srgbClr>
                  </a:outerShdw>
                </a:effectLst>
              </a:rPr>
              <a:t>havior</a:t>
            </a:r>
            <a:r>
              <a:rPr lang="en-US" sz="3200" b="1" i="1" dirty="0">
                <a:solidFill>
                  <a:prstClr val="black"/>
                </a:solidFill>
                <a:effectLst>
                  <a:outerShdw blurRad="38100" dist="38100" dir="2700000" algn="tl">
                    <a:srgbClr val="000000">
                      <a:alpha val="43137"/>
                    </a:srgbClr>
                  </a:outerShdw>
                </a:effectLst>
              </a:rPr>
              <a:t>, not malicious gossips, nor enslaved to much wine, teaching what is good. </a:t>
            </a:r>
          </a:p>
        </p:txBody>
      </p:sp>
      <p:pic>
        <p:nvPicPr>
          <p:cNvPr id="3" name="Picture 2" descr="oldwoman - smiling2.jpg"/>
          <p:cNvPicPr>
            <a:picLocks noChangeAspect="1"/>
          </p:cNvPicPr>
          <p:nvPr/>
        </p:nvPicPr>
        <p:blipFill>
          <a:blip r:embed="rId2" cstate="print"/>
          <a:stretch>
            <a:fillRect/>
          </a:stretch>
        </p:blipFill>
        <p:spPr>
          <a:xfrm>
            <a:off x="5923046" y="1088723"/>
            <a:ext cx="3068554" cy="3254677"/>
          </a:xfrm>
          <a:prstGeom prst="rect">
            <a:avLst/>
          </a:prstGeom>
          <a:ln>
            <a:noFill/>
          </a:ln>
          <a:effectLst>
            <a:softEdge rad="112500"/>
          </a:effectLst>
        </p:spPr>
      </p:pic>
      <p:sp>
        <p:nvSpPr>
          <p:cNvPr id="2" name="Rectangle 1"/>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5" name="Rectangle 4"/>
          <p:cNvSpPr/>
          <p:nvPr/>
        </p:nvSpPr>
        <p:spPr>
          <a:xfrm>
            <a:off x="276447" y="3416845"/>
            <a:ext cx="8805529" cy="584775"/>
          </a:xfrm>
          <a:prstGeom prst="rect">
            <a:avLst/>
          </a:prstGeom>
        </p:spPr>
        <p:txBody>
          <a:bodyPr wrap="square">
            <a:spAutoFit/>
          </a:bodyPr>
          <a:lstStyle/>
          <a:p>
            <a:r>
              <a:rPr lang="en-US" sz="3200" b="1" dirty="0">
                <a:solidFill>
                  <a:srgbClr val="0000FF"/>
                </a:solidFill>
                <a:effectLst>
                  <a:glow rad="228600">
                    <a:srgbClr val="FFFFFF"/>
                  </a:glow>
                  <a:outerShdw blurRad="38100" dist="38100" dir="2700000" algn="tl">
                    <a:srgbClr val="000000">
                      <a:alpha val="43137"/>
                    </a:srgbClr>
                  </a:outerShdw>
                </a:effectLst>
              </a:rPr>
              <a:t>Older:</a:t>
            </a:r>
            <a:r>
              <a:rPr lang="en-US" sz="3200" b="1" dirty="0">
                <a:solidFill>
                  <a:srgbClr val="FF0000"/>
                </a:solidFill>
                <a:effectLst>
                  <a:glow rad="228600">
                    <a:srgbClr val="FFFFFF"/>
                  </a:glow>
                  <a:outerShdw blurRad="38100" dist="38100" dir="2700000" algn="tl">
                    <a:srgbClr val="000000">
                      <a:alpha val="43137"/>
                    </a:srgbClr>
                  </a:outerShdw>
                </a:effectLst>
              </a:rPr>
              <a:t>  </a:t>
            </a:r>
            <a:r>
              <a:rPr lang="en-US" sz="3200" b="1" dirty="0" err="1">
                <a:solidFill>
                  <a:srgbClr val="FF0000"/>
                </a:solidFill>
                <a:effectLst>
                  <a:glow rad="228600">
                    <a:srgbClr val="FFFFFF"/>
                  </a:glow>
                  <a:outerShdw blurRad="38100" dist="38100" dir="2700000" algn="tl">
                    <a:srgbClr val="000000">
                      <a:alpha val="43137"/>
                    </a:srgbClr>
                  </a:outerShdw>
                </a:effectLst>
              </a:rPr>
              <a:t>Presbutidas</a:t>
            </a:r>
            <a:r>
              <a:rPr lang="en-US" sz="3200" b="1" dirty="0">
                <a:effectLst>
                  <a:glow rad="228600">
                    <a:srgbClr val="FFFFFF"/>
                  </a:glow>
                  <a:outerShdw blurRad="38100" dist="38100" dir="2700000" algn="tl">
                    <a:srgbClr val="000000">
                      <a:alpha val="43137"/>
                    </a:srgbClr>
                  </a:outerShdw>
                </a:effectLst>
              </a:rPr>
              <a:t>&gt;  “An aged woman.”  </a:t>
            </a:r>
            <a:r>
              <a:rPr lang="en-US" sz="3200" i="1" dirty="0">
                <a:solidFill>
                  <a:srgbClr val="0000FF"/>
                </a:solidFill>
                <a:effectLst>
                  <a:glow rad="228600">
                    <a:srgbClr val="FFFFFF"/>
                  </a:glow>
                  <a:outerShdw blurRad="38100" dist="38100" dir="2700000" algn="tl">
                    <a:srgbClr val="000000">
                      <a:alpha val="43137"/>
                    </a:srgbClr>
                  </a:outerShdw>
                </a:effectLst>
              </a:rPr>
              <a:t>Thayers</a:t>
            </a:r>
          </a:p>
        </p:txBody>
      </p:sp>
      <p:sp>
        <p:nvSpPr>
          <p:cNvPr id="6" name="Rectangle 5"/>
          <p:cNvSpPr/>
          <p:nvPr/>
        </p:nvSpPr>
        <p:spPr>
          <a:xfrm>
            <a:off x="276446" y="4065665"/>
            <a:ext cx="8943753" cy="913070"/>
          </a:xfrm>
          <a:prstGeom prst="rect">
            <a:avLst/>
          </a:prstGeom>
        </p:spPr>
        <p:txBody>
          <a:bodyPr wrap="square">
            <a:spAutoFit/>
          </a:bodyPr>
          <a:lstStyle/>
          <a:p>
            <a:pPr>
              <a:lnSpc>
                <a:spcPts val="3200"/>
              </a:lnSpc>
            </a:pPr>
            <a:r>
              <a:rPr lang="en-US" sz="3200" b="1" dirty="0">
                <a:solidFill>
                  <a:srgbClr val="0000FF"/>
                </a:solidFill>
                <a:effectLst>
                  <a:glow rad="228600">
                    <a:srgbClr val="FFFFFF"/>
                  </a:glow>
                  <a:outerShdw blurRad="38100" dist="38100" dir="2700000" algn="tl">
                    <a:srgbClr val="000000">
                      <a:alpha val="43137"/>
                    </a:srgbClr>
                  </a:outerShdw>
                </a:effectLst>
              </a:rPr>
              <a:t>Reverent in behavior:</a:t>
            </a:r>
            <a:r>
              <a:rPr lang="en-US" sz="3200" b="1" dirty="0">
                <a:solidFill>
                  <a:srgbClr val="FF0000"/>
                </a:solidFill>
                <a:effectLst>
                  <a:glow rad="228600">
                    <a:srgbClr val="FFFFFF"/>
                  </a:glow>
                  <a:outerShdw blurRad="38100" dist="38100" dir="2700000" algn="tl">
                    <a:srgbClr val="000000">
                      <a:alpha val="43137"/>
                    </a:srgbClr>
                  </a:outerShdw>
                </a:effectLst>
              </a:rPr>
              <a:t>  </a:t>
            </a:r>
            <a:r>
              <a:rPr lang="en-US" sz="3200" b="1" dirty="0" err="1">
                <a:solidFill>
                  <a:srgbClr val="FF0000"/>
                </a:solidFill>
                <a:effectLst>
                  <a:glow rad="228600">
                    <a:srgbClr val="FFFFFF"/>
                  </a:glow>
                  <a:outerShdw blurRad="38100" dist="38100" dir="2700000" algn="tl">
                    <a:srgbClr val="000000">
                      <a:alpha val="43137"/>
                    </a:srgbClr>
                  </a:outerShdw>
                </a:effectLst>
              </a:rPr>
              <a:t>Hieropreis</a:t>
            </a:r>
            <a:r>
              <a:rPr lang="en-US" sz="3200" b="1" dirty="0">
                <a:effectLst>
                  <a:glow rad="228600">
                    <a:srgbClr val="FFFFFF"/>
                  </a:glow>
                  <a:outerShdw blurRad="38100" dist="38100" dir="2700000" algn="tl">
                    <a:srgbClr val="000000">
                      <a:alpha val="43137"/>
                    </a:srgbClr>
                  </a:outerShdw>
                </a:effectLst>
              </a:rPr>
              <a:t>&gt;  “Befitting a sacred character.”  </a:t>
            </a:r>
            <a:r>
              <a:rPr lang="en-US" sz="3200" i="1" dirty="0">
                <a:solidFill>
                  <a:srgbClr val="0000FF"/>
                </a:solidFill>
                <a:effectLst>
                  <a:glow rad="228600">
                    <a:srgbClr val="FFFFFF"/>
                  </a:glow>
                  <a:outerShdw blurRad="38100" dist="38100" dir="2700000" algn="tl">
                    <a:srgbClr val="000000">
                      <a:alpha val="43137"/>
                    </a:srgbClr>
                  </a:outerShdw>
                </a:effectLst>
              </a:rPr>
              <a:t>Vines</a:t>
            </a:r>
            <a:r>
              <a:rPr lang="en-US" sz="3200" b="1" dirty="0">
                <a:effectLst>
                  <a:glow rad="228600">
                    <a:srgbClr val="FFFFFF"/>
                  </a:glow>
                  <a:outerShdw blurRad="38100" dist="38100" dir="2700000" algn="tl">
                    <a:srgbClr val="000000">
                      <a:alpha val="43137"/>
                    </a:srgbClr>
                  </a:outerShdw>
                </a:effectLst>
              </a:rPr>
              <a:t>.   Clothing, words, attitude</a:t>
            </a:r>
            <a:endParaRPr lang="en-US" sz="3200" dirty="0">
              <a:effectLst>
                <a:glow rad="228600">
                  <a:srgbClr val="FFFFFF"/>
                </a:glow>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7254A3D2-0C7F-4F23-AB8E-0EF4E8E9CFB8}"/>
              </a:ext>
            </a:extLst>
          </p:cNvPr>
          <p:cNvSpPr/>
          <p:nvPr/>
        </p:nvSpPr>
        <p:spPr>
          <a:xfrm>
            <a:off x="239233" y="5053801"/>
            <a:ext cx="8839200" cy="1739579"/>
          </a:xfrm>
          <a:prstGeom prst="rect">
            <a:avLst/>
          </a:prstGeom>
        </p:spPr>
        <p:txBody>
          <a:bodyPr wrap="square">
            <a:spAutoFit/>
          </a:bodyPr>
          <a:lstStyle/>
          <a:p>
            <a:pPr algn="ctr">
              <a:lnSpc>
                <a:spcPts val="3200"/>
              </a:lnSpc>
            </a:pPr>
            <a:r>
              <a:rPr lang="en-US" sz="3200" b="1" dirty="0">
                <a:solidFill>
                  <a:srgbClr val="0000FF"/>
                </a:solidFill>
                <a:effectLst>
                  <a:glow rad="228600">
                    <a:srgbClr val="FFFFFF"/>
                  </a:glow>
                  <a:outerShdw blurRad="38100" dist="38100" dir="2700000" algn="tl">
                    <a:srgbClr val="000000">
                      <a:alpha val="43137"/>
                    </a:srgbClr>
                  </a:outerShdw>
                </a:effectLst>
              </a:rPr>
              <a:t>Not malicious gossips:</a:t>
            </a:r>
            <a:r>
              <a:rPr lang="en-US" sz="3200" b="1" dirty="0">
                <a:solidFill>
                  <a:srgbClr val="FF0000"/>
                </a:solidFill>
                <a:effectLst>
                  <a:glow rad="228600">
                    <a:srgbClr val="FFFFFF"/>
                  </a:glow>
                  <a:outerShdw blurRad="38100" dist="38100" dir="2700000" algn="tl">
                    <a:srgbClr val="000000">
                      <a:alpha val="43137"/>
                    </a:srgbClr>
                  </a:outerShdw>
                </a:effectLst>
              </a:rPr>
              <a:t>  </a:t>
            </a:r>
            <a:r>
              <a:rPr lang="en-US" sz="3200" b="1" dirty="0" err="1">
                <a:solidFill>
                  <a:srgbClr val="FF0000"/>
                </a:solidFill>
                <a:effectLst>
                  <a:glow rad="228600">
                    <a:srgbClr val="FFFFFF"/>
                  </a:glow>
                  <a:outerShdw blurRad="38100" dist="38100" dir="2700000" algn="tl">
                    <a:srgbClr val="000000">
                      <a:alpha val="43137"/>
                    </a:srgbClr>
                  </a:outerShdw>
                </a:effectLst>
              </a:rPr>
              <a:t>Diabolos</a:t>
            </a:r>
            <a:r>
              <a:rPr lang="en-US" sz="3200" b="1" dirty="0">
                <a:effectLst>
                  <a:glow rad="228600">
                    <a:srgbClr val="FFFFFF"/>
                  </a:glow>
                  <a:outerShdw blurRad="38100" dist="38100" dir="2700000" algn="tl">
                    <a:srgbClr val="000000">
                      <a:alpha val="43137"/>
                    </a:srgbClr>
                  </a:outerShdw>
                </a:effectLst>
              </a:rPr>
              <a:t>&gt; “Those who are given to </a:t>
            </a:r>
            <a:r>
              <a:rPr lang="en-US" sz="3200" b="1" i="1" u="sng" dirty="0">
                <a:effectLst>
                  <a:glow rad="228600">
                    <a:srgbClr val="FFFFFF"/>
                  </a:glow>
                  <a:outerShdw blurRad="38100" dist="38100" dir="2700000" algn="tl">
                    <a:srgbClr val="000000">
                      <a:alpha val="43137"/>
                    </a:srgbClr>
                  </a:outerShdw>
                </a:effectLst>
              </a:rPr>
              <a:t>findin</a:t>
            </a:r>
            <a:r>
              <a:rPr lang="en-US" sz="3200" b="1" i="1" dirty="0">
                <a:effectLst>
                  <a:glow rad="228600">
                    <a:srgbClr val="FFFFFF"/>
                  </a:glow>
                  <a:outerShdw blurRad="38100" dist="38100" dir="2700000" algn="tl">
                    <a:srgbClr val="000000">
                      <a:alpha val="43137"/>
                    </a:srgbClr>
                  </a:outerShdw>
                </a:effectLst>
              </a:rPr>
              <a:t>g</a:t>
            </a:r>
            <a:r>
              <a:rPr lang="en-US" sz="3200" b="1" i="1" u="sng" dirty="0">
                <a:effectLst>
                  <a:glow rad="228600">
                    <a:srgbClr val="FFFFFF"/>
                  </a:glow>
                  <a:outerShdw blurRad="38100" dist="38100" dir="2700000" algn="tl">
                    <a:srgbClr val="000000">
                      <a:alpha val="43137"/>
                    </a:srgbClr>
                  </a:outerShdw>
                </a:effectLst>
              </a:rPr>
              <a:t> fault with the demeanor &amp; conduct of others</a:t>
            </a:r>
            <a:r>
              <a:rPr lang="en-US" sz="3200" b="1" i="1" dirty="0">
                <a:effectLst>
                  <a:glow rad="228600">
                    <a:srgbClr val="FFFFFF"/>
                  </a:glow>
                  <a:outerShdw blurRad="38100" dist="38100" dir="2700000" algn="tl">
                    <a:srgbClr val="000000">
                      <a:alpha val="43137"/>
                    </a:srgbClr>
                  </a:outerShdw>
                </a:effectLst>
              </a:rPr>
              <a:t> </a:t>
            </a:r>
            <a:r>
              <a:rPr lang="en-US" sz="3200" b="1" dirty="0">
                <a:effectLst>
                  <a:glow rad="228600">
                    <a:srgbClr val="FFFFFF"/>
                  </a:glow>
                  <a:outerShdw blurRad="38100" dist="38100" dir="2700000" algn="tl">
                    <a:srgbClr val="000000">
                      <a:alpha val="43137"/>
                    </a:srgbClr>
                  </a:outerShdw>
                </a:effectLst>
              </a:rPr>
              <a:t>and spreading their innuendos &amp;  </a:t>
            </a:r>
            <a:r>
              <a:rPr lang="en-US" sz="3200" b="1" dirty="0" err="1">
                <a:effectLst>
                  <a:glow rad="228600">
                    <a:srgbClr val="FFFFFF"/>
                  </a:glow>
                  <a:outerShdw blurRad="38100" dist="38100" dir="2700000" algn="tl">
                    <a:srgbClr val="000000">
                      <a:alpha val="43137"/>
                    </a:srgbClr>
                  </a:outerShdw>
                </a:effectLst>
              </a:rPr>
              <a:t>criti-cisms</a:t>
            </a:r>
            <a:r>
              <a:rPr lang="en-US" sz="3200" b="1" dirty="0">
                <a:effectLst>
                  <a:glow rad="228600">
                    <a:srgbClr val="FFFFFF"/>
                  </a:glow>
                  <a:outerShdw blurRad="38100" dist="38100" dir="2700000" algn="tl">
                    <a:srgbClr val="000000">
                      <a:alpha val="43137"/>
                    </a:srgbClr>
                  </a:outerShdw>
                </a:effectLst>
              </a:rPr>
              <a:t> in the church.”  cf. </a:t>
            </a:r>
            <a:r>
              <a:rPr lang="en-US" sz="3200" b="1" u="sng" dirty="0">
                <a:effectLst>
                  <a:glow rad="228600">
                    <a:srgbClr val="FFFFFF"/>
                  </a:glow>
                  <a:outerShdw blurRad="38100" dist="38100" dir="2700000" algn="tl">
                    <a:srgbClr val="000000">
                      <a:alpha val="43137"/>
                    </a:srgbClr>
                  </a:outerShdw>
                </a:effectLst>
              </a:rPr>
              <a:t>2 Tim 3:3</a:t>
            </a:r>
            <a:r>
              <a:rPr lang="en-US" sz="3200" b="1" dirty="0">
                <a:effectLst>
                  <a:glow rad="228600">
                    <a:srgbClr val="FFFFFF"/>
                  </a:glow>
                  <a:outerShdw blurRad="38100" dist="38100" dir="2700000" algn="tl">
                    <a:srgbClr val="000000">
                      <a:alpha val="43137"/>
                    </a:srgbClr>
                  </a:outerShdw>
                </a:effectLst>
              </a:rPr>
              <a:t>.  </a:t>
            </a:r>
            <a:r>
              <a:rPr lang="en-US" sz="3200" i="1" dirty="0">
                <a:solidFill>
                  <a:srgbClr val="0000FF"/>
                </a:solidFill>
                <a:effectLst>
                  <a:glow rad="228600">
                    <a:srgbClr val="FFFFFF"/>
                  </a:glow>
                  <a:outerShdw blurRad="38100" dist="38100" dir="2700000" algn="tl">
                    <a:srgbClr val="000000">
                      <a:alpha val="43137"/>
                    </a:srgbClr>
                  </a:outerShdw>
                </a:effectLst>
              </a:rPr>
              <a:t>Vine's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par>
                                <p:cTn id="18" presetID="9" presetClass="emph" presetSubtype="0" grpId="1" nodeType="withEffect">
                                  <p:stCondLst>
                                    <p:cond delay="0"/>
                                  </p:stCondLst>
                                  <p:childTnLst>
                                    <p:set>
                                      <p:cBhvr rctx="PPT">
                                        <p:cTn id="19" dur="indefinite"/>
                                        <p:tgtEl>
                                          <p:spTgt spid="5"/>
                                        </p:tgtEl>
                                        <p:attrNameLst>
                                          <p:attrName>style.opacity</p:attrName>
                                        </p:attrNameLst>
                                      </p:cBhvr>
                                      <p:to>
                                        <p:strVal val="0.5"/>
                                      </p:to>
                                    </p:set>
                                    <p:animEffect filter="image" prLst="opacity: 0.5">
                                      <p:cBhvr rctx="IE">
                                        <p:cTn id="20" dur="indefinite"/>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par>
                                <p:cTn id="26" presetID="9" presetClass="emph" presetSubtype="0" grpId="1" nodeType="withEffect">
                                  <p:stCondLst>
                                    <p:cond delay="0"/>
                                  </p:stCondLst>
                                  <p:childTnLst>
                                    <p:set>
                                      <p:cBhvr rctx="PPT">
                                        <p:cTn id="27" dur="indefinite"/>
                                        <p:tgtEl>
                                          <p:spTgt spid="6"/>
                                        </p:tgtEl>
                                        <p:attrNameLst>
                                          <p:attrName>style.opacity</p:attrName>
                                        </p:attrNameLst>
                                      </p:cBhvr>
                                      <p:to>
                                        <p:strVal val="0.5"/>
                                      </p:to>
                                    </p:set>
                                    <p:animEffect filter="image" prLst="opacity: 0.5">
                                      <p:cBhvr rctx="IE">
                                        <p:cTn id="28"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DD7FA4-2EF8-4607-B691-D1EB628134C2}"/>
              </a:ext>
            </a:extLst>
          </p:cNvPr>
          <p:cNvSpPr/>
          <p:nvPr/>
        </p:nvSpPr>
        <p:spPr>
          <a:xfrm>
            <a:off x="302934" y="3865151"/>
            <a:ext cx="8871284" cy="1323439"/>
          </a:xfrm>
          <a:prstGeom prst="rect">
            <a:avLst/>
          </a:prstGeom>
        </p:spPr>
        <p:txBody>
          <a:bodyPr wrap="square">
            <a:spAutoFit/>
          </a:bodyPr>
          <a:lstStyle/>
          <a:p>
            <a:pPr>
              <a:lnSpc>
                <a:spcPts val="3200"/>
              </a:lnSpc>
            </a:pPr>
            <a:r>
              <a:rPr lang="en-US" sz="3200" b="1" u="sng" dirty="0">
                <a:solidFill>
                  <a:srgbClr val="0000FF"/>
                </a:solidFill>
                <a:effectLst>
                  <a:outerShdw blurRad="38100" dist="38100" dir="2700000" algn="tl">
                    <a:srgbClr val="000000">
                      <a:alpha val="43137"/>
                    </a:srgbClr>
                  </a:outerShdw>
                </a:effectLst>
              </a:rPr>
              <a:t>Not enslaved to much wine</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br>
              <a:rPr lang="en-US" sz="3200" b="1" dirty="0">
                <a:solidFill>
                  <a:srgbClr val="FF0000"/>
                </a:solidFill>
                <a:effectLst>
                  <a:outerShdw blurRad="38100" dist="38100" dir="2700000" algn="tl">
                    <a:srgbClr val="000000">
                      <a:alpha val="43137"/>
                    </a:srgbClr>
                  </a:outerShdw>
                </a:effectLst>
              </a:rPr>
            </a:br>
            <a:r>
              <a:rPr lang="en-US" sz="3200" b="1" dirty="0">
                <a:solidFill>
                  <a:srgbClr val="FF0000"/>
                </a:solidFill>
                <a:effectLst>
                  <a:outerShdw blurRad="38100" dist="38100" dir="2700000" algn="tl">
                    <a:srgbClr val="000000">
                      <a:alpha val="43137"/>
                    </a:srgbClr>
                  </a:outerShdw>
                </a:effectLst>
              </a:rPr>
              <a:t>Mede </a:t>
            </a:r>
            <a:r>
              <a:rPr lang="en-US" sz="3200" b="1" dirty="0" err="1">
                <a:solidFill>
                  <a:srgbClr val="FF0000"/>
                </a:solidFill>
                <a:effectLst>
                  <a:outerShdw blurRad="38100" dist="38100" dir="2700000" algn="tl">
                    <a:srgbClr val="000000">
                      <a:alpha val="43137"/>
                    </a:srgbClr>
                  </a:outerShdw>
                </a:effectLst>
              </a:rPr>
              <a:t>Oinoo</a:t>
            </a:r>
            <a:r>
              <a:rPr lang="en-US" sz="3200" b="1" dirty="0">
                <a:effectLst>
                  <a:outerShdw blurRad="38100" dist="38100" dir="2700000" algn="tl">
                    <a:srgbClr val="000000">
                      <a:alpha val="43137"/>
                    </a:srgbClr>
                  </a:outerShdw>
                </a:effectLst>
              </a:rPr>
              <a:t>&gt; Stumbling block  1 Cor 10:31-33</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a:t>
            </a:r>
            <a:r>
              <a:rPr lang="en-US" sz="3200" i="1" dirty="0">
                <a:effectLst>
                  <a:outerShdw blurRad="38100" dist="38100" dir="2700000" algn="tl">
                    <a:srgbClr val="000000">
                      <a:alpha val="43137"/>
                    </a:srgbClr>
                  </a:outerShdw>
                </a:effectLst>
              </a:rPr>
              <a:t>Give no offense to Jews or Greeks or to the church”</a:t>
            </a:r>
          </a:p>
        </p:txBody>
      </p:sp>
      <p:sp>
        <p:nvSpPr>
          <p:cNvPr id="4" name="Rectangle 3">
            <a:extLst>
              <a:ext uri="{FF2B5EF4-FFF2-40B4-BE49-F238E27FC236}">
                <a16:creationId xmlns:a16="http://schemas.microsoft.com/office/drawing/2014/main" id="{EC186DCA-C66C-496C-A538-830BE0FA56E3}"/>
              </a:ext>
            </a:extLst>
          </p:cNvPr>
          <p:cNvSpPr/>
          <p:nvPr/>
        </p:nvSpPr>
        <p:spPr>
          <a:xfrm>
            <a:off x="164618" y="5339072"/>
            <a:ext cx="8750782" cy="508473"/>
          </a:xfrm>
          <a:prstGeom prst="rect">
            <a:avLst/>
          </a:prstGeom>
          <a:ln w="57150">
            <a:solidFill>
              <a:srgbClr val="0000CC"/>
            </a:solidFill>
          </a:ln>
        </p:spPr>
        <p:txBody>
          <a:bodyPr wrap="square">
            <a:spAutoFit/>
          </a:bodyPr>
          <a:lstStyle/>
          <a:p>
            <a:pPr algn="ctr">
              <a:lnSpc>
                <a:spcPts val="3200"/>
              </a:lnSpc>
            </a:pPr>
            <a:r>
              <a:rPr lang="en-US" sz="3200" b="1" dirty="0">
                <a:effectLst>
                  <a:outerShdw blurRad="38100" dist="38100" dir="2700000" algn="tl">
                    <a:srgbClr val="000000">
                      <a:alpha val="43137"/>
                    </a:srgbClr>
                  </a:outerShdw>
                </a:effectLst>
              </a:rPr>
              <a:t>Prov 23:29-35  Admonition against Intoxication.</a:t>
            </a:r>
          </a:p>
        </p:txBody>
      </p:sp>
      <p:sp>
        <p:nvSpPr>
          <p:cNvPr id="5" name="Rectangle 4">
            <a:extLst>
              <a:ext uri="{FF2B5EF4-FFF2-40B4-BE49-F238E27FC236}">
                <a16:creationId xmlns:a16="http://schemas.microsoft.com/office/drawing/2014/main" id="{9EAE3ACB-F84D-47A5-BE11-694658C590EE}"/>
              </a:ext>
            </a:extLst>
          </p:cNvPr>
          <p:cNvSpPr/>
          <p:nvPr/>
        </p:nvSpPr>
        <p:spPr>
          <a:xfrm>
            <a:off x="146897" y="1367641"/>
            <a:ext cx="5638800" cy="2144177"/>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2:3 </a:t>
            </a:r>
            <a:r>
              <a:rPr lang="en-US" sz="3200" b="1" i="1" dirty="0">
                <a:solidFill>
                  <a:srgbClr val="FF0000"/>
                </a:solidFill>
                <a:effectLst>
                  <a:outerShdw blurRad="38100" dist="38100" dir="2700000" algn="tl">
                    <a:srgbClr val="000000">
                      <a:alpha val="43137"/>
                    </a:srgbClr>
                  </a:outerShdw>
                </a:effectLst>
              </a:rPr>
              <a:t>Older women </a:t>
            </a:r>
            <a:r>
              <a:rPr lang="en-US" sz="3200" b="1" i="1" dirty="0">
                <a:solidFill>
                  <a:prstClr val="black"/>
                </a:solidFill>
                <a:effectLst>
                  <a:outerShdw blurRad="38100" dist="38100" dir="2700000" algn="tl">
                    <a:srgbClr val="000000">
                      <a:alpha val="43137"/>
                    </a:srgbClr>
                  </a:outerShdw>
                </a:effectLst>
              </a:rPr>
              <a:t>likewise are to be reverent in their be-</a:t>
            </a:r>
            <a:r>
              <a:rPr lang="en-US" sz="3200" b="1" i="1" dirty="0" err="1">
                <a:solidFill>
                  <a:prstClr val="black"/>
                </a:solidFill>
                <a:effectLst>
                  <a:outerShdw blurRad="38100" dist="38100" dir="2700000" algn="tl">
                    <a:srgbClr val="000000">
                      <a:alpha val="43137"/>
                    </a:srgbClr>
                  </a:outerShdw>
                </a:effectLst>
              </a:rPr>
              <a:t>havior</a:t>
            </a:r>
            <a:r>
              <a:rPr lang="en-US" sz="3200" b="1" i="1" dirty="0">
                <a:solidFill>
                  <a:prstClr val="black"/>
                </a:solidFill>
                <a:effectLst>
                  <a:outerShdw blurRad="38100" dist="38100" dir="2700000" algn="tl">
                    <a:srgbClr val="000000">
                      <a:alpha val="43137"/>
                    </a:srgbClr>
                  </a:outerShdw>
                </a:effectLst>
              </a:rPr>
              <a:t>, not malicious gossips, nor enslaved to much wine, teaching what is good. </a:t>
            </a:r>
          </a:p>
        </p:txBody>
      </p:sp>
      <p:pic>
        <p:nvPicPr>
          <p:cNvPr id="6" name="Picture 5" descr="oldwoman - smiling2.jpg">
            <a:extLst>
              <a:ext uri="{FF2B5EF4-FFF2-40B4-BE49-F238E27FC236}">
                <a16:creationId xmlns:a16="http://schemas.microsoft.com/office/drawing/2014/main" id="{F27978AC-7760-430D-B431-F953ACCD1414}"/>
              </a:ext>
            </a:extLst>
          </p:cNvPr>
          <p:cNvPicPr>
            <a:picLocks noChangeAspect="1"/>
          </p:cNvPicPr>
          <p:nvPr/>
        </p:nvPicPr>
        <p:blipFill>
          <a:blip r:embed="rId2" cstate="print"/>
          <a:stretch>
            <a:fillRect/>
          </a:stretch>
        </p:blipFill>
        <p:spPr>
          <a:xfrm>
            <a:off x="5923046" y="1088723"/>
            <a:ext cx="3068554" cy="3254677"/>
          </a:xfrm>
          <a:prstGeom prst="rect">
            <a:avLst/>
          </a:prstGeom>
          <a:ln>
            <a:noFill/>
          </a:ln>
          <a:effectLst>
            <a:softEdge rad="112500"/>
          </a:effectLst>
        </p:spPr>
      </p:pic>
      <p:sp>
        <p:nvSpPr>
          <p:cNvPr id="7" name="Rectangle 6">
            <a:extLst>
              <a:ext uri="{FF2B5EF4-FFF2-40B4-BE49-F238E27FC236}">
                <a16:creationId xmlns:a16="http://schemas.microsoft.com/office/drawing/2014/main" id="{5832EEFF-B746-4C34-9DFF-A70B822DD232}"/>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8" name="Rectangle 7">
            <a:extLst>
              <a:ext uri="{FF2B5EF4-FFF2-40B4-BE49-F238E27FC236}">
                <a16:creationId xmlns:a16="http://schemas.microsoft.com/office/drawing/2014/main" id="{0FFC2931-E70F-4897-9C46-4F9279775C20}"/>
              </a:ext>
            </a:extLst>
          </p:cNvPr>
          <p:cNvSpPr/>
          <p:nvPr/>
        </p:nvSpPr>
        <p:spPr>
          <a:xfrm>
            <a:off x="146897" y="5944930"/>
            <a:ext cx="8844703" cy="913070"/>
          </a:xfrm>
          <a:prstGeom prst="rect">
            <a:avLst/>
          </a:prstGeom>
        </p:spPr>
        <p:txBody>
          <a:bodyPr wrap="square">
            <a:spAutoFit/>
          </a:bodyPr>
          <a:lstStyle/>
          <a:p>
            <a:pPr>
              <a:lnSpc>
                <a:spcPts val="3200"/>
              </a:lnSpc>
            </a:pPr>
            <a:r>
              <a:rPr lang="en-US" sz="3200" b="1" u="sng" dirty="0">
                <a:solidFill>
                  <a:srgbClr val="0000FF"/>
                </a:solidFill>
                <a:effectLst>
                  <a:outerShdw blurRad="38100" dist="38100" dir="2700000" algn="tl">
                    <a:srgbClr val="000000">
                      <a:alpha val="43137"/>
                    </a:srgbClr>
                  </a:outerShdw>
                </a:effectLst>
              </a:rPr>
              <a:t>Teaching what is good</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r>
              <a:rPr lang="en-US" sz="3200" b="1" dirty="0" err="1">
                <a:solidFill>
                  <a:srgbClr val="FF0000"/>
                </a:solidFill>
                <a:effectLst>
                  <a:outerShdw blurRad="38100" dist="38100" dir="2700000" algn="tl">
                    <a:srgbClr val="000000">
                      <a:alpha val="43137"/>
                    </a:srgbClr>
                  </a:outerShdw>
                </a:effectLst>
              </a:rPr>
              <a:t>Kalodisdaklos</a:t>
            </a:r>
            <a:r>
              <a:rPr lang="en-US" sz="3200" b="1" dirty="0">
                <a:effectLst>
                  <a:outerShdw blurRad="38100" dist="38100" dir="2700000" algn="tl">
                    <a:srgbClr val="000000">
                      <a:alpha val="43137"/>
                    </a:srgbClr>
                  </a:outerShdw>
                </a:effectLst>
              </a:rPr>
              <a:t>&gt; Teacher of Good things  (Prov 31:26)  “Teaching of kindness”</a:t>
            </a:r>
          </a:p>
        </p:txBody>
      </p:sp>
    </p:spTree>
    <p:extLst>
      <p:ext uri="{BB962C8B-B14F-4D97-AF65-F5344CB8AC3E}">
        <p14:creationId xmlns:p14="http://schemas.microsoft.com/office/powerpoint/2010/main" val="28512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par>
                                <p:cTn id="13" presetID="9" presetClass="emph" presetSubtype="0" grpId="1" nodeType="withEffect">
                                  <p:stCondLst>
                                    <p:cond delay="0"/>
                                  </p:stCondLst>
                                  <p:childTnLst>
                                    <p:set>
                                      <p:cBhvr rctx="PPT">
                                        <p:cTn id="14" dur="indefinite"/>
                                        <p:tgtEl>
                                          <p:spTgt spid="3"/>
                                        </p:tgtEl>
                                        <p:attrNameLst>
                                          <p:attrName>style.opacity</p:attrName>
                                        </p:attrNameLst>
                                      </p:cBhvr>
                                      <p:to>
                                        <p:strVal val="0.5"/>
                                      </p:to>
                                    </p:set>
                                    <p:animEffect filter="image" prLst="opacity: 0.5">
                                      <p:cBhvr rctx="IE">
                                        <p:cTn id="15" dur="indefinite"/>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par>
                                <p:cTn id="21" presetID="9" presetClass="emph" presetSubtype="0" grpId="1" nodeType="withEffect">
                                  <p:stCondLst>
                                    <p:cond delay="0"/>
                                  </p:stCondLst>
                                  <p:childTnLst>
                                    <p:set>
                                      <p:cBhvr>
                                        <p:cTn id="22" dur="indefinite"/>
                                        <p:tgtEl>
                                          <p:spTgt spid="4"/>
                                        </p:tgtEl>
                                        <p:attrNameLst>
                                          <p:attrName>style.opacity</p:attrName>
                                        </p:attrNameLst>
                                      </p:cBhvr>
                                      <p:to>
                                        <p:strVal val="0.5"/>
                                      </p:to>
                                    </p:set>
                                    <p:animEffect filter="image" prLst="opacity: 0.5">
                                      <p:cBhvr rctx="IE">
                                        <p:cTn id="23"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98581"/>
            <a:ext cx="3505200" cy="1739579"/>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2:4  That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[the older women]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may encourage the </a:t>
            </a:r>
            <a:br>
              <a:rPr lang="en-US" sz="3200" b="1" i="1" dirty="0">
                <a:solidFill>
                  <a:prstClr val="black"/>
                </a:solidFill>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young women</a:t>
            </a:r>
            <a:r>
              <a:rPr lang="en-US" sz="3200" b="1" i="1" dirty="0">
                <a:solidFill>
                  <a:prstClr val="black"/>
                </a:solidFill>
                <a:effectLst>
                  <a:outerShdw blurRad="38100" dist="38100" dir="2700000" algn="tl">
                    <a:srgbClr val="000000">
                      <a:alpha val="43137"/>
                    </a:srgbClr>
                  </a:outerShdw>
                </a:effectLst>
              </a:rPr>
              <a:t>…</a:t>
            </a:r>
          </a:p>
        </p:txBody>
      </p:sp>
      <p:pic>
        <p:nvPicPr>
          <p:cNvPr id="1026" name="Picture 2" descr="http://godreport.com/sites/default/files/styles/large/public/hispanic_grandmother_mother_and_daughter_looking_bld051582_0.jpg"/>
          <p:cNvPicPr>
            <a:picLocks noChangeAspect="1" noChangeArrowheads="1"/>
          </p:cNvPicPr>
          <p:nvPr/>
        </p:nvPicPr>
        <p:blipFill>
          <a:blip r:embed="rId2" cstate="print">
            <a:lum contrast="20000"/>
          </a:blip>
          <a:srcRect t="3831" b="36399"/>
          <a:stretch>
            <a:fillRect/>
          </a:stretch>
        </p:blipFill>
        <p:spPr bwMode="auto">
          <a:xfrm>
            <a:off x="4038600" y="1143000"/>
            <a:ext cx="4762500" cy="1981200"/>
          </a:xfrm>
          <a:prstGeom prst="rect">
            <a:avLst/>
          </a:prstGeom>
          <a:ln>
            <a:noFill/>
          </a:ln>
          <a:effectLst>
            <a:softEdge rad="127000"/>
          </a:effectLst>
        </p:spPr>
      </p:pic>
      <p:sp>
        <p:nvSpPr>
          <p:cNvPr id="4" name="Rectangle 3"/>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5" name="Rectangle 4"/>
          <p:cNvSpPr/>
          <p:nvPr/>
        </p:nvSpPr>
        <p:spPr>
          <a:xfrm>
            <a:off x="152400" y="4131677"/>
            <a:ext cx="8991600" cy="1092607"/>
          </a:xfrm>
          <a:prstGeom prst="rect">
            <a:avLst/>
          </a:prstGeom>
        </p:spPr>
        <p:txBody>
          <a:bodyPr wrap="square">
            <a:spAutoFit/>
          </a:bodyPr>
          <a:lstStyle/>
          <a:p>
            <a:pPr lvl="0">
              <a:lnSpc>
                <a:spcPts val="2600"/>
              </a:lnSpc>
            </a:pPr>
            <a:r>
              <a:rPr lang="en-US" sz="2400" b="1" dirty="0">
                <a:solidFill>
                  <a:prstClr val="black"/>
                </a:solidFill>
                <a:effectLst>
                  <a:outerShdw blurRad="38100" dist="38100" dir="2700000" algn="tl">
                    <a:srgbClr val="000000">
                      <a:alpha val="43137"/>
                    </a:srgbClr>
                  </a:outerShdw>
                </a:effectLst>
              </a:rPr>
              <a:t>  </a:t>
            </a:r>
            <a:r>
              <a:rPr lang="en-US" sz="3200" b="1" dirty="0">
                <a:solidFill>
                  <a:prstClr val="black"/>
                </a:solidFill>
                <a:effectLst>
                  <a:outerShdw blurRad="38100" dist="38100" dir="2700000" algn="tl">
                    <a:srgbClr val="000000">
                      <a:alpha val="43137"/>
                    </a:srgbClr>
                  </a:outerShdw>
                </a:effectLst>
              </a:rPr>
              <a:t>v.4 To </a:t>
            </a:r>
            <a:r>
              <a:rPr lang="en-US" sz="3200" b="1" i="1" u="sng" dirty="0">
                <a:solidFill>
                  <a:srgbClr val="0000FF"/>
                </a:solidFill>
                <a:effectLst>
                  <a:outerShdw blurRad="38100" dist="38100" dir="2700000" algn="tl">
                    <a:srgbClr val="000000">
                      <a:alpha val="43137"/>
                    </a:srgbClr>
                  </a:outerShdw>
                </a:effectLst>
              </a:rPr>
              <a:t>love</a:t>
            </a:r>
            <a:r>
              <a:rPr lang="en-US" sz="3200" b="1" dirty="0">
                <a:solidFill>
                  <a:prstClr val="black"/>
                </a:solidFill>
                <a:effectLst>
                  <a:outerShdw blurRad="38100" dist="38100" dir="2700000" algn="tl">
                    <a:srgbClr val="000000">
                      <a:alpha val="43137"/>
                    </a:srgbClr>
                  </a:outerShdw>
                </a:effectLst>
              </a:rPr>
              <a:t> their husbands and children  </a:t>
            </a:r>
            <a:r>
              <a:rPr lang="en-US" sz="2800" b="1" i="1" dirty="0">
                <a:solidFill>
                  <a:srgbClr val="0000CC"/>
                </a:solidFill>
                <a:effectLst>
                  <a:outerShdw blurRad="38100" dist="38100" dir="2700000" algn="tl">
                    <a:srgbClr val="000000">
                      <a:alpha val="43137"/>
                    </a:srgbClr>
                  </a:outerShdw>
                </a:effectLst>
              </a:rPr>
              <a:t>NIV</a:t>
            </a:r>
            <a:r>
              <a:rPr lang="en-US" sz="3200" b="1" dirty="0">
                <a:solidFill>
                  <a:prstClr val="black"/>
                </a:solidFill>
                <a:effectLst>
                  <a:outerShdw blurRad="38100" dist="38100" dir="2700000" algn="tl">
                    <a:srgbClr val="000000">
                      <a:alpha val="43137"/>
                    </a:srgbClr>
                  </a:outerShdw>
                </a:effectLst>
              </a:rPr>
              <a:t>  </a:t>
            </a:r>
            <a:br>
              <a:rPr lang="en-US" sz="3200" b="1" dirty="0">
                <a:solidFill>
                  <a:prstClr val="black"/>
                </a:solidFill>
                <a:effectLst>
                  <a:outerShdw blurRad="38100" dist="38100" dir="2700000" algn="tl">
                    <a:srgbClr val="000000">
                      <a:alpha val="43137"/>
                    </a:srgbClr>
                  </a:outerShdw>
                </a:effectLst>
              </a:rPr>
            </a:br>
            <a:r>
              <a:rPr lang="en-US" sz="3200" b="1" dirty="0">
                <a:solidFill>
                  <a:prstClr val="black"/>
                </a:solidFill>
                <a:effectLst>
                  <a:outerShdw blurRad="38100" dist="38100" dir="2700000" algn="tl">
                    <a:srgbClr val="000000">
                      <a:alpha val="43137"/>
                    </a:srgbClr>
                  </a:outerShdw>
                </a:effectLst>
              </a:rPr>
              <a:t> 	   Greek:  </a:t>
            </a:r>
            <a:r>
              <a:rPr lang="en-US" sz="3200" b="1" dirty="0">
                <a:solidFill>
                  <a:srgbClr val="FF0000"/>
                </a:solidFill>
                <a:effectLst>
                  <a:outerShdw blurRad="38100" dist="38100" dir="2700000" algn="tl">
                    <a:srgbClr val="000000">
                      <a:alpha val="43137"/>
                    </a:srgbClr>
                  </a:outerShdw>
                </a:effectLst>
              </a:rPr>
              <a:t>Phil-</a:t>
            </a:r>
            <a:r>
              <a:rPr lang="en-US" sz="3200" b="1" dirty="0" err="1">
                <a:solidFill>
                  <a:srgbClr val="FF0000"/>
                </a:solidFill>
                <a:effectLst>
                  <a:outerShdw blurRad="38100" dist="38100" dir="2700000" algn="tl">
                    <a:srgbClr val="000000">
                      <a:alpha val="43137"/>
                    </a:srgbClr>
                  </a:outerShdw>
                </a:effectLst>
              </a:rPr>
              <a:t>androus</a:t>
            </a:r>
            <a:r>
              <a:rPr lang="en-US" sz="3200" b="1" dirty="0">
                <a:solidFill>
                  <a:prstClr val="black"/>
                </a:solidFill>
                <a:effectLst>
                  <a:outerShdw blurRad="38100" dist="38100" dir="2700000" algn="tl">
                    <a:srgbClr val="000000">
                      <a:alpha val="43137"/>
                    </a:srgbClr>
                  </a:outerShdw>
                </a:effectLst>
              </a:rPr>
              <a:t>… </a:t>
            </a:r>
            <a:r>
              <a:rPr lang="en-US" sz="3200" b="1" dirty="0">
                <a:solidFill>
                  <a:srgbClr val="FF0000"/>
                </a:solidFill>
                <a:effectLst>
                  <a:outerShdw blurRad="38100" dist="38100" dir="2700000" algn="tl">
                    <a:srgbClr val="000000">
                      <a:alpha val="43137"/>
                    </a:srgbClr>
                  </a:outerShdw>
                </a:effectLst>
              </a:rPr>
              <a:t>Philo-</a:t>
            </a:r>
            <a:r>
              <a:rPr lang="en-US" sz="3200" b="1" dirty="0" err="1">
                <a:solidFill>
                  <a:srgbClr val="FF0000"/>
                </a:solidFill>
                <a:effectLst>
                  <a:outerShdw blurRad="38100" dist="38100" dir="2700000" algn="tl">
                    <a:srgbClr val="000000">
                      <a:alpha val="43137"/>
                    </a:srgbClr>
                  </a:outerShdw>
                </a:effectLst>
              </a:rPr>
              <a:t>teknos</a:t>
            </a:r>
            <a:r>
              <a:rPr lang="en-US" sz="3200" b="1" dirty="0">
                <a:solidFill>
                  <a:prstClr val="black"/>
                </a:solidFill>
                <a:effectLst>
                  <a:outerShdw blurRad="38100" dist="38100" dir="2700000" algn="tl">
                    <a:srgbClr val="000000">
                      <a:alpha val="43137"/>
                    </a:srgbClr>
                  </a:outerShdw>
                </a:effectLst>
              </a:rPr>
              <a:t>&gt;</a:t>
            </a:r>
            <a:br>
              <a:rPr lang="en-US" sz="3200" b="1" dirty="0">
                <a:solidFill>
                  <a:prstClr val="black"/>
                </a:solidFill>
                <a:effectLst>
                  <a:outerShdw blurRad="38100" dist="38100" dir="2700000" algn="tl">
                    <a:srgbClr val="000000">
                      <a:alpha val="43137"/>
                    </a:srgbClr>
                  </a:outerShdw>
                </a:effectLst>
              </a:rPr>
            </a:br>
            <a:r>
              <a:rPr lang="en-US" sz="3200" b="1" dirty="0">
                <a:solidFill>
                  <a:prstClr val="black"/>
                </a:solidFill>
                <a:effectLst>
                  <a:outerShdw blurRad="38100" dist="38100" dir="2700000" algn="tl">
                    <a:srgbClr val="000000">
                      <a:alpha val="43137"/>
                    </a:srgbClr>
                  </a:outerShdw>
                </a:effectLst>
              </a:rPr>
              <a:t> 	   Louw:  </a:t>
            </a:r>
            <a:r>
              <a:rPr lang="en-US" sz="3200" b="1" i="1" u="sng" dirty="0">
                <a:solidFill>
                  <a:srgbClr val="0000FF"/>
                </a:solidFill>
                <a:effectLst>
                  <a:outerShdw blurRad="38100" dist="38100" dir="2700000" algn="tl">
                    <a:srgbClr val="000000">
                      <a:alpha val="43137"/>
                    </a:srgbClr>
                  </a:outerShdw>
                </a:effectLst>
              </a:rPr>
              <a:t>Affection</a:t>
            </a:r>
            <a:r>
              <a:rPr lang="en-US" sz="3200" b="1" dirty="0">
                <a:solidFill>
                  <a:prstClr val="black"/>
                </a:solidFill>
                <a:effectLst>
                  <a:outerShdw blurRad="38100" dist="38100" dir="2700000" algn="tl">
                    <a:srgbClr val="000000">
                      <a:alpha val="43137"/>
                    </a:srgbClr>
                  </a:outerShdw>
                </a:effectLst>
              </a:rPr>
              <a:t> for one’s husband, children.</a:t>
            </a:r>
            <a:endParaRPr lang="en-US" sz="2400" b="1" i="1" dirty="0">
              <a:solidFill>
                <a:prstClr val="black"/>
              </a:solidFill>
              <a:effectLst>
                <a:outerShdw blurRad="38100" dist="38100" dir="2700000" algn="tl">
                  <a:srgbClr val="000000">
                    <a:alpha val="43137"/>
                  </a:srgbClr>
                </a:outerShdw>
              </a:effectLst>
            </a:endParaRPr>
          </a:p>
        </p:txBody>
      </p:sp>
      <p:sp>
        <p:nvSpPr>
          <p:cNvPr id="8" name="Rectangle 7"/>
          <p:cNvSpPr/>
          <p:nvPr/>
        </p:nvSpPr>
        <p:spPr>
          <a:xfrm>
            <a:off x="260684" y="5375482"/>
            <a:ext cx="8763000" cy="873957"/>
          </a:xfrm>
          <a:prstGeom prst="rect">
            <a:avLst/>
          </a:prstGeom>
        </p:spPr>
        <p:txBody>
          <a:bodyPr wrap="square">
            <a:spAutoFit/>
          </a:bodyPr>
          <a:lstStyle/>
          <a:p>
            <a:pPr>
              <a:lnSpc>
                <a:spcPts val="3000"/>
              </a:lnSpc>
            </a:pPr>
            <a:r>
              <a:rPr lang="en-US" sz="3200" b="1" dirty="0">
                <a:solidFill>
                  <a:prstClr val="black"/>
                </a:solidFill>
                <a:effectLst>
                  <a:outerShdw blurRad="38100" dist="38100" dir="2700000" algn="tl">
                    <a:srgbClr val="000000">
                      <a:alpha val="43137"/>
                    </a:srgbClr>
                  </a:outerShdw>
                </a:effectLst>
              </a:rPr>
              <a:t>v5</a:t>
            </a:r>
            <a:r>
              <a:rPr lang="en-US" sz="3200" b="1" baseline="30000" dirty="0">
                <a:solidFill>
                  <a:prstClr val="black"/>
                </a:solidFill>
                <a:effectLst>
                  <a:outerShdw blurRad="38100" dist="38100" dir="2700000" algn="tl">
                    <a:srgbClr val="000000">
                      <a:alpha val="43137"/>
                    </a:srgbClr>
                  </a:outerShdw>
                </a:effectLst>
              </a:rPr>
              <a:t> </a:t>
            </a:r>
            <a:r>
              <a:rPr lang="en-US" sz="3200" b="1" i="1" dirty="0">
                <a:solidFill>
                  <a:prstClr val="black"/>
                </a:solidFill>
                <a:effectLst>
                  <a:outerShdw blurRad="38100" dist="38100" dir="2700000" algn="tl">
                    <a:srgbClr val="000000">
                      <a:alpha val="43137"/>
                    </a:srgbClr>
                  </a:outerShdw>
                </a:effectLst>
              </a:rPr>
              <a:t>To be </a:t>
            </a:r>
            <a:r>
              <a:rPr lang="en-US" sz="3200" b="1" i="1" u="sng" dirty="0">
                <a:solidFill>
                  <a:srgbClr val="0000FF"/>
                </a:solidFill>
                <a:effectLst>
                  <a:outerShdw blurRad="38100" dist="38100" dir="2700000" algn="tl">
                    <a:srgbClr val="000000">
                      <a:alpha val="43137"/>
                    </a:srgbClr>
                  </a:outerShdw>
                </a:effectLst>
              </a:rPr>
              <a:t>sensible</a:t>
            </a:r>
            <a:r>
              <a:rPr lang="en-US" sz="3200" b="1" i="1" dirty="0">
                <a:solidFill>
                  <a:prstClr val="black"/>
                </a:solidFill>
                <a:effectLst>
                  <a:outerShdw blurRad="38100" dist="38100" dir="2700000" algn="tl">
                    <a:srgbClr val="000000">
                      <a:alpha val="43137"/>
                    </a:srgbClr>
                  </a:outerShdw>
                </a:effectLst>
              </a:rPr>
              <a:t>: Greek </a:t>
            </a:r>
            <a:r>
              <a:rPr lang="en-US" sz="3200" b="1" i="1" dirty="0" err="1">
                <a:solidFill>
                  <a:srgbClr val="FF0000"/>
                </a:solidFill>
                <a:effectLst>
                  <a:outerShdw blurRad="38100" dist="38100" dir="2700000" algn="tl">
                    <a:srgbClr val="000000">
                      <a:alpha val="43137"/>
                    </a:srgbClr>
                  </a:outerShdw>
                </a:effectLst>
              </a:rPr>
              <a:t>Sophronizo</a:t>
            </a:r>
            <a:r>
              <a:rPr lang="en-US" sz="3200" b="1" i="1" dirty="0">
                <a:solidFill>
                  <a:prstClr val="black"/>
                </a:solidFill>
                <a:effectLst>
                  <a:outerShdw blurRad="38100" dist="38100" dir="2700000" algn="tl">
                    <a:srgbClr val="000000">
                      <a:alpha val="43137"/>
                    </a:srgbClr>
                  </a:outerShdw>
                </a:effectLst>
              </a:rPr>
              <a:t>—Live wisely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 		</a:t>
            </a:r>
            <a:r>
              <a:rPr lang="en-US" sz="2800" b="1" i="1" dirty="0">
                <a:solidFill>
                  <a:srgbClr val="0000CC"/>
                </a:solidFill>
                <a:effectLst>
                  <a:outerShdw blurRad="38100" dist="38100" dir="2700000" algn="tl">
                    <a:srgbClr val="000000">
                      <a:alpha val="43137"/>
                    </a:srgbClr>
                  </a:outerShdw>
                </a:effectLst>
              </a:rPr>
              <a:t>NLT</a:t>
            </a:r>
            <a:r>
              <a:rPr lang="en-US" sz="3200" b="1" i="1" dirty="0">
                <a:solidFill>
                  <a:prstClr val="black"/>
                </a:solidFill>
                <a:effectLst>
                  <a:outerShdw blurRad="38100" dist="38100" dir="2700000" algn="tl">
                    <a:srgbClr val="000000">
                      <a:alpha val="43137"/>
                    </a:srgbClr>
                  </a:outerShdw>
                </a:effectLst>
              </a:rPr>
              <a:t>  (ie disciplined) </a:t>
            </a:r>
            <a:endParaRPr lang="en-US" sz="2400" dirty="0"/>
          </a:p>
        </p:txBody>
      </p:sp>
      <p:sp>
        <p:nvSpPr>
          <p:cNvPr id="12" name="Rectangle 11"/>
          <p:cNvSpPr/>
          <p:nvPr/>
        </p:nvSpPr>
        <p:spPr>
          <a:xfrm>
            <a:off x="206542" y="6249439"/>
            <a:ext cx="8991600" cy="584775"/>
          </a:xfrm>
          <a:prstGeom prst="rect">
            <a:avLst/>
          </a:prstGeom>
        </p:spPr>
        <p:txBody>
          <a:bodyPr wrap="square">
            <a:spAutoFit/>
          </a:bodyPr>
          <a:lstStyle/>
          <a:p>
            <a:r>
              <a:rPr lang="en-US" sz="3200" b="1" dirty="0">
                <a:solidFill>
                  <a:prstClr val="black"/>
                </a:solidFill>
                <a:effectLst>
                  <a:outerShdw blurRad="38100" dist="38100" dir="2700000" algn="tl">
                    <a:srgbClr val="000000">
                      <a:alpha val="43137"/>
                    </a:srgbClr>
                  </a:outerShdw>
                </a:effectLst>
              </a:rPr>
              <a:t>v5</a:t>
            </a:r>
            <a:r>
              <a:rPr lang="en-US" sz="3200" b="1" baseline="30000" dirty="0">
                <a:solidFill>
                  <a:prstClr val="black"/>
                </a:solidFill>
                <a:effectLst>
                  <a:outerShdw blurRad="38100" dist="38100" dir="2700000" algn="tl">
                    <a:srgbClr val="000000">
                      <a:alpha val="43137"/>
                    </a:srgbClr>
                  </a:outerShdw>
                </a:effectLst>
              </a:rPr>
              <a:t> </a:t>
            </a:r>
            <a:r>
              <a:rPr lang="en-US" sz="3200" b="1" i="1" u="sng" dirty="0">
                <a:solidFill>
                  <a:srgbClr val="0000FF"/>
                </a:solidFill>
                <a:effectLst>
                  <a:outerShdw blurRad="38100" dist="38100" dir="2700000" algn="tl">
                    <a:srgbClr val="000000">
                      <a:alpha val="43137"/>
                    </a:srgbClr>
                  </a:outerShdw>
                </a:effectLst>
              </a:rPr>
              <a:t>Pure</a:t>
            </a:r>
            <a:r>
              <a:rPr lang="en-US" sz="3200" b="1" i="1" dirty="0">
                <a:solidFill>
                  <a:prstClr val="black"/>
                </a:solidFill>
                <a:effectLst>
                  <a:outerShdw blurRad="38100" dist="38100" dir="2700000" algn="tl">
                    <a:srgbClr val="000000">
                      <a:alpha val="43137"/>
                    </a:srgbClr>
                  </a:outerShdw>
                </a:effectLst>
              </a:rPr>
              <a:t>: Greek </a:t>
            </a:r>
            <a:r>
              <a:rPr lang="en-US" sz="3200" b="1" i="1" dirty="0" err="1">
                <a:solidFill>
                  <a:prstClr val="black"/>
                </a:solidFill>
                <a:effectLst>
                  <a:outerShdw blurRad="38100" dist="38100" dir="2700000" algn="tl">
                    <a:srgbClr val="000000">
                      <a:alpha val="43137"/>
                    </a:srgbClr>
                  </a:outerShdw>
                </a:effectLst>
              </a:rPr>
              <a:t>hagnas</a:t>
            </a:r>
            <a:r>
              <a:rPr lang="en-US" sz="3200" b="1" i="1" dirty="0">
                <a:solidFill>
                  <a:prstClr val="black"/>
                </a:solidFill>
                <a:effectLst>
                  <a:outerShdw blurRad="38100" dist="38100" dir="2700000" algn="tl">
                    <a:srgbClr val="000000">
                      <a:alpha val="43137"/>
                    </a:srgbClr>
                  </a:outerShdw>
                </a:effectLst>
              </a:rPr>
              <a:t>: Free from defilement   </a:t>
            </a:r>
            <a:r>
              <a:rPr lang="en-US" sz="2800" b="1" i="1" dirty="0">
                <a:solidFill>
                  <a:srgbClr val="0000CC"/>
                </a:solidFill>
                <a:effectLst>
                  <a:outerShdw blurRad="38100" dist="38100" dir="2700000" algn="tl">
                    <a:srgbClr val="000000">
                      <a:alpha val="43137"/>
                    </a:srgbClr>
                  </a:outerShdw>
                </a:effectLst>
              </a:rPr>
              <a:t>Vines</a:t>
            </a:r>
            <a:endParaRPr lang="en-US" sz="2400" dirty="0">
              <a:solidFill>
                <a:srgbClr val="0000CC"/>
              </a:solidFill>
            </a:endParaRPr>
          </a:p>
        </p:txBody>
      </p:sp>
      <p:sp>
        <p:nvSpPr>
          <p:cNvPr id="14" name="Rectangle 13">
            <a:extLst>
              <a:ext uri="{FF2B5EF4-FFF2-40B4-BE49-F238E27FC236}">
                <a16:creationId xmlns:a16="http://schemas.microsoft.com/office/drawing/2014/main" id="{124DF090-DA02-4AD7-B249-ED190683C633}"/>
              </a:ext>
            </a:extLst>
          </p:cNvPr>
          <p:cNvSpPr/>
          <p:nvPr/>
        </p:nvSpPr>
        <p:spPr>
          <a:xfrm>
            <a:off x="297543" y="3098972"/>
            <a:ext cx="8763000" cy="932371"/>
          </a:xfrm>
          <a:prstGeom prst="rect">
            <a:avLst/>
          </a:prstGeom>
        </p:spPr>
        <p:txBody>
          <a:bodyPr wrap="square">
            <a:spAutoFit/>
          </a:bodyPr>
          <a:lstStyle/>
          <a:p>
            <a:pPr>
              <a:lnSpc>
                <a:spcPts val="3200"/>
              </a:lnSpc>
            </a:pPr>
            <a:r>
              <a:rPr lang="en-US" sz="3200" b="1" dirty="0">
                <a:solidFill>
                  <a:prstClr val="black"/>
                </a:solidFill>
                <a:effectLst>
                  <a:outerShdw blurRad="38100" dist="38100" dir="2700000" algn="tl">
                    <a:srgbClr val="000000">
                      <a:alpha val="43137"/>
                    </a:srgbClr>
                  </a:outerShdw>
                </a:effectLst>
              </a:rPr>
              <a:t>v4</a:t>
            </a:r>
            <a:r>
              <a:rPr lang="en-US" sz="3200" b="1" baseline="30000" dirty="0">
                <a:solidFill>
                  <a:prstClr val="black"/>
                </a:solidFill>
                <a:effectLst>
                  <a:outerShdw blurRad="38100" dist="38100" dir="2700000" algn="tl">
                    <a:srgbClr val="000000">
                      <a:alpha val="43137"/>
                    </a:srgbClr>
                  </a:outerShdw>
                </a:effectLst>
              </a:rPr>
              <a:t> </a:t>
            </a:r>
            <a:r>
              <a:rPr lang="en-US" sz="3200" b="1" i="1" u="sng" dirty="0">
                <a:solidFill>
                  <a:srgbClr val="0000FF"/>
                </a:solidFill>
                <a:effectLst>
                  <a:outerShdw blurRad="38100" dist="38100" dir="2700000" algn="tl">
                    <a:srgbClr val="000000">
                      <a:alpha val="43137"/>
                    </a:srgbClr>
                  </a:outerShdw>
                </a:effectLst>
              </a:rPr>
              <a:t>Young women</a:t>
            </a:r>
            <a:r>
              <a:rPr lang="en-US" sz="3200" b="1" i="1" dirty="0">
                <a:solidFill>
                  <a:prstClr val="black"/>
                </a:solidFill>
                <a:effectLst>
                  <a:outerShdw blurRad="38100" dist="38100" dir="2700000" algn="tl">
                    <a:srgbClr val="000000">
                      <a:alpha val="43137"/>
                    </a:srgbClr>
                  </a:outerShdw>
                </a:effectLst>
              </a:rPr>
              <a:t>: Greek </a:t>
            </a:r>
            <a:r>
              <a:rPr lang="en-US" sz="3200" b="1" i="1" dirty="0" err="1">
                <a:solidFill>
                  <a:prstClr val="black"/>
                </a:solidFill>
                <a:effectLst>
                  <a:outerShdw blurRad="38100" dist="38100" dir="2700000" algn="tl">
                    <a:srgbClr val="000000">
                      <a:alpha val="43137"/>
                    </a:srgbClr>
                  </a:outerShdw>
                </a:effectLst>
              </a:rPr>
              <a:t>neas</a:t>
            </a:r>
            <a:r>
              <a:rPr lang="en-US" sz="3200" b="1" i="1" dirty="0">
                <a:solidFill>
                  <a:prstClr val="black"/>
                </a:solidFill>
                <a:effectLst>
                  <a:outerShdw blurRad="38100" dist="38100" dir="2700000" algn="tl">
                    <a:srgbClr val="000000">
                      <a:alpha val="43137"/>
                    </a:srgbClr>
                  </a:outerShdw>
                </a:effectLst>
              </a:rPr>
              <a:t>— Youthful,</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 	relatively young, the younger of two</a:t>
            </a:r>
            <a:r>
              <a:rPr lang="en-US" sz="3600" b="1" i="1" dirty="0">
                <a:solidFill>
                  <a:prstClr val="black"/>
                </a:solidFill>
                <a:effectLst>
                  <a:outerShdw blurRad="38100" dist="38100" dir="2700000" algn="tl">
                    <a:srgbClr val="000000">
                      <a:alpha val="43137"/>
                    </a:srgbClr>
                  </a:outerShdw>
                </a:effectLst>
              </a:rPr>
              <a:t>.  </a:t>
            </a:r>
            <a:r>
              <a:rPr lang="en-US" sz="2800" b="1" i="1" dirty="0" err="1">
                <a:solidFill>
                  <a:srgbClr val="0000CC"/>
                </a:solidFill>
                <a:effectLst>
                  <a:outerShdw blurRad="38100" dist="38100" dir="2700000" algn="tl">
                    <a:srgbClr val="000000">
                      <a:alpha val="43137"/>
                    </a:srgbClr>
                  </a:outerShdw>
                </a:effectLst>
              </a:rPr>
              <a:t>Louw</a:t>
            </a:r>
            <a:endParaRPr lang="en-US" sz="2800" b="1" i="1" dirty="0">
              <a:solidFill>
                <a:srgbClr val="0000CC"/>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9" presetClass="emph" presetSubtype="0" grpId="1" nodeType="withEffect">
                                  <p:stCondLst>
                                    <p:cond delay="0"/>
                                  </p:stCondLst>
                                  <p:childTnLst>
                                    <p:set>
                                      <p:cBhvr rctx="PPT">
                                        <p:cTn id="14" dur="indefinite"/>
                                        <p:tgtEl>
                                          <p:spTgt spid="14"/>
                                        </p:tgtEl>
                                        <p:attrNameLst>
                                          <p:attrName>style.opacity</p:attrName>
                                        </p:attrNameLst>
                                      </p:cBhvr>
                                      <p:to>
                                        <p:strVal val="0.5"/>
                                      </p:to>
                                    </p:set>
                                    <p:animEffect filter="image" prLst="opacity: 0.5">
                                      <p:cBhvr rctx="IE">
                                        <p:cTn id="15" dur="indefinite"/>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par>
                                <p:cTn id="21" presetID="9" presetClass="emph" presetSubtype="0" grpId="1" nodeType="withEffect">
                                  <p:stCondLst>
                                    <p:cond delay="0"/>
                                  </p:stCondLst>
                                  <p:childTnLst>
                                    <p:set>
                                      <p:cBhvr rctx="PPT">
                                        <p:cTn id="22" dur="indefinite"/>
                                        <p:tgtEl>
                                          <p:spTgt spid="5"/>
                                        </p:tgtEl>
                                        <p:attrNameLst>
                                          <p:attrName>style.opacity</p:attrName>
                                        </p:attrNameLst>
                                      </p:cBhvr>
                                      <p:to>
                                        <p:strVal val="0.5"/>
                                      </p:to>
                                    </p:set>
                                    <p:animEffect filter="image" prLst="opacity: 0.5">
                                      <p:cBhvr rctx="IE">
                                        <p:cTn id="23" dur="indefinite"/>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to="" calcmode="lin" valueType="num">
                                      <p:cBhvr>
                                        <p:cTn id="28" dur="1" fill="hold"/>
                                        <p:tgtEl>
                                          <p:spTgt spid="12"/>
                                        </p:tgtEl>
                                        <p:attrNameLst>
                                          <p:attrName/>
                                        </p:attrNameLst>
                                      </p:cBhvr>
                                    </p:anim>
                                  </p:childTnLst>
                                </p:cTn>
                              </p:par>
                              <p:par>
                                <p:cTn id="29" presetID="9" presetClass="emph" presetSubtype="0" grpId="1" nodeType="withEffect">
                                  <p:stCondLst>
                                    <p:cond delay="0"/>
                                  </p:stCondLst>
                                  <p:childTnLst>
                                    <p:set>
                                      <p:cBhvr rctx="PPT">
                                        <p:cTn id="30" dur="indefinite"/>
                                        <p:tgtEl>
                                          <p:spTgt spid="8"/>
                                        </p:tgtEl>
                                        <p:attrNameLst>
                                          <p:attrName>style.opacity</p:attrName>
                                        </p:attrNameLst>
                                      </p:cBhvr>
                                      <p:to>
                                        <p:strVal val="0.5"/>
                                      </p:to>
                                    </p:set>
                                    <p:animEffect filter="image" prLst="opacity: 0.5">
                                      <p:cBhvr rctx="IE">
                                        <p:cTn id="3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12" grpId="0"/>
      <p:bldP spid="14" grpId="0"/>
      <p:bldP spid="1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1A314B-2A95-4EE7-A538-95EE58A3BFD4}"/>
              </a:ext>
            </a:extLst>
          </p:cNvPr>
          <p:cNvSpPr/>
          <p:nvPr/>
        </p:nvSpPr>
        <p:spPr>
          <a:xfrm>
            <a:off x="220770" y="5783489"/>
            <a:ext cx="9151830" cy="861774"/>
          </a:xfrm>
          <a:prstGeom prst="rect">
            <a:avLst/>
          </a:prstGeom>
        </p:spPr>
        <p:txBody>
          <a:bodyPr wrap="square">
            <a:spAutoFit/>
          </a:bodyPr>
          <a:lstStyle/>
          <a:p>
            <a:pPr lvl="0">
              <a:lnSpc>
                <a:spcPts val="3000"/>
              </a:lnSpc>
            </a:pPr>
            <a:r>
              <a:rPr lang="en-US" sz="3200" b="1" dirty="0">
                <a:solidFill>
                  <a:prstClr val="black"/>
                </a:solidFill>
                <a:effectLst>
                  <a:outerShdw blurRad="38100" dist="38100" dir="2700000" algn="tl">
                    <a:srgbClr val="000000">
                      <a:alpha val="43137"/>
                    </a:srgbClr>
                  </a:outerShdw>
                </a:effectLst>
              </a:rPr>
              <a:t>v5</a:t>
            </a:r>
            <a:r>
              <a:rPr lang="en-US" sz="3200" b="1" i="1" dirty="0">
                <a:solidFill>
                  <a:prstClr val="black"/>
                </a:solidFill>
                <a:effectLst>
                  <a:outerShdw blurRad="38100" dist="38100" dir="2700000" algn="tl">
                    <a:srgbClr val="000000">
                      <a:alpha val="43137"/>
                    </a:srgbClr>
                  </a:outerShdw>
                </a:effectLst>
              </a:rPr>
              <a:t> That the word of God may not be </a:t>
            </a:r>
            <a:r>
              <a:rPr lang="en-US" sz="3200" b="1" i="1" u="sng" dirty="0">
                <a:solidFill>
                  <a:srgbClr val="0000FF"/>
                </a:solidFill>
                <a:effectLst>
                  <a:outerShdw blurRad="38100" dist="38100" dir="2700000" algn="tl">
                    <a:srgbClr val="000000">
                      <a:alpha val="43137"/>
                    </a:srgbClr>
                  </a:outerShdw>
                </a:effectLst>
              </a:rPr>
              <a:t>dishonored</a:t>
            </a:r>
            <a:r>
              <a:rPr lang="en-US" sz="3200" b="1" i="1" dirty="0">
                <a:solidFill>
                  <a:prstClr val="black"/>
                </a:solidFill>
                <a:effectLst>
                  <a:outerShdw blurRad="38100" dist="38100" dir="2700000" algn="tl">
                    <a:srgbClr val="000000">
                      <a:alpha val="43137"/>
                    </a:srgbClr>
                  </a:outerShdw>
                </a:effectLst>
              </a:rPr>
              <a:t>.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 </a:t>
            </a:r>
            <a:r>
              <a:rPr lang="en-US" sz="2800" b="1" i="1" dirty="0">
                <a:solidFill>
                  <a:prstClr val="black"/>
                </a:solidFill>
                <a:effectLst>
                  <a:outerShdw blurRad="38100" dist="38100" dir="2700000" algn="tl">
                    <a:srgbClr val="000000">
                      <a:alpha val="43137"/>
                    </a:srgbClr>
                  </a:outerShdw>
                </a:effectLst>
              </a:rPr>
              <a:t>(2 Sam 12:14) Great occasion for enemies to blaspheme.</a:t>
            </a:r>
            <a:endParaRPr lang="en-US" sz="3200" b="1" i="1" dirty="0">
              <a:solidFill>
                <a:prstClr val="black"/>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31F98DD2-217D-4D78-99BD-A1544C0014E3}"/>
              </a:ext>
            </a:extLst>
          </p:cNvPr>
          <p:cNvSpPr/>
          <p:nvPr/>
        </p:nvSpPr>
        <p:spPr>
          <a:xfrm>
            <a:off x="304800" y="3198167"/>
            <a:ext cx="8839200" cy="873957"/>
          </a:xfrm>
          <a:prstGeom prst="rect">
            <a:avLst/>
          </a:prstGeom>
        </p:spPr>
        <p:txBody>
          <a:bodyPr wrap="square">
            <a:spAutoFit/>
          </a:bodyPr>
          <a:lstStyle/>
          <a:p>
            <a:pPr>
              <a:lnSpc>
                <a:spcPts val="3000"/>
              </a:lnSpc>
            </a:pPr>
            <a:r>
              <a:rPr lang="en-US" sz="3200" b="1" dirty="0">
                <a:solidFill>
                  <a:prstClr val="black"/>
                </a:solidFill>
                <a:effectLst>
                  <a:outerShdw blurRad="38100" dist="38100" dir="2700000" algn="tl">
                    <a:srgbClr val="000000">
                      <a:alpha val="43137"/>
                    </a:srgbClr>
                  </a:outerShdw>
                </a:effectLst>
              </a:rPr>
              <a:t>v5 </a:t>
            </a:r>
            <a:r>
              <a:rPr lang="en-US" sz="3200" b="1" i="1" u="sng" dirty="0">
                <a:solidFill>
                  <a:srgbClr val="0000FF"/>
                </a:solidFill>
                <a:effectLst>
                  <a:outerShdw blurRad="38100" dist="38100" dir="2700000" algn="tl">
                    <a:srgbClr val="000000">
                      <a:alpha val="43137"/>
                    </a:srgbClr>
                  </a:outerShdw>
                </a:effectLst>
              </a:rPr>
              <a:t>Workers at home</a:t>
            </a:r>
            <a:r>
              <a:rPr lang="en-US" sz="3200" b="1" i="1" dirty="0">
                <a:solidFill>
                  <a:prstClr val="black"/>
                </a:solidFill>
                <a:effectLst>
                  <a:outerShdw blurRad="38100" dist="38100" dir="2700000" algn="tl">
                    <a:srgbClr val="000000">
                      <a:alpha val="43137"/>
                    </a:srgbClr>
                  </a:outerShdw>
                </a:effectLst>
              </a:rPr>
              <a:t>:  “Taking care of household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     concerns.”  </a:t>
            </a:r>
            <a:r>
              <a:rPr lang="en-US" sz="3200" b="1" i="1" dirty="0" err="1">
                <a:solidFill>
                  <a:prstClr val="black"/>
                </a:solidFill>
                <a:effectLst>
                  <a:outerShdw blurRad="38100" dist="38100" dir="2700000" algn="tl">
                    <a:srgbClr val="000000">
                      <a:alpha val="43137"/>
                    </a:srgbClr>
                  </a:outerShdw>
                </a:effectLst>
              </a:rPr>
              <a:t>Thayers</a:t>
            </a:r>
            <a:r>
              <a:rPr lang="en-US" sz="3200" b="1" i="1" dirty="0">
                <a:solidFill>
                  <a:prstClr val="black"/>
                </a:solidFill>
                <a:effectLst>
                  <a:outerShdw blurRad="38100" dist="38100" dir="2700000" algn="tl">
                    <a:srgbClr val="000000">
                      <a:alpha val="43137"/>
                    </a:srgbClr>
                  </a:outerShdw>
                </a:effectLst>
              </a:rPr>
              <a:t> </a:t>
            </a:r>
            <a:r>
              <a:rPr lang="en-US" sz="3200" i="1" dirty="0">
                <a:solidFill>
                  <a:prstClr val="black"/>
                </a:solidFill>
                <a:effectLst>
                  <a:outerShdw blurRad="38100" dist="38100" dir="2700000" algn="tl">
                    <a:srgbClr val="000000">
                      <a:alpha val="43137"/>
                    </a:srgbClr>
                  </a:outerShdw>
                </a:effectLst>
              </a:rPr>
              <a:t>[doesn’t forbid other work]</a:t>
            </a:r>
            <a:endParaRPr lang="en-US" sz="2400" dirty="0"/>
          </a:p>
        </p:txBody>
      </p:sp>
      <p:sp>
        <p:nvSpPr>
          <p:cNvPr id="4" name="Rectangle 3">
            <a:extLst>
              <a:ext uri="{FF2B5EF4-FFF2-40B4-BE49-F238E27FC236}">
                <a16:creationId xmlns:a16="http://schemas.microsoft.com/office/drawing/2014/main" id="{76731BCA-6F8F-43D6-ABAA-12D322E18CB6}"/>
              </a:ext>
            </a:extLst>
          </p:cNvPr>
          <p:cNvSpPr/>
          <p:nvPr/>
        </p:nvSpPr>
        <p:spPr>
          <a:xfrm>
            <a:off x="111292" y="4992096"/>
            <a:ext cx="8953500" cy="584775"/>
          </a:xfrm>
          <a:prstGeom prst="rect">
            <a:avLst/>
          </a:prstGeom>
        </p:spPr>
        <p:txBody>
          <a:bodyPr wrap="square">
            <a:spAutoFit/>
          </a:bodyPr>
          <a:lstStyle/>
          <a:p>
            <a:r>
              <a:rPr lang="en-US" sz="3200" b="1" dirty="0">
                <a:solidFill>
                  <a:prstClr val="black"/>
                </a:solidFill>
                <a:effectLst>
                  <a:outerShdw blurRad="38100" dist="38100" dir="2700000" algn="tl">
                    <a:srgbClr val="000000">
                      <a:alpha val="43137"/>
                    </a:srgbClr>
                  </a:outerShdw>
                </a:effectLst>
              </a:rPr>
              <a:t>v5 </a:t>
            </a:r>
            <a:r>
              <a:rPr lang="en-US" sz="3200" b="1" i="1" u="sng" dirty="0">
                <a:solidFill>
                  <a:srgbClr val="0000FF"/>
                </a:solidFill>
                <a:effectLst>
                  <a:outerShdw blurRad="38100" dist="38100" dir="2700000" algn="tl">
                    <a:srgbClr val="000000">
                      <a:alpha val="43137"/>
                    </a:srgbClr>
                  </a:outerShdw>
                </a:effectLst>
              </a:rPr>
              <a:t>Subject</a:t>
            </a:r>
            <a:r>
              <a:rPr lang="en-US" sz="3200" b="1" i="1" dirty="0">
                <a:solidFill>
                  <a:prstClr val="black"/>
                </a:solidFill>
                <a:effectLst>
                  <a:outerShdw blurRad="38100" dist="38100" dir="2700000" algn="tl">
                    <a:srgbClr val="000000">
                      <a:alpha val="43137"/>
                    </a:srgbClr>
                  </a:outerShdw>
                </a:effectLst>
              </a:rPr>
              <a:t> to their own husbands:  </a:t>
            </a:r>
            <a:r>
              <a:rPr lang="en-US" sz="3200" b="1" i="1" dirty="0">
                <a:solidFill>
                  <a:srgbClr val="C00000"/>
                </a:solidFill>
                <a:effectLst>
                  <a:outerShdw blurRad="38100" dist="38100" dir="2700000" algn="tl">
                    <a:srgbClr val="000000">
                      <a:alpha val="43137"/>
                    </a:srgbClr>
                  </a:outerShdw>
                </a:effectLst>
              </a:rPr>
              <a:t>Subordinate</a:t>
            </a:r>
            <a:r>
              <a:rPr lang="en-US" sz="3200" b="1" i="1" dirty="0">
                <a:solidFill>
                  <a:prstClr val="black"/>
                </a:solidFill>
                <a:effectLst>
                  <a:outerShdw blurRad="38100" dist="38100" dir="2700000" algn="tl">
                    <a:srgbClr val="000000">
                      <a:alpha val="43137"/>
                    </a:srgbClr>
                  </a:outerShdw>
                </a:effectLst>
              </a:rPr>
              <a:t>.</a:t>
            </a:r>
            <a:endParaRPr lang="en-US" sz="2400" dirty="0"/>
          </a:p>
        </p:txBody>
      </p:sp>
      <p:sp>
        <p:nvSpPr>
          <p:cNvPr id="5" name="Rectangle 4">
            <a:extLst>
              <a:ext uri="{FF2B5EF4-FFF2-40B4-BE49-F238E27FC236}">
                <a16:creationId xmlns:a16="http://schemas.microsoft.com/office/drawing/2014/main" id="{F820C2E4-9BB0-4C21-AB93-2B8EBA14470D}"/>
              </a:ext>
            </a:extLst>
          </p:cNvPr>
          <p:cNvSpPr/>
          <p:nvPr/>
        </p:nvSpPr>
        <p:spPr>
          <a:xfrm>
            <a:off x="240727" y="4059941"/>
            <a:ext cx="8763000" cy="861774"/>
          </a:xfrm>
          <a:prstGeom prst="rect">
            <a:avLst/>
          </a:prstGeom>
        </p:spPr>
        <p:txBody>
          <a:bodyPr wrap="square">
            <a:spAutoFit/>
          </a:bodyPr>
          <a:lstStyle/>
          <a:p>
            <a:pPr>
              <a:lnSpc>
                <a:spcPts val="3000"/>
              </a:lnSpc>
            </a:pPr>
            <a:r>
              <a:rPr lang="en-US" sz="3200" b="1" dirty="0">
                <a:solidFill>
                  <a:prstClr val="black"/>
                </a:solidFill>
                <a:effectLst>
                  <a:outerShdw blurRad="38100" dist="38100" dir="2700000" algn="tl">
                    <a:srgbClr val="000000">
                      <a:alpha val="43137"/>
                    </a:srgbClr>
                  </a:outerShdw>
                </a:effectLst>
              </a:rPr>
              <a:t>v5 </a:t>
            </a:r>
            <a:r>
              <a:rPr lang="en-US" sz="3200" b="1" i="1" u="sng" dirty="0">
                <a:solidFill>
                  <a:srgbClr val="0000FF"/>
                </a:solidFill>
                <a:effectLst>
                  <a:outerShdw blurRad="38100" dist="38100" dir="2700000" algn="tl">
                    <a:srgbClr val="000000">
                      <a:alpha val="43137"/>
                    </a:srgbClr>
                  </a:outerShdw>
                </a:effectLst>
              </a:rPr>
              <a:t>Kind</a:t>
            </a:r>
            <a:r>
              <a:rPr lang="en-US" sz="3200" b="1" i="1" dirty="0">
                <a:solidFill>
                  <a:prstClr val="black"/>
                </a:solidFill>
                <a:effectLst>
                  <a:outerShdw blurRad="38100" dist="38100" dir="2700000" algn="tl">
                    <a:srgbClr val="000000">
                      <a:alpha val="43137"/>
                    </a:srgbClr>
                  </a:outerShdw>
                </a:effectLst>
              </a:rPr>
              <a:t>:  Greek </a:t>
            </a:r>
            <a:r>
              <a:rPr lang="en-US" sz="3200" b="1" i="1" dirty="0" err="1">
                <a:solidFill>
                  <a:srgbClr val="FF0000"/>
                </a:solidFill>
                <a:effectLst>
                  <a:outerShdw blurRad="38100" dist="38100" dir="2700000" algn="tl">
                    <a:srgbClr val="000000">
                      <a:alpha val="43137"/>
                    </a:srgbClr>
                  </a:outerShdw>
                </a:effectLst>
              </a:rPr>
              <a:t>Agathos</a:t>
            </a:r>
            <a:r>
              <a:rPr lang="en-US" sz="3200" b="1" i="1" dirty="0">
                <a:solidFill>
                  <a:prstClr val="black"/>
                </a:solidFill>
                <a:effectLst>
                  <a:outerShdw blurRad="38100" dist="38100" dir="2700000" algn="tl">
                    <a:srgbClr val="000000">
                      <a:alpha val="43137"/>
                    </a:srgbClr>
                  </a:outerShdw>
                </a:effectLst>
              </a:rPr>
              <a:t>:  “Easy, gracious”—Vines   	(</a:t>
            </a:r>
            <a:r>
              <a:rPr lang="en-US" sz="3200" b="1" i="1" dirty="0" err="1">
                <a:solidFill>
                  <a:prstClr val="black"/>
                </a:solidFill>
                <a:effectLst>
                  <a:outerShdw blurRad="38100" dist="38100" dir="2700000" algn="tl">
                    <a:srgbClr val="000000">
                      <a:alpha val="43137"/>
                    </a:srgbClr>
                  </a:outerShdw>
                </a:effectLst>
              </a:rPr>
              <a:t>cf</a:t>
            </a:r>
            <a:r>
              <a:rPr lang="en-US" sz="3200" b="1" i="1" dirty="0">
                <a:solidFill>
                  <a:prstClr val="black"/>
                </a:solidFill>
                <a:effectLst>
                  <a:outerShdw blurRad="38100" dist="38100" dir="2700000" algn="tl">
                    <a:srgbClr val="000000">
                      <a:alpha val="43137"/>
                    </a:srgbClr>
                  </a:outerShdw>
                </a:effectLst>
              </a:rPr>
              <a:t> Eph 4:32) kind, tender hearted, forgiving”</a:t>
            </a:r>
            <a:endParaRPr lang="en-US" sz="2400" dirty="0"/>
          </a:p>
        </p:txBody>
      </p:sp>
      <p:sp>
        <p:nvSpPr>
          <p:cNvPr id="6" name="Rectangle 5">
            <a:extLst>
              <a:ext uri="{FF2B5EF4-FFF2-40B4-BE49-F238E27FC236}">
                <a16:creationId xmlns:a16="http://schemas.microsoft.com/office/drawing/2014/main" id="{F262FE2D-0BF1-4372-8EDA-F1B0881CB4F8}"/>
              </a:ext>
            </a:extLst>
          </p:cNvPr>
          <p:cNvSpPr/>
          <p:nvPr/>
        </p:nvSpPr>
        <p:spPr>
          <a:xfrm>
            <a:off x="304800" y="1098581"/>
            <a:ext cx="3505200" cy="1739579"/>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2:4  That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[the older women]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may encourage the </a:t>
            </a:r>
            <a:br>
              <a:rPr lang="en-US" sz="3200" b="1" i="1" dirty="0">
                <a:solidFill>
                  <a:prstClr val="black"/>
                </a:solidFill>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young women</a:t>
            </a:r>
            <a:r>
              <a:rPr lang="en-US" sz="3200" b="1" i="1" dirty="0">
                <a:solidFill>
                  <a:prstClr val="black"/>
                </a:solidFill>
                <a:effectLst>
                  <a:outerShdw blurRad="38100" dist="38100" dir="2700000" algn="tl">
                    <a:srgbClr val="000000">
                      <a:alpha val="43137"/>
                    </a:srgbClr>
                  </a:outerShdw>
                </a:effectLst>
              </a:rPr>
              <a:t>…</a:t>
            </a:r>
          </a:p>
        </p:txBody>
      </p:sp>
      <p:pic>
        <p:nvPicPr>
          <p:cNvPr id="7" name="Picture 2" descr="http://godreport.com/sites/default/files/styles/large/public/hispanic_grandmother_mother_and_daughter_looking_bld051582_0.jpg">
            <a:extLst>
              <a:ext uri="{FF2B5EF4-FFF2-40B4-BE49-F238E27FC236}">
                <a16:creationId xmlns:a16="http://schemas.microsoft.com/office/drawing/2014/main" id="{76A5E52B-3B1D-42B9-9390-121C848E1D43}"/>
              </a:ext>
            </a:extLst>
          </p:cNvPr>
          <p:cNvPicPr>
            <a:picLocks noChangeAspect="1" noChangeArrowheads="1"/>
          </p:cNvPicPr>
          <p:nvPr/>
        </p:nvPicPr>
        <p:blipFill>
          <a:blip r:embed="rId2" cstate="print">
            <a:lum contrast="20000"/>
          </a:blip>
          <a:srcRect t="3831" b="36399"/>
          <a:stretch>
            <a:fillRect/>
          </a:stretch>
        </p:blipFill>
        <p:spPr bwMode="auto">
          <a:xfrm>
            <a:off x="4038600" y="1143000"/>
            <a:ext cx="4762500" cy="1981200"/>
          </a:xfrm>
          <a:prstGeom prst="rect">
            <a:avLst/>
          </a:prstGeom>
          <a:ln>
            <a:noFill/>
          </a:ln>
          <a:effectLst>
            <a:softEdge rad="127000"/>
          </a:effectLst>
        </p:spPr>
      </p:pic>
      <p:sp>
        <p:nvSpPr>
          <p:cNvPr id="8" name="Rectangle 7">
            <a:extLst>
              <a:ext uri="{FF2B5EF4-FFF2-40B4-BE49-F238E27FC236}">
                <a16:creationId xmlns:a16="http://schemas.microsoft.com/office/drawing/2014/main" id="{3656B46C-A6A2-48EB-BE43-99B3716349CC}"/>
              </a:ext>
            </a:extLst>
          </p:cNvPr>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Tree>
    <p:extLst>
      <p:ext uri="{BB962C8B-B14F-4D97-AF65-F5344CB8AC3E}">
        <p14:creationId xmlns:p14="http://schemas.microsoft.com/office/powerpoint/2010/main" val="1646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par>
                                <p:cTn id="13" presetID="9" presetClass="emph" presetSubtype="0" grpId="1" nodeType="withEffect">
                                  <p:stCondLst>
                                    <p:cond delay="0"/>
                                  </p:stCondLst>
                                  <p:childTnLst>
                                    <p:set>
                                      <p:cBhvr rctx="PPT">
                                        <p:cTn id="14" dur="indefinite"/>
                                        <p:tgtEl>
                                          <p:spTgt spid="3"/>
                                        </p:tgtEl>
                                        <p:attrNameLst>
                                          <p:attrName>style.opacity</p:attrName>
                                        </p:attrNameLst>
                                      </p:cBhvr>
                                      <p:to>
                                        <p:strVal val="0.5"/>
                                      </p:to>
                                    </p:set>
                                    <p:animEffect filter="image" prLst="opacity: 0.5">
                                      <p:cBhvr rctx="IE">
                                        <p:cTn id="15" dur="indefinite"/>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to="" calcmode="lin" valueType="num">
                                      <p:cBhvr>
                                        <p:cTn id="20" dur="1" fill="hold"/>
                                        <p:tgtEl>
                                          <p:spTgt spid="4"/>
                                        </p:tgtEl>
                                        <p:attrNameLst>
                                          <p:attrName/>
                                        </p:attrNameLst>
                                      </p:cBhvr>
                                    </p:anim>
                                  </p:childTnLst>
                                </p:cTn>
                              </p:par>
                              <p:par>
                                <p:cTn id="21" presetID="9" presetClass="emph" presetSubtype="0" grpId="1" nodeType="withEffect">
                                  <p:stCondLst>
                                    <p:cond delay="0"/>
                                  </p:stCondLst>
                                  <p:childTnLst>
                                    <p:set>
                                      <p:cBhvr rctx="PPT">
                                        <p:cTn id="22" dur="indefinite"/>
                                        <p:tgtEl>
                                          <p:spTgt spid="5"/>
                                        </p:tgtEl>
                                        <p:attrNameLst>
                                          <p:attrName>style.opacity</p:attrName>
                                        </p:attrNameLst>
                                      </p:cBhvr>
                                      <p:to>
                                        <p:strVal val="0.5"/>
                                      </p:to>
                                    </p:set>
                                    <p:animEffect filter="image" prLst="opacity: 0.5">
                                      <p:cBhvr rctx="IE">
                                        <p:cTn id="23" dur="indefinite"/>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to="" calcmode="lin" valueType="num">
                                      <p:cBhvr>
                                        <p:cTn id="28" dur="1" fill="hold"/>
                                        <p:tgtEl>
                                          <p:spTgt spid="2"/>
                                        </p:tgtEl>
                                        <p:attrNameLst>
                                          <p:attrName/>
                                        </p:attrNameLst>
                                      </p:cBhvr>
                                    </p:anim>
                                  </p:childTnLst>
                                </p:cTn>
                              </p:par>
                              <p:par>
                                <p:cTn id="29" presetID="9" presetClass="emph" presetSubtype="0" grpId="1" nodeType="withEffect">
                                  <p:stCondLst>
                                    <p:cond delay="0"/>
                                  </p:stCondLst>
                                  <p:childTnLst>
                                    <p:set>
                                      <p:cBhvr rctx="PPT">
                                        <p:cTn id="30" dur="indefinite"/>
                                        <p:tgtEl>
                                          <p:spTgt spid="4"/>
                                        </p:tgtEl>
                                        <p:attrNameLst>
                                          <p:attrName>style.opacity</p:attrName>
                                        </p:attrNameLst>
                                      </p:cBhvr>
                                      <p:to>
                                        <p:strVal val="0.5"/>
                                      </p:to>
                                    </p:set>
                                    <p:animEffect filter="image" prLst="opacity: 0.5">
                                      <p:cBhvr rctx="IE">
                                        <p:cTn id="31" dur="indefinite"/>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lack male_phone_suit.jpg"/>
          <p:cNvPicPr>
            <a:picLocks noChangeAspect="1"/>
          </p:cNvPicPr>
          <p:nvPr/>
        </p:nvPicPr>
        <p:blipFill>
          <a:blip r:embed="rId2" cstate="print"/>
          <a:stretch>
            <a:fillRect/>
          </a:stretch>
        </p:blipFill>
        <p:spPr>
          <a:xfrm>
            <a:off x="6248400" y="1112196"/>
            <a:ext cx="2642262" cy="549815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762000" y="1219200"/>
            <a:ext cx="4648200" cy="1329210"/>
          </a:xfrm>
          <a:prstGeom prst="rect">
            <a:avLst/>
          </a:prstGeom>
          <a:solidFill>
            <a:schemeClr val="bg1"/>
          </a:solidFill>
          <a:ln w="57150">
            <a:solidFill>
              <a:schemeClr val="tx1"/>
            </a:solidFill>
          </a:ln>
          <a:effectLst>
            <a:outerShdw blurRad="165100" dist="38100" dir="2700000" algn="tl" rotWithShape="0">
              <a:srgbClr val="0000FF">
                <a:alpha val="70000"/>
              </a:srgbClr>
            </a:outerShdw>
          </a:effectLst>
        </p:spPr>
        <p:txBody>
          <a:bodyPr wrap="square">
            <a:spAutoFit/>
          </a:bodyPr>
          <a:lstStyle/>
          <a:p>
            <a:pPr algn="ctr">
              <a:lnSpc>
                <a:spcPts val="3200"/>
              </a:lnSpc>
            </a:pPr>
            <a:r>
              <a:rPr lang="en-US" sz="3200" b="1" i="1" dirty="0">
                <a:solidFill>
                  <a:prstClr val="black"/>
                </a:solidFill>
                <a:effectLst>
                  <a:outerShdw blurRad="38100" dist="38100" dir="2700000" algn="tl">
                    <a:srgbClr val="000000">
                      <a:alpha val="43137"/>
                    </a:srgbClr>
                  </a:outerShdw>
                </a:effectLst>
              </a:rPr>
              <a:t>Titus 2:6  Likewise urge </a:t>
            </a:r>
            <a:br>
              <a:rPr lang="en-US" sz="3200" b="1" i="1" dirty="0">
                <a:solidFill>
                  <a:prstClr val="black"/>
                </a:solidFill>
                <a:effectLst>
                  <a:outerShdw blurRad="38100" dist="38100" dir="2700000" algn="tl">
                    <a:srgbClr val="000000">
                      <a:alpha val="43137"/>
                    </a:srgbClr>
                  </a:outerShdw>
                </a:effectLst>
              </a:rPr>
            </a:br>
            <a:r>
              <a:rPr lang="en-US" sz="3200" b="1" i="1" dirty="0">
                <a:solidFill>
                  <a:srgbClr val="FF0000"/>
                </a:solidFill>
                <a:effectLst>
                  <a:outerShdw blurRad="38100" dist="38100" dir="2700000" algn="tl">
                    <a:srgbClr val="000000">
                      <a:alpha val="43137"/>
                    </a:srgbClr>
                  </a:outerShdw>
                </a:effectLst>
              </a:rPr>
              <a:t>the young men </a:t>
            </a:r>
            <a:r>
              <a:rPr lang="en-US" sz="3200" b="1" i="1" dirty="0">
                <a:solidFill>
                  <a:prstClr val="black"/>
                </a:solidFill>
                <a:effectLst>
                  <a:outerShdw blurRad="38100" dist="38100" dir="2700000" algn="tl">
                    <a:srgbClr val="000000">
                      <a:alpha val="43137"/>
                    </a:srgbClr>
                  </a:outerShdw>
                </a:effectLst>
              </a:rPr>
              <a:t>to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be sensible.</a:t>
            </a:r>
          </a:p>
        </p:txBody>
      </p:sp>
      <p:sp>
        <p:nvSpPr>
          <p:cNvPr id="4" name="Rectangle 3"/>
          <p:cNvSpPr/>
          <p:nvPr/>
        </p:nvSpPr>
        <p:spPr>
          <a:xfrm>
            <a:off x="152400" y="152400"/>
            <a:ext cx="8871284" cy="1371600"/>
          </a:xfrm>
          <a:prstGeom prst="rect">
            <a:avLst/>
          </a:prstGeom>
          <a:noFill/>
        </p:spPr>
        <p:txBody>
          <a:bodyPr wrap="none" lIns="91440" tIns="45720" rIns="91440" bIns="45720">
            <a:prstTxWarp prst="textDeflateBottom">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Titus 2:1-15  Christian Living</a:t>
            </a:r>
          </a:p>
        </p:txBody>
      </p:sp>
      <p:sp>
        <p:nvSpPr>
          <p:cNvPr id="9" name="Rectangle 8"/>
          <p:cNvSpPr/>
          <p:nvPr/>
        </p:nvSpPr>
        <p:spPr>
          <a:xfrm>
            <a:off x="253338" y="2926721"/>
            <a:ext cx="6235700" cy="2144177"/>
          </a:xfrm>
          <a:prstGeom prst="rect">
            <a:avLst/>
          </a:prstGeom>
        </p:spPr>
        <p:txBody>
          <a:bodyPr wrap="square">
            <a:spAutoFit/>
          </a:bodyPr>
          <a:lstStyle/>
          <a:p>
            <a:pPr>
              <a:lnSpc>
                <a:spcPts val="3200"/>
              </a:lnSpc>
            </a:pPr>
            <a:r>
              <a:rPr lang="en-US" sz="3200" b="1" dirty="0">
                <a:effectLst>
                  <a:outerShdw blurRad="38100" dist="38100" dir="2700000" algn="tl">
                    <a:srgbClr val="000000">
                      <a:alpha val="43137"/>
                    </a:srgbClr>
                  </a:outerShdw>
                </a:effectLst>
              </a:rPr>
              <a:t>v6 </a:t>
            </a:r>
            <a:r>
              <a:rPr lang="en-US" sz="3200" b="1" u="sng" dirty="0">
                <a:solidFill>
                  <a:srgbClr val="0000FF"/>
                </a:solidFill>
                <a:effectLst>
                  <a:outerShdw blurRad="38100" dist="38100" dir="2700000" algn="tl">
                    <a:srgbClr val="000000">
                      <a:alpha val="43137"/>
                    </a:srgbClr>
                  </a:outerShdw>
                </a:effectLst>
              </a:rPr>
              <a:t>Young men</a:t>
            </a:r>
            <a:r>
              <a:rPr lang="en-US" sz="3200" b="1" dirty="0">
                <a:solidFill>
                  <a:srgbClr val="0000FF"/>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Neo-</a:t>
            </a:r>
            <a:r>
              <a:rPr lang="en-US" sz="3200" b="1" dirty="0" err="1">
                <a:solidFill>
                  <a:srgbClr val="FF0000"/>
                </a:solidFill>
                <a:effectLst>
                  <a:outerShdw blurRad="38100" dist="38100" dir="2700000" algn="tl">
                    <a:srgbClr val="000000">
                      <a:alpha val="43137"/>
                    </a:srgbClr>
                  </a:outerShdw>
                </a:effectLst>
              </a:rPr>
              <a:t>terous</a:t>
            </a:r>
            <a:r>
              <a:rPr lang="en-US" sz="3200" b="1" dirty="0">
                <a:effectLst>
                  <a:outerShdw blurRad="38100" dist="38100" dir="2700000" algn="tl">
                    <a:srgbClr val="000000">
                      <a:alpha val="43137"/>
                    </a:srgbClr>
                  </a:outerShdw>
                </a:effectLst>
              </a:rPr>
              <a:t>.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“Relatively young” </a:t>
            </a:r>
            <a:r>
              <a:rPr lang="en-US" sz="3200" i="1" dirty="0" err="1">
                <a:solidFill>
                  <a:srgbClr val="0000FF"/>
                </a:solidFill>
                <a:effectLst>
                  <a:outerShdw blurRad="38100" dist="38100" dir="2700000" algn="tl">
                    <a:srgbClr val="000000">
                      <a:alpha val="43137"/>
                    </a:srgbClr>
                  </a:outerShdw>
                </a:effectLst>
              </a:rPr>
              <a:t>Louw</a:t>
            </a:r>
            <a:br>
              <a:rPr lang="en-US" sz="3200" i="1" dirty="0">
                <a:solidFill>
                  <a:srgbClr val="0000FF"/>
                </a:solidFill>
                <a:effectLst>
                  <a:outerShdw blurRad="38100" dist="38100" dir="2700000" algn="tl">
                    <a:srgbClr val="000000">
                      <a:alpha val="43137"/>
                    </a:srgbClr>
                  </a:outerShdw>
                </a:effectLst>
              </a:rPr>
            </a:br>
            <a:r>
              <a:rPr lang="en-US" sz="3200" i="1" dirty="0">
                <a:solidFill>
                  <a:srgbClr val="0000FF"/>
                </a:solidFill>
                <a:effectLst>
                  <a:outerShdw blurRad="38100" dist="38100" dir="2700000" algn="tl">
                    <a:srgbClr val="000000">
                      <a:alpha val="43137"/>
                    </a:srgbClr>
                  </a:outerShdw>
                </a:effectLst>
              </a:rPr>
              <a:t>       </a:t>
            </a:r>
            <a:r>
              <a:rPr lang="en-US" sz="3200" b="1" i="1" dirty="0">
                <a:solidFill>
                  <a:prstClr val="black"/>
                </a:solidFill>
                <a:effectLst>
                  <a:outerShdw blurRad="38100" dist="38100" dir="2700000" algn="tl">
                    <a:srgbClr val="000000">
                      <a:alpha val="43137"/>
                    </a:srgbClr>
                  </a:outerShdw>
                </a:effectLst>
              </a:rPr>
              <a:t>Timothy was </a:t>
            </a:r>
            <a:r>
              <a:rPr lang="en-US" sz="3200" b="1" i="1" u="sng" dirty="0">
                <a:solidFill>
                  <a:srgbClr val="0000FF"/>
                </a:solidFill>
                <a:effectLst>
                  <a:outerShdw blurRad="38100" dist="38100" dir="2700000" algn="tl">
                    <a:srgbClr val="000000">
                      <a:alpha val="43137"/>
                    </a:srgbClr>
                  </a:outerShdw>
                </a:effectLst>
              </a:rPr>
              <a:t>youthful</a:t>
            </a:r>
            <a:r>
              <a:rPr lang="en-US" sz="3200" b="1" i="1" dirty="0">
                <a:solidFill>
                  <a:prstClr val="black"/>
                </a:solidFill>
                <a:effectLst>
                  <a:outerShdw blurRad="38100" dist="38100" dir="2700000" algn="tl">
                    <a:srgbClr val="000000">
                      <a:alpha val="43137"/>
                    </a:srgbClr>
                  </a:outerShdw>
                </a:effectLst>
              </a:rPr>
              <a:t>  still </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        under age 40.  (1 Tim 4:12)</a:t>
            </a:r>
            <a:br>
              <a:rPr lang="en-US" sz="3200" b="1" i="1" dirty="0">
                <a:solidFill>
                  <a:prstClr val="black"/>
                </a:solidFill>
                <a:effectLst>
                  <a:outerShdw blurRad="38100" dist="38100" dir="2700000" algn="tl">
                    <a:srgbClr val="000000">
                      <a:alpha val="43137"/>
                    </a:srgbClr>
                  </a:outerShdw>
                </a:effectLst>
              </a:rPr>
            </a:br>
            <a:r>
              <a:rPr lang="en-US" sz="3200" b="1" i="1" dirty="0">
                <a:solidFill>
                  <a:prstClr val="black"/>
                </a:solidFill>
                <a:effectLst>
                  <a:outerShdw blurRad="38100" dist="38100" dir="2700000" algn="tl">
                    <a:srgbClr val="000000">
                      <a:alpha val="43137"/>
                    </a:srgbClr>
                  </a:outerShdw>
                </a:effectLst>
              </a:rPr>
              <a:t>               Vincent.</a:t>
            </a:r>
            <a:endParaRPr lang="en-US" sz="3200" i="1" dirty="0">
              <a:solidFill>
                <a:srgbClr val="0000FF"/>
              </a:solidFill>
              <a:effectLst>
                <a:outerShdw blurRad="38100" dist="38100" dir="2700000" algn="tl">
                  <a:srgbClr val="000000">
                    <a:alpha val="43137"/>
                  </a:srgbClr>
                </a:outerShdw>
              </a:effectLst>
            </a:endParaRPr>
          </a:p>
        </p:txBody>
      </p:sp>
      <p:sp>
        <p:nvSpPr>
          <p:cNvPr id="11" name="Rectangle 10"/>
          <p:cNvSpPr/>
          <p:nvPr/>
        </p:nvSpPr>
        <p:spPr>
          <a:xfrm>
            <a:off x="190500" y="5229544"/>
            <a:ext cx="5867400" cy="1117614"/>
          </a:xfrm>
          <a:prstGeom prst="rect">
            <a:avLst/>
          </a:prstGeom>
        </p:spPr>
        <p:txBody>
          <a:bodyPr wrap="square">
            <a:spAutoFit/>
          </a:bodyPr>
          <a:lstStyle/>
          <a:p>
            <a:pPr algn="ctr">
              <a:lnSpc>
                <a:spcPts val="2600"/>
              </a:lnSpc>
            </a:pPr>
            <a:r>
              <a:rPr lang="en-US" sz="3200" b="1" i="1" dirty="0">
                <a:effectLst>
                  <a:outerShdw blurRad="38100" dist="38100" dir="2700000" algn="tl">
                    <a:srgbClr val="000000">
                      <a:alpha val="43137"/>
                    </a:srgbClr>
                  </a:outerShdw>
                </a:effectLst>
              </a:rPr>
              <a:t>v6</a:t>
            </a:r>
            <a:r>
              <a:rPr lang="en-US" sz="3200" b="1" i="1" dirty="0">
                <a:solidFill>
                  <a:srgbClr val="0000FF"/>
                </a:solidFill>
                <a:effectLst>
                  <a:outerShdw blurRad="38100" dist="38100" dir="2700000" algn="tl">
                    <a:srgbClr val="000000">
                      <a:alpha val="43137"/>
                    </a:srgbClr>
                  </a:outerShdw>
                </a:effectLst>
              </a:rPr>
              <a:t>  </a:t>
            </a:r>
            <a:r>
              <a:rPr lang="en-US" sz="3200" b="1" i="1" dirty="0">
                <a:effectLst>
                  <a:outerShdw blurRad="38100" dist="38100" dir="2700000" algn="tl">
                    <a:srgbClr val="000000">
                      <a:alpha val="43137"/>
                    </a:srgbClr>
                  </a:outerShdw>
                </a:effectLst>
              </a:rPr>
              <a:t>“</a:t>
            </a:r>
            <a:r>
              <a:rPr lang="en-US" sz="3200" b="1" dirty="0">
                <a:solidFill>
                  <a:prstClr val="black"/>
                </a:solidFill>
                <a:effectLst>
                  <a:outerShdw blurRad="38100" dist="38100" dir="2700000" algn="tl">
                    <a:srgbClr val="000000">
                      <a:alpha val="43137"/>
                    </a:srgbClr>
                  </a:outerShdw>
                </a:effectLst>
              </a:rPr>
              <a:t>To be </a:t>
            </a:r>
            <a:r>
              <a:rPr lang="en-US" sz="3200" b="1" i="1" u="sng" dirty="0">
                <a:solidFill>
                  <a:srgbClr val="0000FF"/>
                </a:solidFill>
                <a:effectLst>
                  <a:outerShdw blurRad="38100" dist="38100" dir="2700000" algn="tl">
                    <a:srgbClr val="000000">
                      <a:alpha val="43137"/>
                    </a:srgbClr>
                  </a:outerShdw>
                </a:effectLst>
              </a:rPr>
              <a:t>sensible</a:t>
            </a:r>
            <a:r>
              <a:rPr lang="en-US" sz="3200" b="1" i="1" dirty="0">
                <a:solidFill>
                  <a:srgbClr val="0000FF"/>
                </a:solidFill>
                <a:effectLst>
                  <a:outerShdw blurRad="38100" dist="38100" dir="2700000" algn="tl">
                    <a:srgbClr val="000000">
                      <a:alpha val="43137"/>
                    </a:srgbClr>
                  </a:outerShdw>
                </a:effectLst>
              </a:rPr>
              <a:t>:</a:t>
            </a:r>
            <a:r>
              <a:rPr lang="en-US" sz="3200" b="1" i="1" dirty="0">
                <a:solidFill>
                  <a:srgbClr val="FF0000"/>
                </a:solidFill>
                <a:effectLst>
                  <a:outerShdw blurRad="38100" dist="38100" dir="2700000" algn="tl">
                    <a:srgbClr val="000000">
                      <a:alpha val="43137"/>
                    </a:srgbClr>
                  </a:outerShdw>
                </a:effectLst>
              </a:rPr>
              <a:t> </a:t>
            </a:r>
            <a:r>
              <a:rPr lang="en-US" sz="3200" b="1" i="1" dirty="0" err="1">
                <a:solidFill>
                  <a:srgbClr val="FF0000"/>
                </a:solidFill>
                <a:effectLst>
                  <a:outerShdw blurRad="38100" dist="38100" dir="2700000" algn="tl">
                    <a:srgbClr val="000000">
                      <a:alpha val="43137"/>
                    </a:srgbClr>
                  </a:outerShdw>
                </a:effectLst>
              </a:rPr>
              <a:t>Sophroneo</a:t>
            </a:r>
            <a:r>
              <a:rPr lang="en-US" sz="3200" b="1" i="1" dirty="0">
                <a:effectLst>
                  <a:outerShdw blurRad="38100" dist="38100" dir="2700000" algn="tl">
                    <a:srgbClr val="000000">
                      <a:alpha val="43137"/>
                    </a:srgbClr>
                  </a:outerShdw>
                </a:effectLst>
              </a:rPr>
              <a:t>.  “Sound mind, to curb passions.”  </a:t>
            </a:r>
            <a:r>
              <a:rPr lang="en-US" sz="3200" i="1" dirty="0">
                <a:solidFill>
                  <a:srgbClr val="0000FF"/>
                </a:solidFill>
                <a:effectLst>
                  <a:outerShdw blurRad="38100" dist="38100" dir="2700000" algn="tl">
                    <a:srgbClr val="000000">
                      <a:alpha val="43137"/>
                    </a:srgbClr>
                  </a:outerShdw>
                </a:effectLst>
              </a:rPr>
              <a:t>Thayer</a:t>
            </a:r>
            <a:r>
              <a:rPr lang="en-US" sz="3200" b="1" i="1" dirty="0">
                <a:effectLst>
                  <a:outerShdw blurRad="38100" dist="38100" dir="2700000" algn="tl">
                    <a:srgbClr val="000000">
                      <a:alpha val="43137"/>
                    </a:srgbClr>
                  </a:outerShdw>
                </a:effectLst>
              </a:rPr>
              <a:t>.</a:t>
            </a:r>
            <a:r>
              <a:rPr lang="en-US" sz="3200" b="1" i="1" dirty="0">
                <a:solidFill>
                  <a:srgbClr val="FF0000"/>
                </a:solidFill>
                <a:effectLst>
                  <a:outerShdw blurRad="38100" dist="38100" dir="2700000" algn="tl">
                    <a:srgbClr val="000000">
                      <a:alpha val="43137"/>
                    </a:srgbClr>
                  </a:outerShdw>
                </a:effectLst>
              </a:rPr>
              <a: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to="" calcmode="lin" valueType="num">
                                      <p:cBhvr>
                                        <p:cTn id="12" dur="1" fill="hold"/>
                                        <p:tgtEl>
                                          <p:spTgt spid="11"/>
                                        </p:tgtEl>
                                        <p:attrNameLst>
                                          <p:attrName/>
                                        </p:attrNameLst>
                                      </p:cBhvr>
                                    </p:anim>
                                  </p:childTnLst>
                                </p:cTn>
                              </p:par>
                              <p:par>
                                <p:cTn id="13" presetID="9" presetClass="emph" presetSubtype="0" grpId="1" nodeType="withEffect">
                                  <p:stCondLst>
                                    <p:cond delay="0"/>
                                  </p:stCondLst>
                                  <p:childTnLst>
                                    <p:set>
                                      <p:cBhvr rctx="PPT">
                                        <p:cTn id="14" dur="indefinite"/>
                                        <p:tgtEl>
                                          <p:spTgt spid="9"/>
                                        </p:tgtEl>
                                        <p:attrNameLst>
                                          <p:attrName>style.opacity</p:attrName>
                                        </p:attrNameLst>
                                      </p:cBhvr>
                                      <p:to>
                                        <p:strVal val="0.5"/>
                                      </p:to>
                                    </p:set>
                                    <p:animEffect filter="image" prLst="opacity: 0.5">
                                      <p:cBhvr rctx="IE">
                                        <p:cTn id="15" dur="indefinite"/>
                                        <p:tgtEl>
                                          <p:spTgt spid="9"/>
                                        </p:tgtEl>
                                      </p:cBhvr>
                                    </p:animEffect>
                                  </p:childTnLst>
                                </p:cTn>
                              </p:par>
                              <p:par>
                                <p:cTn id="16" presetID="9" presetClass="emph" presetSubtype="0" grpId="1" nodeType="withEffect">
                                  <p:stCondLst>
                                    <p:cond delay="0"/>
                                  </p:stCondLst>
                                  <p:childTnLst>
                                    <p:set>
                                      <p:cBhvr rctx="PPT">
                                        <p:cTn id="17" dur="indefinite"/>
                                        <p:tgtEl>
                                          <p:spTgt spid="11"/>
                                        </p:tgtEl>
                                        <p:attrNameLst>
                                          <p:attrName>style.opacity</p:attrName>
                                        </p:attrNameLst>
                                      </p:cBhvr>
                                      <p:to>
                                        <p:strVal val="0.5"/>
                                      </p:to>
                                    </p:set>
                                    <p:animEffect filter="image" prLst="opacity: 0.5">
                                      <p:cBhvr rctx="IE">
                                        <p:cTn id="18"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2492</TotalTime>
  <Words>1058</Words>
  <Application>Microsoft Office PowerPoint</Application>
  <PresentationFormat>On-screen Show (4:3)</PresentationFormat>
  <Paragraphs>211</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Hawthorne</dc:creator>
  <cp:lastModifiedBy>Paul Hawthorne</cp:lastModifiedBy>
  <cp:revision>88</cp:revision>
  <dcterms:created xsi:type="dcterms:W3CDTF">2013-01-30T02:40:25Z</dcterms:created>
  <dcterms:modified xsi:type="dcterms:W3CDTF">2018-01-25T06:14:41Z</dcterms:modified>
</cp:coreProperties>
</file>